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6.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2.xml" ContentType="application/vnd.openxmlformats-officedocument.themeOverride+xml"/>
  <Override PartName="/ppt/notesSlides/notesSlide7.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4.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5.xml" ContentType="application/vnd.openxmlformats-officedocument.drawingml.chart+xml"/>
  <Override PartName="/ppt/theme/themeOverride5.xml" ContentType="application/vnd.openxmlformats-officedocument.themeOverride+xml"/>
  <Override PartName="/ppt/drawings/drawing1.xml" ContentType="application/vnd.openxmlformats-officedocument.drawingml.chartshape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6.xml" ContentType="application/vnd.openxmlformats-officedocument.drawingml.chart+xml"/>
  <Override PartName="/ppt/theme/themeOverride6.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7.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2.xml" ContentType="application/vnd.openxmlformats-officedocument.drawingml.chartshape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rts/chart8.xml" ContentType="application/vnd.openxmlformats-officedocument.drawingml.chart+xml"/>
  <Override PartName="/ppt/theme/themeOverride7.xml" ContentType="application/vnd.openxmlformats-officedocument.themeOverr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65"/>
  </p:notesMasterIdLst>
  <p:sldIdLst>
    <p:sldId id="257" r:id="rId3"/>
    <p:sldId id="258" r:id="rId4"/>
    <p:sldId id="293" r:id="rId5"/>
    <p:sldId id="292" r:id="rId6"/>
    <p:sldId id="408" r:id="rId7"/>
    <p:sldId id="331" r:id="rId8"/>
    <p:sldId id="410" r:id="rId9"/>
    <p:sldId id="411" r:id="rId10"/>
    <p:sldId id="412" r:id="rId11"/>
    <p:sldId id="413" r:id="rId12"/>
    <p:sldId id="414" r:id="rId13"/>
    <p:sldId id="415" r:id="rId14"/>
    <p:sldId id="416" r:id="rId15"/>
    <p:sldId id="417" r:id="rId16"/>
    <p:sldId id="418" r:id="rId17"/>
    <p:sldId id="419" r:id="rId18"/>
    <p:sldId id="420" r:id="rId19"/>
    <p:sldId id="421" r:id="rId20"/>
    <p:sldId id="422" r:id="rId21"/>
    <p:sldId id="423" r:id="rId22"/>
    <p:sldId id="424" r:id="rId23"/>
    <p:sldId id="425" r:id="rId24"/>
    <p:sldId id="926" r:id="rId25"/>
    <p:sldId id="927" r:id="rId26"/>
    <p:sldId id="298" r:id="rId27"/>
    <p:sldId id="928" r:id="rId28"/>
    <p:sldId id="929" r:id="rId29"/>
    <p:sldId id="930" r:id="rId30"/>
    <p:sldId id="931" r:id="rId31"/>
    <p:sldId id="932" r:id="rId32"/>
    <p:sldId id="933" r:id="rId33"/>
    <p:sldId id="934" r:id="rId34"/>
    <p:sldId id="935" r:id="rId35"/>
    <p:sldId id="936" r:id="rId36"/>
    <p:sldId id="937" r:id="rId37"/>
    <p:sldId id="938" r:id="rId38"/>
    <p:sldId id="939" r:id="rId39"/>
    <p:sldId id="940" r:id="rId40"/>
    <p:sldId id="941" r:id="rId41"/>
    <p:sldId id="942" r:id="rId42"/>
    <p:sldId id="943" r:id="rId43"/>
    <p:sldId id="944" r:id="rId44"/>
    <p:sldId id="945" r:id="rId45"/>
    <p:sldId id="946" r:id="rId46"/>
    <p:sldId id="947" r:id="rId47"/>
    <p:sldId id="948" r:id="rId48"/>
    <p:sldId id="949" r:id="rId49"/>
    <p:sldId id="950" r:id="rId50"/>
    <p:sldId id="951" r:id="rId51"/>
    <p:sldId id="262" r:id="rId52"/>
    <p:sldId id="952" r:id="rId53"/>
    <p:sldId id="953" r:id="rId54"/>
    <p:sldId id="954" r:id="rId55"/>
    <p:sldId id="955" r:id="rId56"/>
    <p:sldId id="956" r:id="rId57"/>
    <p:sldId id="961" r:id="rId58"/>
    <p:sldId id="962" r:id="rId59"/>
    <p:sldId id="963" r:id="rId60"/>
    <p:sldId id="960" r:id="rId61"/>
    <p:sldId id="964" r:id="rId62"/>
    <p:sldId id="965" r:id="rId63"/>
    <p:sldId id="966" r:id="rId6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Honos" initials="GH" lastIdx="9"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353"/>
    <a:srgbClr val="19325C"/>
    <a:srgbClr val="5BCCDF"/>
    <a:srgbClr val="356AC1"/>
    <a:srgbClr val="F2FBFC"/>
    <a:srgbClr val="DCF4F8"/>
    <a:srgbClr val="183059"/>
    <a:srgbClr val="99DFEB"/>
    <a:srgbClr val="FFFFFF"/>
    <a:srgbClr val="FD67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990" autoAdjust="0"/>
    <p:restoredTop sz="87192" autoAdjust="0"/>
  </p:normalViewPr>
  <p:slideViewPr>
    <p:cSldViewPr snapToGrid="0">
      <p:cViewPr>
        <p:scale>
          <a:sx n="112" d="100"/>
          <a:sy n="112" d="100"/>
        </p:scale>
        <p:origin x="1182" y="78"/>
      </p:cViewPr>
      <p:guideLst/>
    </p:cSldViewPr>
  </p:slideViewPr>
  <p:notesTextViewPr>
    <p:cViewPr>
      <p:scale>
        <a:sx n="1" d="1"/>
        <a:sy n="1" d="1"/>
      </p:scale>
      <p:origin x="0" y="0"/>
    </p:cViewPr>
  </p:notesTextViewPr>
  <p:sorterViewPr>
    <p:cViewPr varScale="1">
      <p:scale>
        <a:sx n="100" d="100"/>
        <a:sy n="100" d="100"/>
      </p:scale>
      <p:origin x="0" y="-1109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2.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0780334316617499"/>
          <c:y val="0.141334884193934"/>
          <c:w val="0.77435619469026296"/>
          <c:h val="0.54412563877660003"/>
        </c:manualLayout>
      </c:layout>
      <c:barChart>
        <c:barDir val="col"/>
        <c:grouping val="clustered"/>
        <c:varyColors val="0"/>
        <c:ser>
          <c:idx val="0"/>
          <c:order val="0"/>
          <c:tx>
            <c:strRef>
              <c:f>Sheet1!$B$1</c:f>
              <c:strCache>
                <c:ptCount val="1"/>
                <c:pt idx="0">
                  <c:v>Men</c:v>
                </c:pt>
              </c:strCache>
            </c:strRef>
          </c:tx>
          <c:spPr>
            <a:solidFill>
              <a:srgbClr val="19325C"/>
            </a:solidFill>
            <a:ln>
              <a:solidFill>
                <a:srgbClr val="4F81BD"/>
              </a:solidFill>
            </a:ln>
          </c:spPr>
          <c:invertIfNegative val="0"/>
          <c:cat>
            <c:strRef>
              <c:f>Sheet1!$A$2:$A$6</c:f>
              <c:strCache>
                <c:ptCount val="5"/>
                <c:pt idx="0">
                  <c:v>&gt;55</c:v>
                </c:pt>
                <c:pt idx="1">
                  <c:v>55-64</c:v>
                </c:pt>
                <c:pt idx="2">
                  <c:v>65-74</c:v>
                </c:pt>
                <c:pt idx="3">
                  <c:v>75-84</c:v>
                </c:pt>
                <c:pt idx="4">
                  <c:v>≥85</c:v>
                </c:pt>
              </c:strCache>
            </c:strRef>
          </c:cat>
          <c:val>
            <c:numRef>
              <c:f>Sheet1!$B$2:$B$6</c:f>
              <c:numCache>
                <c:formatCode>General</c:formatCode>
                <c:ptCount val="5"/>
                <c:pt idx="0">
                  <c:v>0.60000000000000497</c:v>
                </c:pt>
                <c:pt idx="1">
                  <c:v>4.5999999999999996</c:v>
                </c:pt>
                <c:pt idx="2">
                  <c:v>12.9</c:v>
                </c:pt>
                <c:pt idx="3">
                  <c:v>26.3</c:v>
                </c:pt>
                <c:pt idx="4">
                  <c:v>40.1</c:v>
                </c:pt>
              </c:numCache>
            </c:numRef>
          </c:val>
          <c:extLst>
            <c:ext xmlns:c16="http://schemas.microsoft.com/office/drawing/2014/chart" uri="{C3380CC4-5D6E-409C-BE32-E72D297353CC}">
              <c16:uniqueId val="{00000000-2BEE-4560-BB82-55DF1437C1F7}"/>
            </c:ext>
          </c:extLst>
        </c:ser>
        <c:ser>
          <c:idx val="1"/>
          <c:order val="1"/>
          <c:tx>
            <c:strRef>
              <c:f>Sheet1!$C$1</c:f>
              <c:strCache>
                <c:ptCount val="1"/>
                <c:pt idx="0">
                  <c:v>Women</c:v>
                </c:pt>
              </c:strCache>
            </c:strRef>
          </c:tx>
          <c:spPr>
            <a:solidFill>
              <a:srgbClr val="99DFEB"/>
            </a:solidFill>
            <a:ln>
              <a:noFill/>
            </a:ln>
          </c:spPr>
          <c:invertIfNegative val="0"/>
          <c:cat>
            <c:strRef>
              <c:f>Sheet1!$A$2:$A$6</c:f>
              <c:strCache>
                <c:ptCount val="5"/>
                <c:pt idx="0">
                  <c:v>&gt;55</c:v>
                </c:pt>
                <c:pt idx="1">
                  <c:v>55-64</c:v>
                </c:pt>
                <c:pt idx="2">
                  <c:v>65-74</c:v>
                </c:pt>
                <c:pt idx="3">
                  <c:v>75-84</c:v>
                </c:pt>
                <c:pt idx="4">
                  <c:v>≥85</c:v>
                </c:pt>
              </c:strCache>
            </c:strRef>
          </c:cat>
          <c:val>
            <c:numRef>
              <c:f>Sheet1!$C$2:$C$6</c:f>
              <c:numCache>
                <c:formatCode>General</c:formatCode>
                <c:ptCount val="5"/>
                <c:pt idx="0">
                  <c:v>0.2</c:v>
                </c:pt>
                <c:pt idx="1">
                  <c:v>2.4</c:v>
                </c:pt>
                <c:pt idx="2">
                  <c:v>7.3</c:v>
                </c:pt>
                <c:pt idx="3">
                  <c:v>17.7</c:v>
                </c:pt>
                <c:pt idx="4">
                  <c:v>28.7</c:v>
                </c:pt>
              </c:numCache>
            </c:numRef>
          </c:val>
          <c:extLst>
            <c:ext xmlns:c16="http://schemas.microsoft.com/office/drawing/2014/chart" uri="{C3380CC4-5D6E-409C-BE32-E72D297353CC}">
              <c16:uniqueId val="{00000001-2BEE-4560-BB82-55DF1437C1F7}"/>
            </c:ext>
          </c:extLst>
        </c:ser>
        <c:dLbls>
          <c:showLegendKey val="0"/>
          <c:showVal val="0"/>
          <c:showCatName val="0"/>
          <c:showSerName val="0"/>
          <c:showPercent val="0"/>
          <c:showBubbleSize val="0"/>
        </c:dLbls>
        <c:gapWidth val="150"/>
        <c:axId val="2139937608"/>
        <c:axId val="2147015256"/>
      </c:barChart>
      <c:catAx>
        <c:axId val="2139937608"/>
        <c:scaling>
          <c:orientation val="minMax"/>
        </c:scaling>
        <c:delete val="0"/>
        <c:axPos val="b"/>
        <c:title>
          <c:tx>
            <c:rich>
              <a:bodyPr/>
              <a:lstStyle/>
              <a:p>
                <a:pPr>
                  <a:defRPr sz="1400">
                    <a:solidFill>
                      <a:srgbClr val="404040"/>
                    </a:solidFill>
                    <a:latin typeface="Arial Narrow" panose="020B0606020202030204" pitchFamily="34" charset="0"/>
                    <a:cs typeface="Calibri"/>
                  </a:defRPr>
                </a:pPr>
                <a:r>
                  <a:rPr lang="en-CA" sz="1400" dirty="0">
                    <a:solidFill>
                      <a:srgbClr val="404040"/>
                    </a:solidFill>
                    <a:latin typeface="Arial Narrow" panose="020B0606020202030204" pitchFamily="34" charset="0"/>
                    <a:cs typeface="Calibri"/>
                  </a:rPr>
                  <a:t>Age Group (years)</a:t>
                </a:r>
              </a:p>
            </c:rich>
          </c:tx>
          <c:layout>
            <c:manualLayout>
              <c:xMode val="edge"/>
              <c:yMode val="edge"/>
              <c:x val="0.38871558505408099"/>
              <c:y val="0.80515159732992103"/>
            </c:manualLayout>
          </c:layout>
          <c:overlay val="0"/>
        </c:title>
        <c:numFmt formatCode="General" sourceLinked="0"/>
        <c:majorTickMark val="none"/>
        <c:minorTickMark val="none"/>
        <c:tickLblPos val="nextTo"/>
        <c:spPr>
          <a:ln w="12700">
            <a:solidFill>
              <a:srgbClr val="000000"/>
            </a:solidFill>
          </a:ln>
        </c:spPr>
        <c:txPr>
          <a:bodyPr/>
          <a:lstStyle/>
          <a:p>
            <a:pPr>
              <a:defRPr sz="1200">
                <a:solidFill>
                  <a:srgbClr val="404040"/>
                </a:solidFill>
                <a:latin typeface="Arial Narrow" panose="020B0606020202030204" pitchFamily="34" charset="0"/>
                <a:cs typeface="Calibri"/>
              </a:defRPr>
            </a:pPr>
            <a:endParaRPr lang="en-US"/>
          </a:p>
        </c:txPr>
        <c:crossAx val="2147015256"/>
        <c:crosses val="autoZero"/>
        <c:auto val="1"/>
        <c:lblAlgn val="ctr"/>
        <c:lblOffset val="100"/>
        <c:noMultiLvlLbl val="0"/>
      </c:catAx>
      <c:valAx>
        <c:axId val="2147015256"/>
        <c:scaling>
          <c:orientation val="minMax"/>
        </c:scaling>
        <c:delete val="0"/>
        <c:axPos val="l"/>
        <c:title>
          <c:tx>
            <c:rich>
              <a:bodyPr/>
              <a:lstStyle/>
              <a:p>
                <a:pPr>
                  <a:defRPr sz="1200">
                    <a:solidFill>
                      <a:srgbClr val="404040"/>
                    </a:solidFill>
                    <a:latin typeface="Arial Narrow" panose="020B0606020202030204" pitchFamily="34" charset="0"/>
                    <a:cs typeface="Calibri"/>
                  </a:defRPr>
                </a:pPr>
                <a:r>
                  <a:rPr lang="en-CA" sz="1200" dirty="0">
                    <a:solidFill>
                      <a:srgbClr val="404040"/>
                    </a:solidFill>
                    <a:latin typeface="Arial Narrow" panose="020B0606020202030204" pitchFamily="34" charset="0"/>
                    <a:cs typeface="Calibri"/>
                  </a:rPr>
                  <a:t>Incidence Rate per 1 000 </a:t>
                </a:r>
                <a:br>
                  <a:rPr lang="en-CA" sz="1200" dirty="0">
                    <a:solidFill>
                      <a:srgbClr val="404040"/>
                    </a:solidFill>
                    <a:latin typeface="Arial Narrow" panose="020B0606020202030204" pitchFamily="34" charset="0"/>
                    <a:cs typeface="Calibri"/>
                  </a:rPr>
                </a:br>
                <a:r>
                  <a:rPr lang="en-CA" sz="1200" dirty="0">
                    <a:solidFill>
                      <a:srgbClr val="404040"/>
                    </a:solidFill>
                    <a:latin typeface="Arial Narrow" panose="020B0606020202030204" pitchFamily="34" charset="0"/>
                    <a:cs typeface="Calibri"/>
                  </a:rPr>
                  <a:t>Patient-years</a:t>
                </a:r>
              </a:p>
            </c:rich>
          </c:tx>
          <c:overlay val="0"/>
        </c:title>
        <c:numFmt formatCode="General" sourceLinked="1"/>
        <c:majorTickMark val="out"/>
        <c:minorTickMark val="none"/>
        <c:tickLblPos val="nextTo"/>
        <c:spPr>
          <a:ln w="12700">
            <a:solidFill>
              <a:srgbClr val="000000"/>
            </a:solidFill>
          </a:ln>
        </c:spPr>
        <c:txPr>
          <a:bodyPr/>
          <a:lstStyle/>
          <a:p>
            <a:pPr>
              <a:defRPr sz="1100">
                <a:solidFill>
                  <a:schemeClr val="tx1"/>
                </a:solidFill>
                <a:latin typeface="Arial Narrow" panose="020B0606020202030204" pitchFamily="34" charset="0"/>
                <a:cs typeface="Calibri"/>
              </a:defRPr>
            </a:pPr>
            <a:endParaRPr lang="en-US"/>
          </a:p>
        </c:txPr>
        <c:crossAx val="2139937608"/>
        <c:crosses val="autoZero"/>
        <c:crossBetween val="between"/>
      </c:valAx>
    </c:plotArea>
    <c:legend>
      <c:legendPos val="r"/>
      <c:layout>
        <c:manualLayout>
          <c:xMode val="edge"/>
          <c:yMode val="edge"/>
          <c:x val="0.25022689282202598"/>
          <c:y val="0.13473127950236999"/>
          <c:w val="0.26275245821042298"/>
          <c:h val="0.16732345189365999"/>
        </c:manualLayout>
      </c:layout>
      <c:overlay val="0"/>
      <c:txPr>
        <a:bodyPr/>
        <a:lstStyle/>
        <a:p>
          <a:pPr>
            <a:defRPr sz="1200">
              <a:solidFill>
                <a:srgbClr val="404040"/>
              </a:solidFill>
              <a:latin typeface="Arial Narrow" panose="020B0606020202030204" pitchFamily="34" charset="0"/>
              <a:cs typeface="Calibri"/>
            </a:defRPr>
          </a:pPr>
          <a:endParaRPr lang="en-US"/>
        </a:p>
      </c:txPr>
    </c:legend>
    <c:plotVisOnly val="1"/>
    <c:dispBlanksAs val="gap"/>
    <c:showDLblsOverMax val="0"/>
  </c:chart>
  <c:txPr>
    <a:bodyPr/>
    <a:lstStyle/>
    <a:p>
      <a:pPr>
        <a:defRPr sz="1600">
          <a:latin typeface="Century Gothic" pitchFamily="34" charset="0"/>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8770768441460072E-2"/>
          <c:y val="5.0928138915628668E-2"/>
          <c:w val="0.87804901926297207"/>
          <c:h val="0.84749020485394344"/>
        </c:manualLayout>
      </c:layout>
      <c:barChart>
        <c:barDir val="col"/>
        <c:grouping val="clustered"/>
        <c:varyColors val="0"/>
        <c:ser>
          <c:idx val="0"/>
          <c:order val="0"/>
          <c:tx>
            <c:strRef>
              <c:f>Sheet1!$B$1</c:f>
              <c:strCache>
                <c:ptCount val="1"/>
                <c:pt idx="0">
                  <c:v>Series 1</c:v>
                </c:pt>
              </c:strCache>
            </c:strRef>
          </c:tx>
          <c:spPr>
            <a:solidFill>
              <a:srgbClr val="19325C"/>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Arial Narrow" panose="020B060602020203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50-59 yrs</c:v>
                </c:pt>
                <c:pt idx="1">
                  <c:v>60-69 yrs</c:v>
                </c:pt>
                <c:pt idx="2">
                  <c:v>70-79 yrs</c:v>
                </c:pt>
                <c:pt idx="3">
                  <c:v>80-89 yrs</c:v>
                </c:pt>
              </c:strCache>
            </c:strRef>
          </c:cat>
          <c:val>
            <c:numRef>
              <c:f>Sheet1!$B$2:$B$5</c:f>
              <c:numCache>
                <c:formatCode>0.0%</c:formatCode>
                <c:ptCount val="4"/>
                <c:pt idx="0">
                  <c:v>1.4999999999999999E-2</c:v>
                </c:pt>
                <c:pt idx="1">
                  <c:v>2.8000000000000001E-2</c:v>
                </c:pt>
                <c:pt idx="2">
                  <c:v>9.9000000000000005E-2</c:v>
                </c:pt>
                <c:pt idx="3">
                  <c:v>0.23499999999999999</c:v>
                </c:pt>
              </c:numCache>
            </c:numRef>
          </c:val>
          <c:extLst>
            <c:ext xmlns:c16="http://schemas.microsoft.com/office/drawing/2014/chart" uri="{C3380CC4-5D6E-409C-BE32-E72D297353CC}">
              <c16:uniqueId val="{00000000-39CC-4ADD-927B-9BB7ED2C55EE}"/>
            </c:ext>
          </c:extLst>
        </c:ser>
        <c:dLbls>
          <c:showLegendKey val="0"/>
          <c:showVal val="0"/>
          <c:showCatName val="0"/>
          <c:showSerName val="0"/>
          <c:showPercent val="0"/>
          <c:showBubbleSize val="0"/>
        </c:dLbls>
        <c:gapWidth val="43"/>
        <c:overlap val="-27"/>
        <c:axId val="1082633328"/>
        <c:axId val="1082630704"/>
      </c:barChart>
      <c:catAx>
        <c:axId val="1082633328"/>
        <c:scaling>
          <c:orientation val="minMax"/>
        </c:scaling>
        <c:delete val="0"/>
        <c:axPos val="b"/>
        <c:numFmt formatCode="General" sourceLinked="1"/>
        <c:majorTickMark val="none"/>
        <c:minorTickMark val="none"/>
        <c:tickLblPos val="nextTo"/>
        <c:spPr>
          <a:noFill/>
          <a:ln w="9525" cap="flat" cmpd="sng" algn="ctr">
            <a:solidFill>
              <a:schemeClr val="tx1">
                <a:lumMod val="85000"/>
                <a:lumOff val="1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Arial Narrow" panose="020B0606020202030204" pitchFamily="34" charset="0"/>
                <a:ea typeface="+mn-ea"/>
                <a:cs typeface="+mn-cs"/>
              </a:defRPr>
            </a:pPr>
            <a:endParaRPr lang="en-US"/>
          </a:p>
        </c:txPr>
        <c:crossAx val="1082630704"/>
        <c:crosses val="autoZero"/>
        <c:auto val="1"/>
        <c:lblAlgn val="ctr"/>
        <c:lblOffset val="100"/>
        <c:noMultiLvlLbl val="0"/>
      </c:catAx>
      <c:valAx>
        <c:axId val="1082630704"/>
        <c:scaling>
          <c:orientation val="minMax"/>
        </c:scaling>
        <c:delete val="0"/>
        <c:axPos val="l"/>
        <c:numFmt formatCode="0%" sourceLinked="0"/>
        <c:majorTickMark val="out"/>
        <c:minorTickMark val="none"/>
        <c:tickLblPos val="nextTo"/>
        <c:spPr>
          <a:noFill/>
          <a:ln>
            <a:solidFill>
              <a:schemeClr val="tx1">
                <a:lumMod val="85000"/>
                <a:lumOff val="15000"/>
              </a:schemeClr>
            </a:solid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Arial Narrow" panose="020B0606020202030204" pitchFamily="34" charset="0"/>
                <a:ea typeface="+mn-ea"/>
                <a:cs typeface="+mn-cs"/>
              </a:defRPr>
            </a:pPr>
            <a:endParaRPr lang="en-US"/>
          </a:p>
        </c:txPr>
        <c:crossAx val="1082633328"/>
        <c:crosses val="autoZero"/>
        <c:crossBetween val="between"/>
        <c:majorUnit val="0.25"/>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10"/>
      <c:rotY val="0"/>
      <c:rAngAx val="1"/>
    </c:view3D>
    <c:floor>
      <c:thickness val="0"/>
    </c:floor>
    <c:sideWall>
      <c:thickness val="0"/>
    </c:sideWall>
    <c:backWall>
      <c:thickness val="0"/>
    </c:backWall>
    <c:plotArea>
      <c:layout>
        <c:manualLayout>
          <c:layoutTarget val="inner"/>
          <c:xMode val="edge"/>
          <c:yMode val="edge"/>
          <c:x val="7.1575361106279753E-2"/>
          <c:y val="2.35229543695968E-2"/>
          <c:w val="0.95800938832807903"/>
          <c:h val="0.76053072410066402"/>
        </c:manualLayout>
      </c:layout>
      <c:bar3DChart>
        <c:barDir val="col"/>
        <c:grouping val="percentStacked"/>
        <c:varyColors val="0"/>
        <c:ser>
          <c:idx val="0"/>
          <c:order val="0"/>
          <c:tx>
            <c:strRef>
              <c:f>Sheet1!$B$1</c:f>
              <c:strCache>
                <c:ptCount val="1"/>
                <c:pt idx="0">
                  <c:v>Series 1</c:v>
                </c:pt>
              </c:strCache>
            </c:strRef>
          </c:tx>
          <c:spPr>
            <a:solidFill>
              <a:srgbClr val="183059"/>
            </a:solidFill>
          </c:spPr>
          <c:invertIfNegative val="0"/>
          <c:dPt>
            <c:idx val="0"/>
            <c:invertIfNegative val="0"/>
            <c:bubble3D val="0"/>
            <c:spPr>
              <a:solidFill>
                <a:srgbClr val="183059"/>
              </a:solidFill>
            </c:spPr>
            <c:extLst>
              <c:ext xmlns:c16="http://schemas.microsoft.com/office/drawing/2014/chart" uri="{C3380CC4-5D6E-409C-BE32-E72D297353CC}">
                <c16:uniqueId val="{00000001-DB6C-43D9-94F3-1E407EE55D07}"/>
              </c:ext>
            </c:extLst>
          </c:dPt>
          <c:dPt>
            <c:idx val="1"/>
            <c:invertIfNegative val="0"/>
            <c:bubble3D val="0"/>
            <c:extLst>
              <c:ext xmlns:c16="http://schemas.microsoft.com/office/drawing/2014/chart" uri="{C3380CC4-5D6E-409C-BE32-E72D297353CC}">
                <c16:uniqueId val="{00000002-DB6C-43D9-94F3-1E407EE55D07}"/>
              </c:ext>
            </c:extLst>
          </c:dPt>
          <c:dPt>
            <c:idx val="2"/>
            <c:invertIfNegative val="0"/>
            <c:bubble3D val="0"/>
            <c:extLst>
              <c:ext xmlns:c16="http://schemas.microsoft.com/office/drawing/2014/chart" uri="{C3380CC4-5D6E-409C-BE32-E72D297353CC}">
                <c16:uniqueId val="{00000003-DB6C-43D9-94F3-1E407EE55D07}"/>
              </c:ext>
            </c:extLst>
          </c:dPt>
          <c:dPt>
            <c:idx val="3"/>
            <c:invertIfNegative val="0"/>
            <c:bubble3D val="0"/>
            <c:spPr>
              <a:solidFill>
                <a:srgbClr val="FF5353"/>
              </a:solidFill>
            </c:spPr>
            <c:extLst>
              <c:ext xmlns:c16="http://schemas.microsoft.com/office/drawing/2014/chart" uri="{C3380CC4-5D6E-409C-BE32-E72D297353CC}">
                <c16:uniqueId val="{00000005-DB6C-43D9-94F3-1E407EE55D07}"/>
              </c:ext>
            </c:extLst>
          </c:dPt>
          <c:dPt>
            <c:idx val="5"/>
            <c:invertIfNegative val="0"/>
            <c:bubble3D val="0"/>
            <c:extLst>
              <c:ext xmlns:c16="http://schemas.microsoft.com/office/drawing/2014/chart" uri="{C3380CC4-5D6E-409C-BE32-E72D297353CC}">
                <c16:uniqueId val="{00000006-DB6C-43D9-94F3-1E407EE55D07}"/>
              </c:ext>
            </c:extLst>
          </c:dPt>
          <c:dLbls>
            <c:spPr>
              <a:noFill/>
              <a:ln>
                <a:noFill/>
              </a:ln>
              <a:effectLst/>
            </c:spPr>
            <c:txPr>
              <a:bodyPr wrap="square" lIns="38100" tIns="19050" rIns="38100" bIns="19050" anchor="ctr">
                <a:spAutoFit/>
              </a:bodyPr>
              <a:lstStyle/>
              <a:p>
                <a:pPr>
                  <a:defRPr sz="8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Sheet1!$A$2:$A$8</c:f>
              <c:numCache>
                <c:formatCode>General</c:formatCode>
                <c:ptCount val="7"/>
                <c:pt idx="0">
                  <c:v>0</c:v>
                </c:pt>
                <c:pt idx="1">
                  <c:v>1</c:v>
                </c:pt>
                <c:pt idx="2">
                  <c:v>2</c:v>
                </c:pt>
                <c:pt idx="3">
                  <c:v>3</c:v>
                </c:pt>
                <c:pt idx="4">
                  <c:v>4</c:v>
                </c:pt>
                <c:pt idx="5">
                  <c:v>5</c:v>
                </c:pt>
                <c:pt idx="6">
                  <c:v>6</c:v>
                </c:pt>
              </c:numCache>
            </c:numRef>
          </c:cat>
          <c:val>
            <c:numRef>
              <c:f>Sheet1!$B$2:$B$8</c:f>
              <c:numCache>
                <c:formatCode>0.0%</c:formatCode>
                <c:ptCount val="7"/>
                <c:pt idx="0">
                  <c:v>1.9E-2</c:v>
                </c:pt>
                <c:pt idx="1">
                  <c:v>2.8000000000000001E-2</c:v>
                </c:pt>
                <c:pt idx="2">
                  <c:v>0.04</c:v>
                </c:pt>
                <c:pt idx="3">
                  <c:v>5.8999999999999997E-2</c:v>
                </c:pt>
                <c:pt idx="4">
                  <c:v>8.5000000000000006E-2</c:v>
                </c:pt>
                <c:pt idx="5">
                  <c:v>0.125</c:v>
                </c:pt>
                <c:pt idx="6">
                  <c:v>0.185</c:v>
                </c:pt>
              </c:numCache>
            </c:numRef>
          </c:val>
          <c:extLst>
            <c:ext xmlns:c16="http://schemas.microsoft.com/office/drawing/2014/chart" uri="{C3380CC4-5D6E-409C-BE32-E72D297353CC}">
              <c16:uniqueId val="{00000007-DB6C-43D9-94F3-1E407EE55D07}"/>
            </c:ext>
          </c:extLst>
        </c:ser>
        <c:ser>
          <c:idx val="1"/>
          <c:order val="1"/>
          <c:tx>
            <c:strRef>
              <c:f>Sheet1!$C$1</c:f>
              <c:strCache>
                <c:ptCount val="1"/>
                <c:pt idx="0">
                  <c:v>Series 2</c:v>
                </c:pt>
              </c:strCache>
            </c:strRef>
          </c:tx>
          <c:spPr>
            <a:solidFill>
              <a:srgbClr val="BFBFBF">
                <a:alpha val="60000"/>
              </a:srgbClr>
            </a:solidFill>
          </c:spPr>
          <c:invertIfNegative val="0"/>
          <c:dPt>
            <c:idx val="0"/>
            <c:invertIfNegative val="0"/>
            <c:bubble3D val="0"/>
            <c:extLst>
              <c:ext xmlns:c16="http://schemas.microsoft.com/office/drawing/2014/chart" uri="{C3380CC4-5D6E-409C-BE32-E72D297353CC}">
                <c16:uniqueId val="{00000008-DB6C-43D9-94F3-1E407EE55D07}"/>
              </c:ext>
            </c:extLst>
          </c:dPt>
          <c:dPt>
            <c:idx val="1"/>
            <c:invertIfNegative val="0"/>
            <c:bubble3D val="0"/>
            <c:extLst>
              <c:ext xmlns:c16="http://schemas.microsoft.com/office/drawing/2014/chart" uri="{C3380CC4-5D6E-409C-BE32-E72D297353CC}">
                <c16:uniqueId val="{00000009-DB6C-43D9-94F3-1E407EE55D07}"/>
              </c:ext>
            </c:extLst>
          </c:dPt>
          <c:dPt>
            <c:idx val="2"/>
            <c:invertIfNegative val="0"/>
            <c:bubble3D val="0"/>
            <c:extLst>
              <c:ext xmlns:c16="http://schemas.microsoft.com/office/drawing/2014/chart" uri="{C3380CC4-5D6E-409C-BE32-E72D297353CC}">
                <c16:uniqueId val="{0000000A-DB6C-43D9-94F3-1E407EE55D07}"/>
              </c:ext>
            </c:extLst>
          </c:dPt>
          <c:dPt>
            <c:idx val="3"/>
            <c:invertIfNegative val="0"/>
            <c:bubble3D val="0"/>
            <c:extLst>
              <c:ext xmlns:c16="http://schemas.microsoft.com/office/drawing/2014/chart" uri="{C3380CC4-5D6E-409C-BE32-E72D297353CC}">
                <c16:uniqueId val="{0000000B-DB6C-43D9-94F3-1E407EE55D07}"/>
              </c:ext>
            </c:extLst>
          </c:dPt>
          <c:cat>
            <c:numRef>
              <c:f>Sheet1!$A$2:$A$8</c:f>
              <c:numCache>
                <c:formatCode>General</c:formatCode>
                <c:ptCount val="7"/>
                <c:pt idx="0">
                  <c:v>0</c:v>
                </c:pt>
                <c:pt idx="1">
                  <c:v>1</c:v>
                </c:pt>
                <c:pt idx="2">
                  <c:v>2</c:v>
                </c:pt>
                <c:pt idx="3">
                  <c:v>3</c:v>
                </c:pt>
                <c:pt idx="4">
                  <c:v>4</c:v>
                </c:pt>
                <c:pt idx="5">
                  <c:v>5</c:v>
                </c:pt>
                <c:pt idx="6">
                  <c:v>6</c:v>
                </c:pt>
              </c:numCache>
            </c:numRef>
          </c:cat>
          <c:val>
            <c:numRef>
              <c:f>Sheet1!$C$2:$C$8</c:f>
              <c:numCache>
                <c:formatCode>0.0%</c:formatCode>
                <c:ptCount val="7"/>
                <c:pt idx="0">
                  <c:v>0.98099999999999998</c:v>
                </c:pt>
                <c:pt idx="1">
                  <c:v>0.97199999999999998</c:v>
                </c:pt>
                <c:pt idx="2">
                  <c:v>0.96</c:v>
                </c:pt>
                <c:pt idx="3">
                  <c:v>0.94099999999999995</c:v>
                </c:pt>
                <c:pt idx="4">
                  <c:v>0.91500000000000004</c:v>
                </c:pt>
                <c:pt idx="5">
                  <c:v>0.875</c:v>
                </c:pt>
                <c:pt idx="6">
                  <c:v>0.81499999999999995</c:v>
                </c:pt>
              </c:numCache>
            </c:numRef>
          </c:val>
          <c:extLst>
            <c:ext xmlns:c16="http://schemas.microsoft.com/office/drawing/2014/chart" uri="{C3380CC4-5D6E-409C-BE32-E72D297353CC}">
              <c16:uniqueId val="{0000000C-DB6C-43D9-94F3-1E407EE55D07}"/>
            </c:ext>
          </c:extLst>
        </c:ser>
        <c:dLbls>
          <c:showLegendKey val="0"/>
          <c:showVal val="0"/>
          <c:showCatName val="0"/>
          <c:showSerName val="0"/>
          <c:showPercent val="0"/>
          <c:showBubbleSize val="0"/>
        </c:dLbls>
        <c:gapWidth val="135"/>
        <c:gapDepth val="226"/>
        <c:shape val="cylinder"/>
        <c:axId val="-2067361528"/>
        <c:axId val="-2067358424"/>
        <c:axId val="0"/>
      </c:bar3DChart>
      <c:catAx>
        <c:axId val="-2067361528"/>
        <c:scaling>
          <c:orientation val="minMax"/>
        </c:scaling>
        <c:delete val="0"/>
        <c:axPos val="b"/>
        <c:numFmt formatCode="General" sourceLinked="0"/>
        <c:majorTickMark val="out"/>
        <c:minorTickMark val="none"/>
        <c:tickLblPos val="nextTo"/>
        <c:txPr>
          <a:bodyPr/>
          <a:lstStyle/>
          <a:p>
            <a:pPr>
              <a:defRPr sz="1200" b="1">
                <a:solidFill>
                  <a:schemeClr val="tx1">
                    <a:lumMod val="85000"/>
                    <a:lumOff val="15000"/>
                  </a:schemeClr>
                </a:solidFill>
                <a:latin typeface="Arial Narrow" panose="020B0606020202030204" pitchFamily="34" charset="0"/>
              </a:defRPr>
            </a:pPr>
            <a:endParaRPr lang="en-US"/>
          </a:p>
        </c:txPr>
        <c:crossAx val="-2067358424"/>
        <c:crosses val="autoZero"/>
        <c:auto val="1"/>
        <c:lblAlgn val="ctr"/>
        <c:lblOffset val="100"/>
        <c:noMultiLvlLbl val="0"/>
      </c:catAx>
      <c:valAx>
        <c:axId val="-2067358424"/>
        <c:scaling>
          <c:orientation val="minMax"/>
          <c:max val="0.2"/>
          <c:min val="0"/>
        </c:scaling>
        <c:delete val="0"/>
        <c:axPos val="l"/>
        <c:numFmt formatCode="0%" sourceLinked="1"/>
        <c:majorTickMark val="out"/>
        <c:minorTickMark val="none"/>
        <c:tickLblPos val="nextTo"/>
        <c:txPr>
          <a:bodyPr/>
          <a:lstStyle/>
          <a:p>
            <a:pPr>
              <a:defRPr sz="1200" b="1">
                <a:solidFill>
                  <a:schemeClr val="tx1">
                    <a:lumMod val="85000"/>
                    <a:lumOff val="15000"/>
                  </a:schemeClr>
                </a:solidFill>
                <a:latin typeface="Arial Narrow" panose="020B0606020202030204" pitchFamily="34" charset="0"/>
              </a:defRPr>
            </a:pPr>
            <a:endParaRPr lang="en-US"/>
          </a:p>
        </c:txPr>
        <c:crossAx val="-2067361528"/>
        <c:crosses val="autoZero"/>
        <c:crossBetween val="between"/>
        <c:majorUnit val="0.05"/>
      </c:valAx>
    </c:plotArea>
    <c:plotVisOnly val="1"/>
    <c:dispBlanksAs val="gap"/>
    <c:showDLblsOverMax val="0"/>
  </c:chart>
  <c:txPr>
    <a:bodyPr/>
    <a:lstStyle/>
    <a:p>
      <a:pPr>
        <a:defRPr sz="1100">
          <a:solidFill>
            <a:schemeClr val="tx1">
              <a:lumMod val="50000"/>
              <a:lumOff val="50000"/>
            </a:schemeClr>
          </a:solidFill>
        </a:defRPr>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8770768441460072E-2"/>
          <c:y val="5.0928138915628668E-2"/>
          <c:w val="0.87804901926297207"/>
          <c:h val="0.84749020485394344"/>
        </c:manualLayout>
      </c:layout>
      <c:barChart>
        <c:barDir val="col"/>
        <c:grouping val="clustered"/>
        <c:varyColors val="0"/>
        <c:ser>
          <c:idx val="0"/>
          <c:order val="0"/>
          <c:tx>
            <c:strRef>
              <c:f>Sheet1!$B$1</c:f>
              <c:strCache>
                <c:ptCount val="1"/>
                <c:pt idx="0">
                  <c:v>Series 1</c:v>
                </c:pt>
              </c:strCache>
            </c:strRef>
          </c:tx>
          <c:spPr>
            <a:solidFill>
              <a:srgbClr val="19325C"/>
            </a:solidFill>
            <a:ln>
              <a:noFill/>
            </a:ln>
            <a:effectLst/>
          </c:spPr>
          <c:invertIfNegative val="0"/>
          <c:dPt>
            <c:idx val="0"/>
            <c:invertIfNegative val="0"/>
            <c:bubble3D val="0"/>
            <c:spPr>
              <a:solidFill>
                <a:srgbClr val="FF5353"/>
              </a:solidFill>
              <a:ln>
                <a:noFill/>
              </a:ln>
              <a:effectLst/>
            </c:spPr>
            <c:extLst>
              <c:ext xmlns:c16="http://schemas.microsoft.com/office/drawing/2014/chart" uri="{C3380CC4-5D6E-409C-BE32-E72D297353CC}">
                <c16:uniqueId val="{00000000-2105-43CF-8472-72AC7860FF7A}"/>
              </c:ext>
            </c:extLst>
          </c:dPt>
          <c:dPt>
            <c:idx val="1"/>
            <c:invertIfNegative val="0"/>
            <c:bubble3D val="0"/>
            <c:spPr>
              <a:solidFill>
                <a:srgbClr val="C00000"/>
              </a:solidFill>
              <a:ln>
                <a:noFill/>
              </a:ln>
              <a:effectLst/>
            </c:spPr>
            <c:extLst>
              <c:ext xmlns:c16="http://schemas.microsoft.com/office/drawing/2014/chart" uri="{C3380CC4-5D6E-409C-BE32-E72D297353CC}">
                <c16:uniqueId val="{00000001-2105-43CF-8472-72AC7860FF7A}"/>
              </c:ext>
            </c:extLst>
          </c:dPt>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75000"/>
                        <a:lumOff val="25000"/>
                      </a:schemeClr>
                    </a:solidFill>
                    <a:latin typeface="Arial Narrow" panose="020B060602020203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Disabling</c:v>
                </c:pt>
                <c:pt idx="1">
                  <c:v>Fatal</c:v>
                </c:pt>
              </c:strCache>
            </c:strRef>
          </c:cat>
          <c:val>
            <c:numRef>
              <c:f>Sheet1!$B$2:$B$3</c:f>
              <c:numCache>
                <c:formatCode>0%</c:formatCode>
                <c:ptCount val="2"/>
                <c:pt idx="0">
                  <c:v>0.6</c:v>
                </c:pt>
                <c:pt idx="1">
                  <c:v>0.2</c:v>
                </c:pt>
              </c:numCache>
            </c:numRef>
          </c:val>
          <c:extLst>
            <c:ext xmlns:c16="http://schemas.microsoft.com/office/drawing/2014/chart" uri="{C3380CC4-5D6E-409C-BE32-E72D297353CC}">
              <c16:uniqueId val="{00000000-39CC-4ADD-927B-9BB7ED2C55EE}"/>
            </c:ext>
          </c:extLst>
        </c:ser>
        <c:dLbls>
          <c:showLegendKey val="0"/>
          <c:showVal val="0"/>
          <c:showCatName val="0"/>
          <c:showSerName val="0"/>
          <c:showPercent val="0"/>
          <c:showBubbleSize val="0"/>
        </c:dLbls>
        <c:gapWidth val="43"/>
        <c:overlap val="-27"/>
        <c:axId val="1082633328"/>
        <c:axId val="1082630704"/>
      </c:barChart>
      <c:catAx>
        <c:axId val="1082633328"/>
        <c:scaling>
          <c:orientation val="minMax"/>
        </c:scaling>
        <c:delete val="0"/>
        <c:axPos val="b"/>
        <c:numFmt formatCode="General" sourceLinked="1"/>
        <c:majorTickMark val="none"/>
        <c:minorTickMark val="none"/>
        <c:tickLblPos val="nextTo"/>
        <c:spPr>
          <a:noFill/>
          <a:ln w="9525" cap="flat" cmpd="sng" algn="ctr">
            <a:solidFill>
              <a:schemeClr val="tx1">
                <a:lumMod val="85000"/>
                <a:lumOff val="1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Arial Narrow" panose="020B0606020202030204" pitchFamily="34" charset="0"/>
                <a:ea typeface="+mn-ea"/>
                <a:cs typeface="+mn-cs"/>
              </a:defRPr>
            </a:pPr>
            <a:endParaRPr lang="en-US"/>
          </a:p>
        </c:txPr>
        <c:crossAx val="1082630704"/>
        <c:crosses val="autoZero"/>
        <c:auto val="1"/>
        <c:lblAlgn val="ctr"/>
        <c:lblOffset val="100"/>
        <c:noMultiLvlLbl val="0"/>
      </c:catAx>
      <c:valAx>
        <c:axId val="1082630704"/>
        <c:scaling>
          <c:orientation val="minMax"/>
        </c:scaling>
        <c:delete val="0"/>
        <c:axPos val="l"/>
        <c:numFmt formatCode="0%" sourceLinked="0"/>
        <c:majorTickMark val="out"/>
        <c:minorTickMark val="none"/>
        <c:tickLblPos val="nextTo"/>
        <c:spPr>
          <a:noFill/>
          <a:ln>
            <a:solidFill>
              <a:schemeClr val="tx1">
                <a:lumMod val="85000"/>
                <a:lumOff val="15000"/>
              </a:schemeClr>
            </a:solid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Arial Narrow" panose="020B0606020202030204" pitchFamily="34" charset="0"/>
                <a:ea typeface="+mn-ea"/>
                <a:cs typeface="+mn-cs"/>
              </a:defRPr>
            </a:pPr>
            <a:endParaRPr lang="en-US"/>
          </a:p>
        </c:txPr>
        <c:crossAx val="1082633328"/>
        <c:crosses val="autoZero"/>
        <c:crossBetween val="between"/>
        <c:majorUnit val="0.1"/>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9606444488124"/>
          <c:y val="2.8429273624251999E-2"/>
          <c:w val="0.85768825766087398"/>
          <c:h val="0.73322999223398899"/>
        </c:manualLayout>
      </c:layout>
      <c:barChart>
        <c:barDir val="col"/>
        <c:grouping val="clustered"/>
        <c:varyColors val="0"/>
        <c:ser>
          <c:idx val="1"/>
          <c:order val="0"/>
          <c:tx>
            <c:strRef>
              <c:f>Sheet1!$B$1</c:f>
              <c:strCache>
                <c:ptCount val="1"/>
                <c:pt idx="0">
                  <c:v>Column1</c:v>
                </c:pt>
              </c:strCache>
            </c:strRef>
          </c:tx>
          <c:spPr>
            <a:solidFill>
              <a:srgbClr val="356AC1"/>
            </a:solidFill>
          </c:spPr>
          <c:invertIfNegative val="0"/>
          <c:dLbls>
            <c:numFmt formatCode="#,##0.00" sourceLinked="0"/>
            <c:spPr>
              <a:noFill/>
              <a:ln>
                <a:noFill/>
              </a:ln>
              <a:effectLst/>
            </c:spPr>
            <c:txPr>
              <a:bodyPr/>
              <a:lstStyle/>
              <a:p>
                <a:pPr>
                  <a:defRPr sz="1200" b="1" i="0">
                    <a:solidFill>
                      <a:schemeClr val="tx1"/>
                    </a:solidFill>
                    <a:latin typeface="Arial Narrow" panose="020B0606020202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NONE</c:v>
                </c:pt>
                <c:pt idx="1">
                  <c:v>ASA</c:v>
                </c:pt>
                <c:pt idx="2">
                  <c:v>EDO30</c:v>
                </c:pt>
                <c:pt idx="3">
                  <c:v>WARF</c:v>
                </c:pt>
                <c:pt idx="4">
                  <c:v>D110</c:v>
                </c:pt>
                <c:pt idx="5">
                  <c:v>RIVA</c:v>
                </c:pt>
                <c:pt idx="6">
                  <c:v>EDO60</c:v>
                </c:pt>
                <c:pt idx="7">
                  <c:v>APIXA</c:v>
                </c:pt>
                <c:pt idx="8">
                  <c:v>D150</c:v>
                </c:pt>
              </c:strCache>
            </c:strRef>
          </c:cat>
          <c:val>
            <c:numRef>
              <c:f>Sheet1!$B$2:$B$10</c:f>
              <c:numCache>
                <c:formatCode>0.00</c:formatCode>
                <c:ptCount val="9"/>
                <c:pt idx="0">
                  <c:v>22.62</c:v>
                </c:pt>
                <c:pt idx="1">
                  <c:v>18.04</c:v>
                </c:pt>
                <c:pt idx="2">
                  <c:v>9.75</c:v>
                </c:pt>
                <c:pt idx="3">
                  <c:v>8.68</c:v>
                </c:pt>
                <c:pt idx="4">
                  <c:v>7.94</c:v>
                </c:pt>
                <c:pt idx="5">
                  <c:v>7.6499999999999977</c:v>
                </c:pt>
                <c:pt idx="6">
                  <c:v>7.6099999999999977</c:v>
                </c:pt>
                <c:pt idx="7">
                  <c:v>6.9</c:v>
                </c:pt>
                <c:pt idx="8">
                  <c:v>5.81</c:v>
                </c:pt>
              </c:numCache>
            </c:numRef>
          </c:val>
          <c:extLst>
            <c:ext xmlns:c16="http://schemas.microsoft.com/office/drawing/2014/chart" uri="{C3380CC4-5D6E-409C-BE32-E72D297353CC}">
              <c16:uniqueId val="{00000000-50A0-4E1B-9612-D023B736F94F}"/>
            </c:ext>
          </c:extLst>
        </c:ser>
        <c:dLbls>
          <c:showLegendKey val="0"/>
          <c:showVal val="0"/>
          <c:showCatName val="0"/>
          <c:showSerName val="0"/>
          <c:showPercent val="0"/>
          <c:showBubbleSize val="0"/>
        </c:dLbls>
        <c:gapWidth val="125"/>
        <c:axId val="-2094601352"/>
        <c:axId val="-2094604024"/>
      </c:barChart>
      <c:catAx>
        <c:axId val="-2094601352"/>
        <c:scaling>
          <c:orientation val="minMax"/>
        </c:scaling>
        <c:delete val="0"/>
        <c:axPos val="b"/>
        <c:numFmt formatCode="General" sourceLinked="0"/>
        <c:majorTickMark val="out"/>
        <c:minorTickMark val="none"/>
        <c:tickLblPos val="nextTo"/>
        <c:spPr>
          <a:ln w="28575">
            <a:solidFill>
              <a:sysClr val="windowText" lastClr="000000"/>
            </a:solidFill>
          </a:ln>
        </c:spPr>
        <c:txPr>
          <a:bodyPr/>
          <a:lstStyle/>
          <a:p>
            <a:pPr>
              <a:defRPr sz="1200" b="1" i="0" baseline="0">
                <a:solidFill>
                  <a:schemeClr val="tx1"/>
                </a:solidFill>
                <a:latin typeface="Arial Narrow" panose="020B0606020202030204" pitchFamily="34" charset="0"/>
              </a:defRPr>
            </a:pPr>
            <a:endParaRPr lang="en-US"/>
          </a:p>
        </c:txPr>
        <c:crossAx val="-2094604024"/>
        <c:crosses val="autoZero"/>
        <c:auto val="1"/>
        <c:lblAlgn val="ctr"/>
        <c:lblOffset val="100"/>
        <c:noMultiLvlLbl val="0"/>
      </c:catAx>
      <c:valAx>
        <c:axId val="-2094604024"/>
        <c:scaling>
          <c:orientation val="minMax"/>
          <c:max val="25"/>
        </c:scaling>
        <c:delete val="0"/>
        <c:axPos val="l"/>
        <c:numFmt formatCode="#,##0.0" sourceLinked="0"/>
        <c:majorTickMark val="out"/>
        <c:minorTickMark val="none"/>
        <c:tickLblPos val="nextTo"/>
        <c:spPr>
          <a:ln w="28575">
            <a:solidFill>
              <a:sysClr val="windowText" lastClr="000000"/>
            </a:solidFill>
          </a:ln>
        </c:spPr>
        <c:txPr>
          <a:bodyPr/>
          <a:lstStyle/>
          <a:p>
            <a:pPr>
              <a:defRPr sz="1400" b="1" i="0" baseline="0">
                <a:solidFill>
                  <a:schemeClr val="tx1"/>
                </a:solidFill>
                <a:latin typeface="Arial Narrow" panose="020B0606020202030204" pitchFamily="34" charset="0"/>
              </a:defRPr>
            </a:pPr>
            <a:endParaRPr lang="en-US"/>
          </a:p>
        </c:txPr>
        <c:crossAx val="-2094601352"/>
        <c:crosses val="autoZero"/>
        <c:crossBetween val="between"/>
        <c:majorUnit val="5"/>
      </c:valAx>
    </c:plotArea>
    <c:plotVisOnly val="1"/>
    <c:dispBlanksAs val="gap"/>
    <c:showDLblsOverMax val="0"/>
  </c:chart>
  <c:txPr>
    <a:bodyPr/>
    <a:lstStyle/>
    <a:p>
      <a:pPr>
        <a:defRPr sz="1000" baseline="0">
          <a:solidFill>
            <a:schemeClr val="bg1"/>
          </a:solidFill>
        </a:defRPr>
      </a:pPr>
      <a:endParaRPr lang="en-US"/>
    </a:p>
  </c:txPr>
  <c:externalData r:id="rId2">
    <c:autoUpdate val="0"/>
  </c:externalData>
  <c:userShapes r:id="rId3"/>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00634174200447"/>
          <c:y val="3.08663592698394E-2"/>
          <c:w val="0.84591656945659599"/>
          <c:h val="0.77018128517620799"/>
        </c:manualLayout>
      </c:layout>
      <c:barChart>
        <c:barDir val="bar"/>
        <c:grouping val="stacked"/>
        <c:varyColors val="0"/>
        <c:ser>
          <c:idx val="0"/>
          <c:order val="0"/>
          <c:tx>
            <c:strRef>
              <c:f>Sheet1!$B$1</c:f>
              <c:strCache>
                <c:ptCount val="1"/>
                <c:pt idx="0">
                  <c:v>Death</c:v>
                </c:pt>
              </c:strCache>
            </c:strRef>
          </c:tx>
          <c:spPr>
            <a:solidFill>
              <a:srgbClr val="183059"/>
            </a:solidFill>
          </c:spPr>
          <c:invertIfNegative val="0"/>
          <c:dLbls>
            <c:spPr>
              <a:noFill/>
              <a:ln>
                <a:noFill/>
              </a:ln>
              <a:effectLst/>
            </c:spPr>
            <c:txPr>
              <a:bodyPr/>
              <a:lstStyle/>
              <a:p>
                <a:pPr>
                  <a:defRPr sz="1200">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Sheet1!$A$2:$A$7</c:f>
              <c:strCache>
                <c:ptCount val="6"/>
                <c:pt idx="0">
                  <c:v>18-44</c:v>
                </c:pt>
                <c:pt idx="1">
                  <c:v>45-54</c:v>
                </c:pt>
                <c:pt idx="2">
                  <c:v>55-64</c:v>
                </c:pt>
                <c:pt idx="3">
                  <c:v>65-74</c:v>
                </c:pt>
                <c:pt idx="4">
                  <c:v>75-84</c:v>
                </c:pt>
                <c:pt idx="5">
                  <c:v>85+</c:v>
                </c:pt>
              </c:strCache>
            </c:strRef>
          </c:cat>
          <c:val>
            <c:numRef>
              <c:f>Sheet1!$B$2:$B$7</c:f>
              <c:numCache>
                <c:formatCode>General</c:formatCode>
                <c:ptCount val="6"/>
                <c:pt idx="0">
                  <c:v>42</c:v>
                </c:pt>
                <c:pt idx="1">
                  <c:v>28</c:v>
                </c:pt>
                <c:pt idx="2">
                  <c:v>28</c:v>
                </c:pt>
                <c:pt idx="3">
                  <c:v>23</c:v>
                </c:pt>
                <c:pt idx="4">
                  <c:v>21</c:v>
                </c:pt>
                <c:pt idx="5">
                  <c:v>12</c:v>
                </c:pt>
              </c:numCache>
            </c:numRef>
          </c:val>
          <c:extLst>
            <c:ext xmlns:c16="http://schemas.microsoft.com/office/drawing/2014/chart" uri="{C3380CC4-5D6E-409C-BE32-E72D297353CC}">
              <c16:uniqueId val="{00000000-16B3-47D4-87EA-ACD3B4B42F3F}"/>
            </c:ext>
          </c:extLst>
        </c:ser>
        <c:ser>
          <c:idx val="1"/>
          <c:order val="1"/>
          <c:tx>
            <c:strRef>
              <c:f>Sheet1!$C$1</c:f>
              <c:strCache>
                <c:ptCount val="1"/>
                <c:pt idx="0">
                  <c:v>MI</c:v>
                </c:pt>
              </c:strCache>
            </c:strRef>
          </c:tx>
          <c:spPr>
            <a:solidFill>
              <a:srgbClr val="00B0F0"/>
            </a:solidFill>
          </c:spPr>
          <c:invertIfNegative val="0"/>
          <c:dLbls>
            <c:spPr>
              <a:noFill/>
              <a:ln>
                <a:noFill/>
              </a:ln>
              <a:effectLst/>
            </c:spPr>
            <c:txPr>
              <a:bodyPr/>
              <a:lstStyle/>
              <a:p>
                <a:pPr>
                  <a:defRPr sz="1200">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Sheet1!$A$2:$A$7</c:f>
              <c:strCache>
                <c:ptCount val="6"/>
                <c:pt idx="0">
                  <c:v>18-44</c:v>
                </c:pt>
                <c:pt idx="1">
                  <c:v>45-54</c:v>
                </c:pt>
                <c:pt idx="2">
                  <c:v>55-64</c:v>
                </c:pt>
                <c:pt idx="3">
                  <c:v>65-74</c:v>
                </c:pt>
                <c:pt idx="4">
                  <c:v>75-84</c:v>
                </c:pt>
                <c:pt idx="5">
                  <c:v>85+</c:v>
                </c:pt>
              </c:strCache>
            </c:strRef>
          </c:cat>
          <c:val>
            <c:numRef>
              <c:f>Sheet1!$C$2:$C$7</c:f>
              <c:numCache>
                <c:formatCode>General</c:formatCode>
                <c:ptCount val="6"/>
                <c:pt idx="0">
                  <c:v>21</c:v>
                </c:pt>
                <c:pt idx="1">
                  <c:v>28</c:v>
                </c:pt>
                <c:pt idx="2">
                  <c:v>27</c:v>
                </c:pt>
                <c:pt idx="3">
                  <c:v>29</c:v>
                </c:pt>
                <c:pt idx="4">
                  <c:v>31</c:v>
                </c:pt>
                <c:pt idx="5">
                  <c:v>30</c:v>
                </c:pt>
              </c:numCache>
            </c:numRef>
          </c:val>
          <c:extLst>
            <c:ext xmlns:c16="http://schemas.microsoft.com/office/drawing/2014/chart" uri="{C3380CC4-5D6E-409C-BE32-E72D297353CC}">
              <c16:uniqueId val="{00000001-16B3-47D4-87EA-ACD3B4B42F3F}"/>
            </c:ext>
          </c:extLst>
        </c:ser>
        <c:ser>
          <c:idx val="2"/>
          <c:order val="2"/>
          <c:tx>
            <c:strRef>
              <c:f>Sheet1!$D$1</c:f>
              <c:strCache>
                <c:ptCount val="1"/>
                <c:pt idx="0">
                  <c:v>Stroke</c:v>
                </c:pt>
              </c:strCache>
            </c:strRef>
          </c:tx>
          <c:spPr>
            <a:solidFill>
              <a:srgbClr val="99DFEB"/>
            </a:solidFill>
          </c:spPr>
          <c:invertIfNegative val="0"/>
          <c:dLbls>
            <c:spPr>
              <a:noFill/>
              <a:ln>
                <a:noFill/>
              </a:ln>
              <a:effectLst/>
            </c:spPr>
            <c:txPr>
              <a:bodyPr/>
              <a:lstStyle/>
              <a:p>
                <a:pPr>
                  <a:defRPr sz="1200">
                    <a:latin typeface="Arial Narrow" panose="020B0606020202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Sheet1!$A$2:$A$7</c:f>
              <c:strCache>
                <c:ptCount val="6"/>
                <c:pt idx="0">
                  <c:v>18-44</c:v>
                </c:pt>
                <c:pt idx="1">
                  <c:v>45-54</c:v>
                </c:pt>
                <c:pt idx="2">
                  <c:v>55-64</c:v>
                </c:pt>
                <c:pt idx="3">
                  <c:v>65-74</c:v>
                </c:pt>
                <c:pt idx="4">
                  <c:v>75-84</c:v>
                </c:pt>
                <c:pt idx="5">
                  <c:v>85+</c:v>
                </c:pt>
              </c:strCache>
            </c:strRef>
          </c:cat>
          <c:val>
            <c:numRef>
              <c:f>Sheet1!$D$2:$D$7</c:f>
              <c:numCache>
                <c:formatCode>General</c:formatCode>
                <c:ptCount val="6"/>
                <c:pt idx="0">
                  <c:v>17</c:v>
                </c:pt>
                <c:pt idx="1">
                  <c:v>24</c:v>
                </c:pt>
                <c:pt idx="2">
                  <c:v>24</c:v>
                </c:pt>
                <c:pt idx="3">
                  <c:v>29</c:v>
                </c:pt>
                <c:pt idx="4">
                  <c:v>30</c:v>
                </c:pt>
                <c:pt idx="5">
                  <c:v>38</c:v>
                </c:pt>
              </c:numCache>
            </c:numRef>
          </c:val>
          <c:extLst>
            <c:ext xmlns:c16="http://schemas.microsoft.com/office/drawing/2014/chart" uri="{C3380CC4-5D6E-409C-BE32-E72D297353CC}">
              <c16:uniqueId val="{00000002-16B3-47D4-87EA-ACD3B4B42F3F}"/>
            </c:ext>
          </c:extLst>
        </c:ser>
        <c:ser>
          <c:idx val="3"/>
          <c:order val="3"/>
          <c:tx>
            <c:strRef>
              <c:f>Sheet1!$E$1</c:f>
              <c:strCache>
                <c:ptCount val="1"/>
                <c:pt idx="0">
                  <c:v>Revasc</c:v>
                </c:pt>
              </c:strCache>
            </c:strRef>
          </c:tx>
          <c:spPr>
            <a:solidFill>
              <a:srgbClr val="1F497D">
                <a:lumMod val="20000"/>
                <a:lumOff val="80000"/>
              </a:srgbClr>
            </a:solidFill>
          </c:spPr>
          <c:invertIfNegative val="0"/>
          <c:dLbls>
            <c:spPr>
              <a:noFill/>
              <a:ln>
                <a:noFill/>
              </a:ln>
              <a:effectLst/>
            </c:spPr>
            <c:txPr>
              <a:bodyPr/>
              <a:lstStyle/>
              <a:p>
                <a:pPr>
                  <a:defRPr sz="1200">
                    <a:solidFill>
                      <a:schemeClr val="tx1">
                        <a:lumMod val="85000"/>
                        <a:lumOff val="15000"/>
                      </a:schemeClr>
                    </a:solidFill>
                    <a:latin typeface="Arial Narrow" panose="020B0606020202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Sheet1!$A$2:$A$7</c:f>
              <c:strCache>
                <c:ptCount val="6"/>
                <c:pt idx="0">
                  <c:v>18-44</c:v>
                </c:pt>
                <c:pt idx="1">
                  <c:v>45-54</c:v>
                </c:pt>
                <c:pt idx="2">
                  <c:v>55-64</c:v>
                </c:pt>
                <c:pt idx="3">
                  <c:v>65-74</c:v>
                </c:pt>
                <c:pt idx="4">
                  <c:v>75-84</c:v>
                </c:pt>
                <c:pt idx="5">
                  <c:v>85+</c:v>
                </c:pt>
              </c:strCache>
            </c:strRef>
          </c:cat>
          <c:val>
            <c:numRef>
              <c:f>Sheet1!$E$2:$E$7</c:f>
              <c:numCache>
                <c:formatCode>General</c:formatCode>
                <c:ptCount val="6"/>
                <c:pt idx="0">
                  <c:v>14</c:v>
                </c:pt>
                <c:pt idx="1">
                  <c:v>12</c:v>
                </c:pt>
                <c:pt idx="2">
                  <c:v>13</c:v>
                </c:pt>
                <c:pt idx="3">
                  <c:v>12</c:v>
                </c:pt>
                <c:pt idx="4">
                  <c:v>10</c:v>
                </c:pt>
                <c:pt idx="5">
                  <c:v>12</c:v>
                </c:pt>
              </c:numCache>
            </c:numRef>
          </c:val>
          <c:extLst>
            <c:ext xmlns:c16="http://schemas.microsoft.com/office/drawing/2014/chart" uri="{C3380CC4-5D6E-409C-BE32-E72D297353CC}">
              <c16:uniqueId val="{00000003-16B3-47D4-87EA-ACD3B4B42F3F}"/>
            </c:ext>
          </c:extLst>
        </c:ser>
        <c:ser>
          <c:idx val="4"/>
          <c:order val="4"/>
          <c:tx>
            <c:strRef>
              <c:f>Sheet1!$F$1</c:f>
              <c:strCache>
                <c:ptCount val="1"/>
                <c:pt idx="0">
                  <c:v>Rehosp</c:v>
                </c:pt>
              </c:strCache>
            </c:strRef>
          </c:tx>
          <c:spPr>
            <a:solidFill>
              <a:srgbClr val="0070C0"/>
            </a:solidFill>
          </c:spPr>
          <c:invertIfNegative val="0"/>
          <c:dLbls>
            <c:spPr>
              <a:noFill/>
              <a:ln>
                <a:noFill/>
              </a:ln>
              <a:effectLst/>
            </c:spPr>
            <c:txPr>
              <a:bodyPr/>
              <a:lstStyle/>
              <a:p>
                <a:pPr>
                  <a:defRPr sz="1200">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Sheet1!$A$2:$A$7</c:f>
              <c:strCache>
                <c:ptCount val="6"/>
                <c:pt idx="0">
                  <c:v>18-44</c:v>
                </c:pt>
                <c:pt idx="1">
                  <c:v>45-54</c:v>
                </c:pt>
                <c:pt idx="2">
                  <c:v>55-64</c:v>
                </c:pt>
                <c:pt idx="3">
                  <c:v>65-74</c:v>
                </c:pt>
                <c:pt idx="4">
                  <c:v>75-84</c:v>
                </c:pt>
                <c:pt idx="5">
                  <c:v>85+</c:v>
                </c:pt>
              </c:strCache>
            </c:strRef>
          </c:cat>
          <c:val>
            <c:numRef>
              <c:f>Sheet1!$F$2:$F$7</c:f>
              <c:numCache>
                <c:formatCode>General</c:formatCode>
                <c:ptCount val="6"/>
                <c:pt idx="0">
                  <c:v>6</c:v>
                </c:pt>
                <c:pt idx="1">
                  <c:v>8</c:v>
                </c:pt>
                <c:pt idx="2">
                  <c:v>8</c:v>
                </c:pt>
                <c:pt idx="3">
                  <c:v>7</c:v>
                </c:pt>
                <c:pt idx="4">
                  <c:v>8</c:v>
                </c:pt>
                <c:pt idx="5">
                  <c:v>9</c:v>
                </c:pt>
              </c:numCache>
            </c:numRef>
          </c:val>
          <c:extLst>
            <c:ext xmlns:c16="http://schemas.microsoft.com/office/drawing/2014/chart" uri="{C3380CC4-5D6E-409C-BE32-E72D297353CC}">
              <c16:uniqueId val="{00000004-16B3-47D4-87EA-ACD3B4B42F3F}"/>
            </c:ext>
          </c:extLst>
        </c:ser>
        <c:dLbls>
          <c:showLegendKey val="0"/>
          <c:showVal val="0"/>
          <c:showCatName val="0"/>
          <c:showSerName val="0"/>
          <c:showPercent val="0"/>
          <c:showBubbleSize val="0"/>
        </c:dLbls>
        <c:gapWidth val="150"/>
        <c:overlap val="100"/>
        <c:axId val="2132423992"/>
        <c:axId val="2132776920"/>
      </c:barChart>
      <c:catAx>
        <c:axId val="2132423992"/>
        <c:scaling>
          <c:orientation val="minMax"/>
        </c:scaling>
        <c:delete val="0"/>
        <c:axPos val="l"/>
        <c:numFmt formatCode="General" sourceLinked="0"/>
        <c:majorTickMark val="out"/>
        <c:minorTickMark val="none"/>
        <c:tickLblPos val="nextTo"/>
        <c:spPr>
          <a:ln>
            <a:solidFill>
              <a:srgbClr val="203174"/>
            </a:solidFill>
          </a:ln>
        </c:spPr>
        <c:txPr>
          <a:bodyPr/>
          <a:lstStyle/>
          <a:p>
            <a:pPr>
              <a:defRPr>
                <a:latin typeface="Arial Narrow" panose="020B0606020202030204" pitchFamily="34" charset="0"/>
              </a:defRPr>
            </a:pPr>
            <a:endParaRPr lang="en-US"/>
          </a:p>
        </c:txPr>
        <c:crossAx val="2132776920"/>
        <c:crosses val="autoZero"/>
        <c:auto val="1"/>
        <c:lblAlgn val="ctr"/>
        <c:lblOffset val="100"/>
        <c:noMultiLvlLbl val="0"/>
      </c:catAx>
      <c:valAx>
        <c:axId val="2132776920"/>
        <c:scaling>
          <c:orientation val="minMax"/>
          <c:max val="100"/>
        </c:scaling>
        <c:delete val="0"/>
        <c:axPos val="b"/>
        <c:majorGridlines/>
        <c:numFmt formatCode="General" sourceLinked="1"/>
        <c:majorTickMark val="out"/>
        <c:minorTickMark val="none"/>
        <c:tickLblPos val="nextTo"/>
        <c:spPr>
          <a:ln>
            <a:solidFill>
              <a:srgbClr val="203174"/>
            </a:solidFill>
          </a:ln>
        </c:spPr>
        <c:txPr>
          <a:bodyPr/>
          <a:lstStyle/>
          <a:p>
            <a:pPr>
              <a:defRPr>
                <a:latin typeface="Arial Narrow" panose="020B0606020202030204" pitchFamily="34" charset="0"/>
              </a:defRPr>
            </a:pPr>
            <a:endParaRPr lang="en-US"/>
          </a:p>
        </c:txPr>
        <c:crossAx val="2132423992"/>
        <c:crosses val="autoZero"/>
        <c:crossBetween val="between"/>
      </c:valAx>
    </c:plotArea>
    <c:legend>
      <c:legendPos val="r"/>
      <c:layout>
        <c:manualLayout>
          <c:xMode val="edge"/>
          <c:yMode val="edge"/>
          <c:x val="5.40931515505024E-2"/>
          <c:y val="0.89456188660845104"/>
          <c:w val="0.92893153980752396"/>
          <c:h val="0.100388580286671"/>
        </c:manualLayout>
      </c:layout>
      <c:overlay val="0"/>
      <c:txPr>
        <a:bodyPr/>
        <a:lstStyle/>
        <a:p>
          <a:pPr>
            <a:defRPr>
              <a:latin typeface="Arial Narrow" panose="020B0606020202030204" pitchFamily="34" charset="0"/>
            </a:defRPr>
          </a:pPr>
          <a:endParaRPr lang="en-US"/>
        </a:p>
      </c:txPr>
    </c:legend>
    <c:plotVisOnly val="1"/>
    <c:dispBlanksAs val="gap"/>
    <c:showDLblsOverMax val="0"/>
  </c:chart>
  <c:txPr>
    <a:bodyPr/>
    <a:lstStyle/>
    <a:p>
      <a:pPr>
        <a:defRPr sz="1600">
          <a:latin typeface="Agency FB" panose="020B0503020202020204" pitchFamily="34" charset="0"/>
        </a:defRPr>
      </a:pPr>
      <a:endParaRPr lang="en-U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374803149606298"/>
          <c:y val="0.16478124999999996"/>
          <c:w val="0.684934219160105"/>
          <c:h val="0.69406028543307086"/>
        </c:manualLayout>
      </c:layout>
      <c:barChart>
        <c:barDir val="bar"/>
        <c:grouping val="stacked"/>
        <c:varyColors val="0"/>
        <c:ser>
          <c:idx val="0"/>
          <c:order val="0"/>
          <c:tx>
            <c:strRef>
              <c:f>Sheet1!$B$1</c:f>
              <c:strCache>
                <c:ptCount val="1"/>
                <c:pt idx="0">
                  <c:v>Receiving anticoagulant</c:v>
                </c:pt>
              </c:strCache>
            </c:strRef>
          </c:tx>
          <c:spPr>
            <a:solidFill>
              <a:srgbClr val="99DFEB"/>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Arial Narrow" panose="020B060602020203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Nursing Home</c:v>
                </c:pt>
                <c:pt idx="1">
                  <c:v>Hospital geriatric service</c:v>
                </c:pt>
              </c:strCache>
            </c:strRef>
          </c:cat>
          <c:val>
            <c:numRef>
              <c:f>Sheet1!$B$2:$B$3</c:f>
              <c:numCache>
                <c:formatCode>0.0%</c:formatCode>
                <c:ptCount val="2"/>
                <c:pt idx="0">
                  <c:v>0.503</c:v>
                </c:pt>
                <c:pt idx="1">
                  <c:v>0.499</c:v>
                </c:pt>
              </c:numCache>
            </c:numRef>
          </c:val>
          <c:extLst>
            <c:ext xmlns:c16="http://schemas.microsoft.com/office/drawing/2014/chart" uri="{C3380CC4-5D6E-409C-BE32-E72D297353CC}">
              <c16:uniqueId val="{00000000-EA22-416C-B5B2-DEB279921BD1}"/>
            </c:ext>
          </c:extLst>
        </c:ser>
        <c:ser>
          <c:idx val="1"/>
          <c:order val="1"/>
          <c:tx>
            <c:strRef>
              <c:f>Sheet1!$C$1</c:f>
              <c:strCache>
                <c:ptCount val="1"/>
                <c:pt idx="0">
                  <c:v>Not receiving anticoagulant</c:v>
                </c:pt>
              </c:strCache>
            </c:strRef>
          </c:tx>
          <c:spPr>
            <a:solidFill>
              <a:srgbClr val="FFC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Arial Narrow" panose="020B060602020203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Nursing Home</c:v>
                </c:pt>
                <c:pt idx="1">
                  <c:v>Hospital geriatric service</c:v>
                </c:pt>
              </c:strCache>
            </c:strRef>
          </c:cat>
          <c:val>
            <c:numRef>
              <c:f>Sheet1!$C$2:$C$3</c:f>
              <c:numCache>
                <c:formatCode>0.0%</c:formatCode>
                <c:ptCount val="2"/>
                <c:pt idx="0">
                  <c:v>0.497</c:v>
                </c:pt>
                <c:pt idx="1">
                  <c:v>0.501</c:v>
                </c:pt>
              </c:numCache>
            </c:numRef>
          </c:val>
          <c:extLst>
            <c:ext xmlns:c16="http://schemas.microsoft.com/office/drawing/2014/chart" uri="{C3380CC4-5D6E-409C-BE32-E72D297353CC}">
              <c16:uniqueId val="{00000001-EA22-416C-B5B2-DEB279921BD1}"/>
            </c:ext>
          </c:extLst>
        </c:ser>
        <c:dLbls>
          <c:dLblPos val="ctr"/>
          <c:showLegendKey val="0"/>
          <c:showVal val="1"/>
          <c:showCatName val="0"/>
          <c:showSerName val="0"/>
          <c:showPercent val="0"/>
          <c:showBubbleSize val="0"/>
        </c:dLbls>
        <c:gapWidth val="150"/>
        <c:overlap val="100"/>
        <c:axId val="1386341712"/>
        <c:axId val="1386339088"/>
      </c:barChart>
      <c:catAx>
        <c:axId val="138634171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Narrow" panose="020B0606020202030204" pitchFamily="34" charset="0"/>
                <a:ea typeface="+mn-ea"/>
                <a:cs typeface="+mn-cs"/>
              </a:defRPr>
            </a:pPr>
            <a:endParaRPr lang="en-US"/>
          </a:p>
        </c:txPr>
        <c:crossAx val="1386339088"/>
        <c:crosses val="autoZero"/>
        <c:auto val="1"/>
        <c:lblAlgn val="ctr"/>
        <c:lblOffset val="100"/>
        <c:noMultiLvlLbl val="0"/>
      </c:catAx>
      <c:valAx>
        <c:axId val="1386339088"/>
        <c:scaling>
          <c:orientation val="minMax"/>
          <c:max val="1"/>
        </c:scaling>
        <c:delete val="0"/>
        <c:axPos val="b"/>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Narrow" panose="020B0606020202030204" pitchFamily="34" charset="0"/>
                <a:ea typeface="+mn-ea"/>
                <a:cs typeface="+mn-cs"/>
              </a:defRPr>
            </a:pPr>
            <a:endParaRPr lang="en-US"/>
          </a:p>
        </c:txPr>
        <c:crossAx val="1386341712"/>
        <c:crosses val="autoZero"/>
        <c:crossBetween val="between"/>
        <c:majorUnit val="0.25"/>
      </c:valAx>
      <c:spPr>
        <a:noFill/>
        <a:ln>
          <a:noFill/>
        </a:ln>
        <a:effectLst/>
      </c:spPr>
    </c:plotArea>
    <c:legend>
      <c:legendPos val="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Arial Narrow" panose="020B060602020203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Sheet1!$B$1</c:f>
              <c:strCache>
                <c:ptCount val="1"/>
                <c:pt idx="0">
                  <c:v>CHADS2 score</c:v>
                </c:pt>
              </c:strCache>
            </c:strRef>
          </c:tx>
          <c:spPr>
            <a:ln w="28575" cap="rnd">
              <a:solidFill>
                <a:srgbClr val="1B1A5A"/>
              </a:solidFill>
              <a:round/>
            </a:ln>
            <a:effectLst/>
          </c:spPr>
          <c:marker>
            <c:symbol val="none"/>
          </c:marker>
          <c:cat>
            <c:numRef>
              <c:f>Sheet1!$A$2:$A$9</c:f>
              <c:numCache>
                <c:formatCode>General</c:formatCode>
                <c:ptCount val="8"/>
                <c:pt idx="0">
                  <c:v>1</c:v>
                </c:pt>
                <c:pt idx="1">
                  <c:v>2</c:v>
                </c:pt>
                <c:pt idx="2">
                  <c:v>3</c:v>
                </c:pt>
                <c:pt idx="3">
                  <c:v>4</c:v>
                </c:pt>
                <c:pt idx="4">
                  <c:v>5</c:v>
                </c:pt>
                <c:pt idx="5">
                  <c:v>6</c:v>
                </c:pt>
                <c:pt idx="6">
                  <c:v>7</c:v>
                </c:pt>
                <c:pt idx="7">
                  <c:v>8</c:v>
                </c:pt>
              </c:numCache>
            </c:numRef>
          </c:cat>
          <c:val>
            <c:numRef>
              <c:f>Sheet1!$B$2:$B$9</c:f>
              <c:numCache>
                <c:formatCode>General</c:formatCode>
                <c:ptCount val="8"/>
                <c:pt idx="0">
                  <c:v>61</c:v>
                </c:pt>
                <c:pt idx="1">
                  <c:v>67</c:v>
                </c:pt>
                <c:pt idx="2">
                  <c:v>69</c:v>
                </c:pt>
                <c:pt idx="3">
                  <c:v>73</c:v>
                </c:pt>
                <c:pt idx="4">
                  <c:v>72</c:v>
                </c:pt>
                <c:pt idx="5">
                  <c:v>82</c:v>
                </c:pt>
              </c:numCache>
            </c:numRef>
          </c:val>
          <c:smooth val="0"/>
          <c:extLst>
            <c:ext xmlns:c16="http://schemas.microsoft.com/office/drawing/2014/chart" uri="{C3380CC4-5D6E-409C-BE32-E72D297353CC}">
              <c16:uniqueId val="{00000000-3AFD-4253-8B64-E195C28D33D4}"/>
            </c:ext>
          </c:extLst>
        </c:ser>
        <c:ser>
          <c:idx val="1"/>
          <c:order val="1"/>
          <c:tx>
            <c:strRef>
              <c:f>Sheet1!$C$1</c:f>
              <c:strCache>
                <c:ptCount val="1"/>
                <c:pt idx="0">
                  <c:v>HAS-BLED score</c:v>
                </c:pt>
              </c:strCache>
            </c:strRef>
          </c:tx>
          <c:spPr>
            <a:ln w="28575" cap="rnd">
              <a:solidFill>
                <a:srgbClr val="356AC1"/>
              </a:solidFill>
              <a:round/>
            </a:ln>
            <a:effectLst/>
          </c:spPr>
          <c:marker>
            <c:symbol val="none"/>
          </c:marker>
          <c:cat>
            <c:numRef>
              <c:f>Sheet1!$A$2:$A$9</c:f>
              <c:numCache>
                <c:formatCode>General</c:formatCode>
                <c:ptCount val="8"/>
                <c:pt idx="0">
                  <c:v>1</c:v>
                </c:pt>
                <c:pt idx="1">
                  <c:v>2</c:v>
                </c:pt>
                <c:pt idx="2">
                  <c:v>3</c:v>
                </c:pt>
                <c:pt idx="3">
                  <c:v>4</c:v>
                </c:pt>
                <c:pt idx="4">
                  <c:v>5</c:v>
                </c:pt>
                <c:pt idx="5">
                  <c:v>6</c:v>
                </c:pt>
                <c:pt idx="6">
                  <c:v>7</c:v>
                </c:pt>
                <c:pt idx="7">
                  <c:v>8</c:v>
                </c:pt>
              </c:numCache>
            </c:numRef>
          </c:cat>
          <c:val>
            <c:numRef>
              <c:f>Sheet1!$C$2:$C$9</c:f>
              <c:numCache>
                <c:formatCode>General</c:formatCode>
                <c:ptCount val="8"/>
                <c:pt idx="0">
                  <c:v>91</c:v>
                </c:pt>
                <c:pt idx="1">
                  <c:v>88</c:v>
                </c:pt>
                <c:pt idx="2">
                  <c:v>75</c:v>
                </c:pt>
                <c:pt idx="3">
                  <c:v>65</c:v>
                </c:pt>
                <c:pt idx="4">
                  <c:v>57</c:v>
                </c:pt>
                <c:pt idx="5">
                  <c:v>34</c:v>
                </c:pt>
              </c:numCache>
            </c:numRef>
          </c:val>
          <c:smooth val="0"/>
          <c:extLst>
            <c:ext xmlns:c16="http://schemas.microsoft.com/office/drawing/2014/chart" uri="{C3380CC4-5D6E-409C-BE32-E72D297353CC}">
              <c16:uniqueId val="{00000001-3AFD-4253-8B64-E195C28D33D4}"/>
            </c:ext>
          </c:extLst>
        </c:ser>
        <c:ser>
          <c:idx val="2"/>
          <c:order val="2"/>
          <c:tx>
            <c:strRef>
              <c:f>Sheet1!$D$1</c:f>
              <c:strCache>
                <c:ptCount val="1"/>
                <c:pt idx="0">
                  <c:v>CFS score</c:v>
                </c:pt>
              </c:strCache>
            </c:strRef>
          </c:tx>
          <c:spPr>
            <a:ln w="28575" cap="rnd">
              <a:solidFill>
                <a:srgbClr val="FF5353"/>
              </a:solidFill>
              <a:round/>
            </a:ln>
            <a:effectLst/>
          </c:spPr>
          <c:marker>
            <c:symbol val="none"/>
          </c:marker>
          <c:cat>
            <c:numRef>
              <c:f>Sheet1!$A$2:$A$9</c:f>
              <c:numCache>
                <c:formatCode>General</c:formatCode>
                <c:ptCount val="8"/>
                <c:pt idx="0">
                  <c:v>1</c:v>
                </c:pt>
                <c:pt idx="1">
                  <c:v>2</c:v>
                </c:pt>
                <c:pt idx="2">
                  <c:v>3</c:v>
                </c:pt>
                <c:pt idx="3">
                  <c:v>4</c:v>
                </c:pt>
                <c:pt idx="4">
                  <c:v>5</c:v>
                </c:pt>
                <c:pt idx="5">
                  <c:v>6</c:v>
                </c:pt>
                <c:pt idx="6">
                  <c:v>7</c:v>
                </c:pt>
                <c:pt idx="7">
                  <c:v>8</c:v>
                </c:pt>
              </c:numCache>
            </c:numRef>
          </c:cat>
          <c:val>
            <c:numRef>
              <c:f>Sheet1!$D$2:$D$9</c:f>
              <c:numCache>
                <c:formatCode>General</c:formatCode>
                <c:ptCount val="8"/>
                <c:pt idx="0">
                  <c:v>100</c:v>
                </c:pt>
                <c:pt idx="1">
                  <c:v>100</c:v>
                </c:pt>
                <c:pt idx="2">
                  <c:v>67</c:v>
                </c:pt>
                <c:pt idx="3">
                  <c:v>76</c:v>
                </c:pt>
                <c:pt idx="4">
                  <c:v>72</c:v>
                </c:pt>
                <c:pt idx="5">
                  <c:v>75</c:v>
                </c:pt>
                <c:pt idx="6">
                  <c:v>60</c:v>
                </c:pt>
                <c:pt idx="7">
                  <c:v>27</c:v>
                </c:pt>
              </c:numCache>
            </c:numRef>
          </c:val>
          <c:smooth val="0"/>
          <c:extLst>
            <c:ext xmlns:c16="http://schemas.microsoft.com/office/drawing/2014/chart" uri="{C3380CC4-5D6E-409C-BE32-E72D297353CC}">
              <c16:uniqueId val="{00000002-3AFD-4253-8B64-E195C28D33D4}"/>
            </c:ext>
          </c:extLst>
        </c:ser>
        <c:dLbls>
          <c:showLegendKey val="0"/>
          <c:showVal val="0"/>
          <c:showCatName val="0"/>
          <c:showSerName val="0"/>
          <c:showPercent val="0"/>
          <c:showBubbleSize val="0"/>
        </c:dLbls>
        <c:smooth val="0"/>
        <c:axId val="2083392632"/>
        <c:axId val="2083340904"/>
      </c:lineChart>
      <c:catAx>
        <c:axId val="2083392632"/>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Arial Narrow" panose="020B0606020202030204" pitchFamily="34" charset="0"/>
                    <a:ea typeface="+mn-ea"/>
                    <a:cs typeface="+mn-cs"/>
                  </a:defRPr>
                </a:pPr>
                <a:r>
                  <a:rPr lang="en-CA" sz="1600" dirty="0">
                    <a:latin typeface="Arial Narrow" panose="020B0606020202030204" pitchFamily="34" charset="0"/>
                  </a:rPr>
                  <a:t>Score</a:t>
                </a:r>
              </a:p>
            </c:rich>
          </c:tx>
          <c:overlay val="0"/>
          <c:spPr>
            <a:noFill/>
            <a:ln>
              <a:noFill/>
            </a:ln>
            <a:effectLst/>
          </c:spPr>
        </c:title>
        <c:numFmt formatCode="General" sourceLinked="1"/>
        <c:majorTickMark val="none"/>
        <c:minorTickMark val="none"/>
        <c:tickLblPos val="nextTo"/>
        <c:spPr>
          <a:noFill/>
          <a:ln w="9525" cap="flat" cmpd="sng" algn="ctr">
            <a:solidFill>
              <a:sysClr val="windowText" lastClr="000000">
                <a:lumMod val="65000"/>
                <a:lumOff val="35000"/>
              </a:sys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Narrow" panose="020B0606020202030204" pitchFamily="34" charset="0"/>
                <a:ea typeface="+mn-ea"/>
                <a:cs typeface="+mn-cs"/>
              </a:defRPr>
            </a:pPr>
            <a:endParaRPr lang="en-US"/>
          </a:p>
        </c:txPr>
        <c:crossAx val="2083340904"/>
        <c:crosses val="autoZero"/>
        <c:auto val="1"/>
        <c:lblAlgn val="ctr"/>
        <c:lblOffset val="100"/>
        <c:noMultiLvlLbl val="0"/>
      </c:catAx>
      <c:valAx>
        <c:axId val="2083340904"/>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Arial Narrow" panose="020B0606020202030204" pitchFamily="34" charset="0"/>
                    <a:ea typeface="+mn-ea"/>
                    <a:cs typeface="+mn-cs"/>
                  </a:defRPr>
                </a:pPr>
                <a:r>
                  <a:rPr lang="en-CA" sz="1200" dirty="0">
                    <a:latin typeface="Arial Narrow" panose="020B0606020202030204" pitchFamily="34" charset="0"/>
                  </a:rPr>
                  <a:t>Patients who had anticoagulation treatment (%)  </a:t>
                </a:r>
              </a:p>
            </c:rich>
          </c:tx>
          <c:layout>
            <c:manualLayout>
              <c:xMode val="edge"/>
              <c:yMode val="edge"/>
              <c:x val="0"/>
              <c:y val="2.9460713194489101E-2"/>
            </c:manualLayout>
          </c:layout>
          <c:overlay val="0"/>
          <c:spPr>
            <a:noFill/>
            <a:ln>
              <a:noFill/>
            </a:ln>
            <a:effectLst/>
          </c:spPr>
        </c:title>
        <c:numFmt formatCode="General" sourceLinked="1"/>
        <c:majorTickMark val="out"/>
        <c:minorTickMark val="none"/>
        <c:tickLblPos val="nextTo"/>
        <c:spPr>
          <a:noFill/>
          <a:ln>
            <a:solidFill>
              <a:sysClr val="windowText" lastClr="000000">
                <a:lumMod val="65000"/>
                <a:lumOff val="35000"/>
              </a:sys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Narrow" panose="020B0606020202030204" pitchFamily="34" charset="0"/>
                <a:ea typeface="+mn-ea"/>
                <a:cs typeface="+mn-cs"/>
              </a:defRPr>
            </a:pPr>
            <a:endParaRPr lang="en-US"/>
          </a:p>
        </c:txPr>
        <c:crossAx val="20833926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0.01225</cdr:x>
      <cdr:y>0.15156</cdr:y>
    </cdr:from>
    <cdr:to>
      <cdr:x>0.04859</cdr:x>
      <cdr:y>0.59495</cdr:y>
    </cdr:to>
    <cdr:sp macro="" textlink="">
      <cdr:nvSpPr>
        <cdr:cNvPr id="2" name="TextBox 12">
          <a:extLst xmlns:a="http://schemas.openxmlformats.org/drawingml/2006/main">
            <a:ext uri="{FF2B5EF4-FFF2-40B4-BE49-F238E27FC236}">
              <a16:creationId xmlns:a16="http://schemas.microsoft.com/office/drawing/2014/main" id="{37C24F91-9F35-0A4D-A05E-21B4C2AEC55F}"/>
            </a:ext>
          </a:extLst>
        </cdr:cNvPr>
        <cdr:cNvSpPr txBox="1"/>
      </cdr:nvSpPr>
      <cdr:spPr>
        <a:xfrm xmlns:a="http://schemas.openxmlformats.org/drawingml/2006/main" rot="16200000">
          <a:off x="-730274" y="1509377"/>
          <a:ext cx="1975797" cy="307777"/>
        </a:xfrm>
        <a:prstGeom xmlns:a="http://schemas.openxmlformats.org/drawingml/2006/main" prst="rect">
          <a:avLst/>
        </a:prstGeom>
        <a:noFill xmlns:a="http://schemas.openxmlformats.org/drawingml/2006/main"/>
        <a:ln xmlns:a="http://schemas.openxmlformats.org/drawingml/2006/main">
          <a:noFill/>
        </a:ln>
      </cdr:spPr>
      <cdr:txBody>
        <a:bodyPr xmlns:a="http://schemas.openxmlformats.org/drawingml/2006/main" wrap="non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r>
            <a:rPr lang="en-US" sz="1400" b="1" dirty="0">
              <a:latin typeface="Arial Narrow" panose="020B0606020202030204" pitchFamily="34" charset="0"/>
              <a:cs typeface="Arial"/>
            </a:rPr>
            <a:t>FIVE YEAR CVA / STE (%)</a:t>
          </a:r>
        </a:p>
      </cdr:txBody>
    </cdr:sp>
  </cdr:relSizeAnchor>
</c:userShapes>
</file>

<file path=ppt/drawings/drawing2.xml><?xml version="1.0" encoding="utf-8"?>
<c:userShapes xmlns:c="http://schemas.openxmlformats.org/drawingml/2006/chart">
  <cdr:relSizeAnchor xmlns:cdr="http://schemas.openxmlformats.org/drawingml/2006/chartDrawing">
    <cdr:from>
      <cdr:x>0.24337</cdr:x>
      <cdr:y>0.29672</cdr:y>
    </cdr:from>
    <cdr:to>
      <cdr:x>0.2595</cdr:x>
      <cdr:y>0.35537</cdr:y>
    </cdr:to>
    <cdr:sp macro="" textlink="">
      <cdr:nvSpPr>
        <cdr:cNvPr id="2" name="TextBox 2">
          <a:extLst xmlns:a="http://schemas.openxmlformats.org/drawingml/2006/main">
            <a:ext uri="{FF2B5EF4-FFF2-40B4-BE49-F238E27FC236}">
              <a16:creationId xmlns:a16="http://schemas.microsoft.com/office/drawing/2014/main" id="{3962B80B-72F8-4CE6-96CC-B7797798EB48}"/>
            </a:ext>
          </a:extLst>
        </cdr:cNvPr>
        <cdr:cNvSpPr txBox="1"/>
      </cdr:nvSpPr>
      <cdr:spPr>
        <a:xfrm xmlns:a="http://schemas.openxmlformats.org/drawingml/2006/main">
          <a:off x="1443944" y="1167866"/>
          <a:ext cx="95693" cy="2308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r>
            <a:rPr lang="en-CA" sz="900" dirty="0">
              <a:latin typeface="Arial Narrow" panose="020B0606020202030204" pitchFamily="34" charset="0"/>
            </a:rPr>
            <a:t>1</a:t>
          </a:r>
          <a:endParaRPr lang="en-US" sz="900" dirty="0">
            <a:latin typeface="Arial Narrow" panose="020B0606020202030204" pitchFamily="34" charset="0"/>
          </a:endParaRPr>
        </a:p>
      </cdr:txBody>
    </cdr:sp>
  </cdr:relSizeAnchor>
  <cdr:relSizeAnchor xmlns:cdr="http://schemas.openxmlformats.org/drawingml/2006/chartDrawing">
    <cdr:from>
      <cdr:x>0.24605</cdr:x>
      <cdr:y>0.64478</cdr:y>
    </cdr:from>
    <cdr:to>
      <cdr:x>0.26218</cdr:x>
      <cdr:y>0.70343</cdr:y>
    </cdr:to>
    <cdr:sp macro="" textlink="">
      <cdr:nvSpPr>
        <cdr:cNvPr id="3" name="TextBox 27">
          <a:extLst xmlns:a="http://schemas.openxmlformats.org/drawingml/2006/main">
            <a:ext uri="{FF2B5EF4-FFF2-40B4-BE49-F238E27FC236}">
              <a16:creationId xmlns:a16="http://schemas.microsoft.com/office/drawing/2014/main" id="{2BF25A25-FFA9-4F2B-99DB-0F75890E2FCD}"/>
            </a:ext>
          </a:extLst>
        </cdr:cNvPr>
        <cdr:cNvSpPr txBox="1"/>
      </cdr:nvSpPr>
      <cdr:spPr>
        <a:xfrm xmlns:a="http://schemas.openxmlformats.org/drawingml/2006/main">
          <a:off x="1459846" y="2537814"/>
          <a:ext cx="95693" cy="2308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r>
            <a:rPr lang="en-CA" sz="900" dirty="0">
              <a:latin typeface="Arial Narrow" panose="020B0606020202030204" pitchFamily="34" charset="0"/>
            </a:rPr>
            <a:t>2</a:t>
          </a:r>
          <a:endParaRPr lang="en-US" sz="900" dirty="0">
            <a:latin typeface="Arial Narrow" panose="020B0606020202030204" pitchFamily="34" charset="0"/>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C93C8C-6023-40E5-BB11-9E4C7B7CAD0C}" type="datetimeFigureOut">
              <a:rPr lang="en-US" smtClean="0"/>
              <a:t>4/1/2019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156297-500E-4637-A3B6-DA20CA07D824}" type="slidenum">
              <a:rPr lang="en-US" smtClean="0"/>
              <a:t>‹#›</a:t>
            </a:fld>
            <a:endParaRPr lang="en-US"/>
          </a:p>
        </p:txBody>
      </p:sp>
    </p:spTree>
    <p:extLst>
      <p:ext uri="{BB962C8B-B14F-4D97-AF65-F5344CB8AC3E}">
        <p14:creationId xmlns:p14="http://schemas.microsoft.com/office/powerpoint/2010/main" val="660289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156297-500E-4637-A3B6-DA20CA07D824}" type="slidenum">
              <a:rPr lang="en-US" smtClean="0"/>
              <a:t>1</a:t>
            </a:fld>
            <a:endParaRPr lang="en-US"/>
          </a:p>
        </p:txBody>
      </p:sp>
    </p:spTree>
    <p:extLst>
      <p:ext uri="{BB962C8B-B14F-4D97-AF65-F5344CB8AC3E}">
        <p14:creationId xmlns:p14="http://schemas.microsoft.com/office/powerpoint/2010/main" val="3752117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latin typeface="+mn-lt"/>
              </a:rPr>
              <a:t>Speaker Notes:</a:t>
            </a:r>
          </a:p>
          <a:p>
            <a:pPr lvl="0" algn="l" defTabSz="914400">
              <a:defRPr/>
            </a:pPr>
            <a:endParaRPr lang="en-CA" sz="1200" b="1" dirty="0">
              <a:solidFill>
                <a:prstClr val="black"/>
              </a:solidFill>
              <a:latin typeface="+mn-lt"/>
              <a:cs typeface="Candara"/>
            </a:endParaRPr>
          </a:p>
          <a:p>
            <a:endParaRPr lang="en-CA" altLang="en-US" sz="1200" b="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mn-lt"/>
                <a:cs typeface="Arial" charset="0"/>
                <a:sym typeface="Arial" charset="0"/>
              </a:rPr>
              <a:t>In a recent study by Gladstone and colleagues of nearly 600 patients who were admitted to the hospital with a first ischemic stroke from AF, 60% were disabling and 20% were fatal. </a:t>
            </a:r>
          </a:p>
          <a:p>
            <a:pPr lvl="0" algn="l" defTabSz="914400">
              <a:defRPr/>
            </a:pPr>
            <a:endParaRPr lang="en-CA" sz="1200" b="1" dirty="0">
              <a:solidFill>
                <a:prstClr val="black"/>
              </a:solidFill>
              <a:latin typeface="+mn-lt"/>
              <a:cs typeface="Candara"/>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49088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endParaRPr lang="en-CA" altLang="en-US" b="1" dirty="0"/>
          </a:p>
          <a:p>
            <a:pPr lvl="0" algn="l" defTabSz="914400">
              <a:defRPr/>
            </a:pPr>
            <a:endParaRPr lang="en-CA" sz="1200" b="1" dirty="0">
              <a:solidFill>
                <a:prstClr val="black"/>
              </a:solidFill>
              <a:latin typeface="Arial Narrow" panose="020B0606020202030204" pitchFamily="34" charset="0"/>
              <a:cs typeface="Candara"/>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92886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latin typeface="+mn-lt"/>
              </a:rPr>
              <a:t>Speaker Notes:</a:t>
            </a:r>
          </a:p>
          <a:p>
            <a:endParaRPr lang="en-CA" altLang="en-US" sz="1200" b="1" dirty="0">
              <a:latin typeface="+mn-lt"/>
            </a:endParaRPr>
          </a:p>
          <a:p>
            <a:pPr lvl="0" algn="l" defTabSz="914400">
              <a:defRPr/>
            </a:pPr>
            <a:endParaRPr lang="en-CA" sz="1200" b="1" dirty="0">
              <a:solidFill>
                <a:prstClr val="black"/>
              </a:solidFill>
              <a:latin typeface="+mn-lt"/>
              <a:cs typeface="Candar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Assuming a 5% annual risk of stroke in the absence of preventative treatment for a hypothetical AF population.  That population and its annual 5% risk of stroke are cycled through 5 years to determine the five year risk of stroke on various treatments</a:t>
            </a:r>
          </a:p>
          <a:p>
            <a:endParaRPr lang="de-DE" sz="1200" b="1" dirty="0">
              <a:latin typeface="+mn-lt"/>
            </a:endParaRPr>
          </a:p>
          <a:p>
            <a:r>
              <a:rPr lang="en-CA" sz="1200" b="1" dirty="0">
                <a:latin typeface="+mn-lt"/>
              </a:rPr>
              <a:t>Speaker should emphasize limitation of indirect comparisons as the DOACs were tested against warfarin in different populations in RCTs and not tested against each other prospectively.</a:t>
            </a:r>
          </a:p>
          <a:p>
            <a:endParaRPr lang="en-CA" sz="1200" b="1" u="sng" dirty="0">
              <a:latin typeface="+mn-lt"/>
            </a:endParaRPr>
          </a:p>
          <a:p>
            <a:r>
              <a:rPr lang="en-CA" sz="1200" b="1" u="sng" dirty="0">
                <a:latin typeface="+mn-lt"/>
              </a:rPr>
              <a:t>Key point is the major benefit of warfarin or any DOAC vs. ASA which should no longer be used for this indication</a:t>
            </a:r>
            <a:endParaRPr lang="de-DE" sz="1200" b="1" u="sng" dirty="0">
              <a:latin typeface="+mn-lt"/>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74212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latin typeface="+mn-lt"/>
              </a:rPr>
              <a:t>Speaker Notes:</a:t>
            </a:r>
          </a:p>
          <a:p>
            <a:endParaRPr lang="en-CA" altLang="en-US" sz="1200" b="1" dirty="0">
              <a:latin typeface="+mn-lt"/>
            </a:endParaRPr>
          </a:p>
          <a:p>
            <a:r>
              <a:rPr lang="en-US" sz="1200" b="0" dirty="0">
                <a:latin typeface="+mn-lt"/>
              </a:rPr>
              <a:t>Each of the pivotal trials of DOAC therapy versus adjusted-dose warfarin therapy for the prevention of stroke/systemic thromboembolism in patient with nonvalvular atrial fibrillation have report results separately for patients 75 years and older.  This slide shows point estimates and 95% CI for the comparison of stroke or systemic thromboembolism on each DOAC in comparison to adjusted warfarin therapy.  Each of the point estimates is on the” favors DOAC” side of equality and the point estimates for higher dose dabigatran therapy and for apixaban therapy were statistically superior to that of adjusted dose warfarin for this outcome.</a:t>
            </a:r>
            <a:endParaRPr lang="fr-CA" sz="1200" b="0" dirty="0">
              <a:latin typeface="+mn-lt"/>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99512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latin typeface="+mn-lt"/>
              </a:rPr>
              <a:t>Speaker Notes:</a:t>
            </a:r>
            <a:endParaRPr lang="en-CA" sz="1200" b="0" dirty="0">
              <a:latin typeface="+mn-lt"/>
            </a:endParaRPr>
          </a:p>
          <a:p>
            <a:pPr lvl="0" algn="l" defTabSz="914400">
              <a:defRPr/>
            </a:pPr>
            <a:endParaRPr lang="en-CA" sz="1200" b="0" dirty="0">
              <a:solidFill>
                <a:prstClr val="black"/>
              </a:solidFill>
              <a:latin typeface="+mn-lt"/>
              <a:cs typeface="Candar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mn-lt"/>
              </a:rPr>
              <a:t>Each of the pivotal trials of DOAC therapy versus adjusted-dose warfarin therapy for the prevention of stroke/systemic thromboembolism in patient with nonvalvular atrial fibrillation have report results separately for patients 75 years and older.  This slide shows point estimates and 95% CI for the comparison of major bleeding on each DOAC in comparison to adjusted warfarin therapy.  The point estimates are on the ” favors DOAC” side of equality for apixaban and for </a:t>
            </a:r>
            <a:r>
              <a:rPr lang="en-US" sz="1200" b="0" dirty="0" err="1">
                <a:latin typeface="+mn-lt"/>
              </a:rPr>
              <a:t>edoxaban</a:t>
            </a:r>
            <a:r>
              <a:rPr lang="en-US" sz="1200" b="0" dirty="0">
                <a:latin typeface="+mn-lt"/>
              </a:rPr>
              <a:t> (both statistically significant).  For the other agents the point estimates for major bleed in were on the “favors warfarin” side of equality although not were statistically significant.</a:t>
            </a:r>
            <a:endParaRPr lang="fr-CA" sz="1200" b="0" dirty="0">
              <a:latin typeface="+mn-lt"/>
            </a:endParaRPr>
          </a:p>
          <a:p>
            <a:pPr lvl="0" algn="l" defTabSz="914400">
              <a:defRPr/>
            </a:pPr>
            <a:endParaRPr lang="en-CA" sz="1200" b="0" dirty="0">
              <a:solidFill>
                <a:prstClr val="black"/>
              </a:solidFill>
              <a:latin typeface="+mn-lt"/>
              <a:cs typeface="Candara"/>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0423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latin typeface="+mn-lt"/>
              </a:rPr>
              <a:t>Speaker Notes:</a:t>
            </a:r>
            <a:endParaRPr lang="en-CA" sz="1200" b="0" dirty="0">
              <a:latin typeface="+mn-lt"/>
            </a:endParaRPr>
          </a:p>
          <a:p>
            <a:pPr lvl="0" algn="l" defTabSz="914400">
              <a:defRPr/>
            </a:pPr>
            <a:endParaRPr lang="en-CA" sz="1200" b="0" dirty="0">
              <a:solidFill>
                <a:prstClr val="black"/>
              </a:solidFill>
              <a:latin typeface="+mn-lt"/>
              <a:cs typeface="Candara"/>
            </a:endParaRPr>
          </a:p>
          <a:p>
            <a:r>
              <a:rPr lang="en-CA" sz="1200" b="1" kern="1200" dirty="0">
                <a:solidFill>
                  <a:schemeClr val="tx1"/>
                </a:solidFill>
                <a:latin typeface="+mn-lt"/>
                <a:ea typeface="+mn-ea"/>
                <a:cs typeface="+mn-cs"/>
              </a:rPr>
              <a:t>Increased efficacy of apixaban in the elderly</a:t>
            </a:r>
          </a:p>
          <a:p>
            <a:r>
              <a:rPr lang="en-CA" sz="1200" kern="1200" dirty="0">
                <a:solidFill>
                  <a:schemeClr val="tx1"/>
                </a:solidFill>
                <a:latin typeface="+mn-lt"/>
                <a:ea typeface="+mn-ea"/>
                <a:cs typeface="+mn-cs"/>
              </a:rPr>
              <a:t>In this paper we have reported evidence that for stroke prevention, the efﬁcacy of apixaban in comparison to aspirin increases with age. In patients =75 years, there was a greater relative risk reduction with apixaban (HR 0.33, 95% CI 0.18–0.56) compared with younger patients (HR 0.68, 95% CI 0.42–1.08; P-value for interaction = 0.04) (Figure 1). The number needed to treat (NNT, calculated as 1/[absolute risk reduction]) per year to prevent a stroke was 26 in patients =75 compared with a NNT of 143 in younger patients. In contrast, the relative efﬁcacy of aspirin to prevent ischaemic stroke decreases as patients with AF age and appears ineffectual as patients enter their eighth decade [8]. The beneﬁt of apixaban with advancing age appears to be due to a rapidly increasing stroke risk on aspirin, whereas the stroke risk on apixaban is relatively consistent across age groups (Figure 2A). In the absence of a comparator group with no antiplatelets or anticoagulants, it is not possible to determine conclusively from this data if this is due to a loss of efﬁcacy of aspirin with age or an increase in efﬁcacy with apixaban. However, as most elderly patients not anticoagulated will be prescribed aspirin, the ﬁndings of this analysis are clinically relevant.</a:t>
            </a:r>
            <a:endParaRPr lang="fr-CA" sz="1200" dirty="0">
              <a:latin typeface="+mn-lt"/>
            </a:endParaRPr>
          </a:p>
          <a:p>
            <a:pPr defTabSz="483198">
              <a:spcBef>
                <a:spcPct val="0"/>
              </a:spcBef>
            </a:pPr>
            <a:endParaRPr lang="fr-CA" sz="1200" dirty="0">
              <a:latin typeface="+mn-lt"/>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415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sz="1200" b="1" dirty="0">
                <a:latin typeface="+mn-lt"/>
              </a:rPr>
              <a:t>Speaker Notes:</a:t>
            </a:r>
            <a:endParaRPr lang="en-CA" sz="1200" b="0" dirty="0">
              <a:latin typeface="+mn-lt"/>
            </a:endParaRPr>
          </a:p>
          <a:p>
            <a:pPr lvl="0" algn="l" defTabSz="914400">
              <a:defRPr/>
            </a:pPr>
            <a:endParaRPr lang="en-CA" sz="1200" b="0" dirty="0">
              <a:solidFill>
                <a:prstClr val="black"/>
              </a:solidFill>
              <a:latin typeface="+mn-lt"/>
              <a:cs typeface="Candara"/>
            </a:endParaRPr>
          </a:p>
          <a:p>
            <a:pPr algn="l"/>
            <a:r>
              <a:rPr lang="en-CA" sz="1200" kern="1200" dirty="0">
                <a:solidFill>
                  <a:schemeClr val="tx1"/>
                </a:solidFill>
                <a:latin typeface="+mn-lt"/>
                <a:ea typeface="+mn-ea"/>
                <a:cs typeface="+mn-cs"/>
              </a:rPr>
              <a:t>Risk of bleeding with initiation of apixaban Patients enrolled onto AVERROES were not anticoagulated with vitamin K antagonist therapy either because it was unsuitable or expected to be unsuitable. Multiple physician and</a:t>
            </a:r>
          </a:p>
          <a:p>
            <a:pPr algn="l"/>
            <a:r>
              <a:rPr lang="en-CA" sz="1200" kern="1200" dirty="0">
                <a:solidFill>
                  <a:schemeClr val="tx1"/>
                </a:solidFill>
                <a:latin typeface="+mn-lt"/>
                <a:ea typeface="+mn-ea"/>
                <a:cs typeface="+mn-cs"/>
              </a:rPr>
              <a:t>patient factors were listed for patients not being suitable for </a:t>
            </a:r>
            <a:r>
              <a:rPr lang="en-CA" sz="1200" kern="1200" dirty="0" err="1">
                <a:solidFill>
                  <a:schemeClr val="tx1"/>
                </a:solidFill>
                <a:latin typeface="+mn-lt"/>
                <a:ea typeface="+mn-ea"/>
                <a:cs typeface="+mn-cs"/>
              </a:rPr>
              <a:t>VKA</a:t>
            </a:r>
            <a:r>
              <a:rPr lang="en-CA" sz="1200" kern="1200" dirty="0">
                <a:solidFill>
                  <a:schemeClr val="tx1"/>
                </a:solidFill>
                <a:latin typeface="+mn-lt"/>
                <a:ea typeface="+mn-ea"/>
                <a:cs typeface="+mn-cs"/>
              </a:rPr>
              <a:t> but most patients were unsuitable for multiple reasons (Supplementary data, Table S4, available in Age and Ageing</a:t>
            </a:r>
          </a:p>
          <a:p>
            <a:pPr algn="l"/>
            <a:r>
              <a:rPr lang="en-CA" sz="1200" kern="1200" dirty="0">
                <a:solidFill>
                  <a:schemeClr val="tx1"/>
                </a:solidFill>
                <a:latin typeface="+mn-lt"/>
                <a:ea typeface="+mn-ea"/>
                <a:cs typeface="+mn-cs"/>
              </a:rPr>
              <a:t>online). A large proportion of older patients (42.6%) had previously failed VKA therapy and of that group, 9.5% had serious bleeding due to VKA therapy. In general, apixaban has a similar major bleeding rate to aspirin in patients who were previously not deemed suitable for anticoagulation with VKA. The risk of bleeding increased on both treatments with age (Figure 2B). However even in the very elderly, apixaban was as safe as aspirin in regards to bleeding. For intracranial haemorrhage, there is some evidence that apixaban is safer than aspirin in patients =85 years though absolute event rates were low.</a:t>
            </a:r>
            <a:endParaRPr lang="en-CA" sz="1200" dirty="0">
              <a:latin typeface="+mn-lt"/>
            </a:endParaRPr>
          </a:p>
          <a:p>
            <a:pPr algn="l" defTabSz="483198">
              <a:spcBef>
                <a:spcPct val="0"/>
              </a:spcBef>
            </a:pPr>
            <a:endParaRPr lang="fr-CA" sz="1200" dirty="0">
              <a:latin typeface="+mn-lt"/>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4184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latin typeface="+mn-lt"/>
              </a:rPr>
              <a:t>Speaker Notes:</a:t>
            </a:r>
            <a:endParaRPr lang="en-CA" sz="1200" b="0" dirty="0">
              <a:latin typeface="+mn-lt"/>
            </a:endParaRPr>
          </a:p>
          <a:p>
            <a:pPr lvl="0" algn="l" defTabSz="914400">
              <a:defRPr/>
            </a:pPr>
            <a:endParaRPr lang="en-CA" sz="1200" b="0" dirty="0">
              <a:solidFill>
                <a:prstClr val="black"/>
              </a:solidFill>
              <a:latin typeface="+mn-lt"/>
              <a:cs typeface="Candara"/>
            </a:endParaRPr>
          </a:p>
          <a:p>
            <a:r>
              <a:rPr lang="en-US" altLang="en-US" sz="1200" b="1" dirty="0">
                <a:latin typeface="+mn-lt"/>
              </a:rPr>
              <a:t>A sample of 785 cardiovascular patients and 164 clinical trialists were given 25 tokens to spend on to prevent each of five endpoints – death, MI, stroke, revascularization, or rehospitalization.  The spending patterns are then interpreted to represent the relative importance of preventing each outcome compared to the other outcomes expressed as a proportion of 100% for varying age groups.</a:t>
            </a:r>
          </a:p>
          <a:p>
            <a:endParaRPr lang="en-CA" altLang="en-US" sz="1200" b="1" dirty="0">
              <a:latin typeface="+mn-lt"/>
            </a:endParaRPr>
          </a:p>
          <a:p>
            <a:pPr marL="173400" indent="-173400">
              <a:buFont typeface="Arial"/>
              <a:buChar char="•"/>
            </a:pPr>
            <a:r>
              <a:rPr lang="en-CA" sz="1200" dirty="0">
                <a:solidFill>
                  <a:srgbClr val="203174"/>
                </a:solidFill>
                <a:latin typeface="+mn-lt"/>
              </a:rPr>
              <a:t>Elderly patients fear stroke more than death itself!</a:t>
            </a:r>
          </a:p>
          <a:p>
            <a:pPr marL="173400" indent="-173400">
              <a:buFont typeface="Arial"/>
              <a:buChar char="•"/>
            </a:pPr>
            <a:r>
              <a:rPr lang="en-CA" sz="1200" dirty="0">
                <a:solidFill>
                  <a:srgbClr val="203174"/>
                </a:solidFill>
                <a:latin typeface="+mn-lt"/>
              </a:rPr>
              <a:t>Therefore, there is no age at which </a:t>
            </a:r>
            <a:r>
              <a:rPr lang="en-CA" sz="1200" dirty="0" err="1">
                <a:solidFill>
                  <a:srgbClr val="203174"/>
                </a:solidFill>
                <a:latin typeface="+mn-lt"/>
              </a:rPr>
              <a:t>SPAF</a:t>
            </a:r>
            <a:r>
              <a:rPr lang="en-CA" sz="1200" dirty="0">
                <a:solidFill>
                  <a:srgbClr val="203174"/>
                </a:solidFill>
                <a:latin typeface="+mn-lt"/>
              </a:rPr>
              <a:t> should not be considered as beneficial to our patients despite the higher risk of bleeding with age.</a:t>
            </a:r>
          </a:p>
          <a:p>
            <a:endParaRPr lang="en-CA" sz="1200" dirty="0">
              <a:solidFill>
                <a:srgbClr val="203174"/>
              </a:solidFill>
              <a:latin typeface="+mn-lt"/>
            </a:endParaRPr>
          </a:p>
          <a:p>
            <a:r>
              <a:rPr lang="en-CA" sz="1200" dirty="0">
                <a:solidFill>
                  <a:srgbClr val="203174"/>
                </a:solidFill>
                <a:latin typeface="+mn-lt"/>
              </a:rPr>
              <a:t>Rethinking Composite Endpoints in Clinical Trials – Insights From Patients and Trialists</a:t>
            </a:r>
            <a:endParaRPr lang="en-CA" sz="1200" dirty="0">
              <a:solidFill>
                <a:schemeClr val="tx2"/>
              </a:solidFill>
              <a:latin typeface="+mn-lt"/>
            </a:endParaRPr>
          </a:p>
          <a:p>
            <a:pPr marL="346777" indent="-346777">
              <a:buFont typeface="Arial" pitchFamily="34" charset="0"/>
              <a:buChar char="•"/>
            </a:pPr>
            <a:r>
              <a:rPr lang="en-CA" sz="1200" dirty="0">
                <a:solidFill>
                  <a:schemeClr val="tx2"/>
                </a:solidFill>
                <a:latin typeface="+mn-lt"/>
              </a:rPr>
              <a:t>Patients and clinical trialists did not weigh individual components of a composite endpoint equally. Whereas trialists are most concerned about avoiding death, </a:t>
            </a:r>
            <a:r>
              <a:rPr lang="en-CA" sz="1200" b="1" dirty="0">
                <a:solidFill>
                  <a:schemeClr val="tx2"/>
                </a:solidFill>
                <a:latin typeface="+mn-lt"/>
              </a:rPr>
              <a:t>patients place equal or greater importance on reducing MI or stroke</a:t>
            </a:r>
            <a:r>
              <a:rPr lang="en-CA" sz="1200" dirty="0">
                <a:solidFill>
                  <a:schemeClr val="tx2"/>
                </a:solidFill>
                <a:latin typeface="+mn-lt"/>
              </a:rPr>
              <a:t>. </a:t>
            </a:r>
          </a:p>
          <a:p>
            <a:pPr marL="346777" indent="-346777">
              <a:buFont typeface="Arial" pitchFamily="34" charset="0"/>
              <a:buChar char="•"/>
            </a:pPr>
            <a:r>
              <a:rPr lang="en-CA" sz="1200" dirty="0">
                <a:solidFill>
                  <a:schemeClr val="tx2"/>
                </a:solidFill>
                <a:latin typeface="+mn-lt"/>
              </a:rPr>
              <a:t>Both groups considered revascularization and hospitalization as substantially less severe. </a:t>
            </a:r>
          </a:p>
          <a:p>
            <a:pPr marL="346777" indent="-346777">
              <a:buFont typeface="Arial" pitchFamily="34" charset="0"/>
              <a:buChar char="•"/>
            </a:pPr>
            <a:r>
              <a:rPr lang="en-CA" sz="1200" dirty="0">
                <a:solidFill>
                  <a:schemeClr val="tx2"/>
                </a:solidFill>
                <a:latin typeface="+mn-lt"/>
              </a:rPr>
              <a:t>These findings suggest that equal weights in a composite clinical endpoint do not accurately reflect the preferences of either patients or trialists</a:t>
            </a:r>
            <a:endParaRPr lang="en-US" altLang="en-US" sz="1200" b="1" dirty="0">
              <a:latin typeface="+mn-lt"/>
            </a:endParaRPr>
          </a:p>
          <a:p>
            <a:endParaRPr lang="en-CA" altLang="en-US" sz="1200" b="1" dirty="0">
              <a:latin typeface="+mn-lt"/>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72190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latin typeface="+mn-lt"/>
              </a:rPr>
              <a:t>Speaker Notes:</a:t>
            </a:r>
          </a:p>
          <a:p>
            <a:endParaRPr lang="en-US" sz="1200" b="1" dirty="0">
              <a:latin typeface="+mn-lt"/>
            </a:endParaRPr>
          </a:p>
          <a:p>
            <a:pPr marL="181229" indent="-181229">
              <a:spcBef>
                <a:spcPct val="0"/>
              </a:spcBef>
              <a:buFont typeface="Arial"/>
              <a:buChar char="•"/>
            </a:pPr>
            <a:r>
              <a:rPr lang="en-AU" altLang="en-US" sz="1200" noProof="0" dirty="0">
                <a:latin typeface="+mn-lt"/>
                <a:ea typeface="ＭＳ Ｐゴシック"/>
                <a:cs typeface="ＭＳ Ｐゴシック"/>
              </a:rPr>
              <a:t>This</a:t>
            </a:r>
            <a:r>
              <a:rPr lang="en-AU" altLang="en-US" sz="1200" baseline="0" noProof="0" dirty="0">
                <a:latin typeface="+mn-lt"/>
                <a:ea typeface="ＭＳ Ｐゴシック"/>
                <a:cs typeface="ＭＳ Ｐゴシック"/>
              </a:rPr>
              <a:t> is the new and important slide from the 2018 (box to the right is from the 2016 update) Canadian AF guidelines update.</a:t>
            </a:r>
          </a:p>
          <a:p>
            <a:pPr marL="181229" indent="-181229">
              <a:spcBef>
                <a:spcPct val="0"/>
              </a:spcBef>
              <a:buFont typeface="Arial"/>
              <a:buChar char="•"/>
            </a:pPr>
            <a:r>
              <a:rPr lang="en-AU" altLang="en-US" sz="1200" baseline="0" noProof="0" dirty="0">
                <a:latin typeface="+mn-lt"/>
                <a:ea typeface="ＭＳ Ｐゴシック"/>
                <a:cs typeface="ＭＳ Ｐゴシック"/>
              </a:rPr>
              <a:t>Two key points to emphasize: the (*) indicates that a DOAC should be selected in preference to an AVK for anticoagulation. The shaded box to the right emphasizes that all efforts should be made to select the correct DOAC dosage based on age, size and renal function as well as to minimize the bleeding risk by addressing any modifiable bleeding risk factors prese</a:t>
            </a:r>
            <a:r>
              <a:rPr lang="fr-FR" altLang="en-US" sz="1200" baseline="0" dirty="0">
                <a:latin typeface="+mn-lt"/>
                <a:ea typeface="ＭＳ Ｐゴシック"/>
                <a:cs typeface="ＭＳ Ｐゴシック"/>
              </a:rPr>
              <a:t>nt.</a:t>
            </a:r>
          </a:p>
          <a:p>
            <a:pPr marL="181229" indent="-181229">
              <a:spcBef>
                <a:spcPct val="0"/>
              </a:spcBef>
              <a:buFont typeface="Arial"/>
              <a:buChar char="•"/>
            </a:pPr>
            <a:r>
              <a:rPr lang="en-CA" altLang="en-US" sz="1200" i="1" baseline="0" noProof="0" dirty="0">
                <a:latin typeface="+mn-lt"/>
                <a:ea typeface="ＭＳ Ｐゴシック"/>
                <a:cs typeface="ＭＳ Ｐゴシック"/>
              </a:rPr>
              <a:t>There is no longer any need to calculate a patient’s HASBLED score as this does not influence management (most patients are </a:t>
            </a:r>
            <a:r>
              <a:rPr lang="en-CA" altLang="en-US" sz="1200" i="1" baseline="0" noProof="0" dirty="0" err="1">
                <a:latin typeface="+mn-lt"/>
                <a:ea typeface="ＭＳ Ｐゴシック"/>
                <a:cs typeface="ＭＳ Ｐゴシック"/>
              </a:rPr>
              <a:t>antioagulated</a:t>
            </a:r>
            <a:r>
              <a:rPr lang="en-CA" altLang="en-US" sz="1200" i="1" baseline="0" noProof="0" dirty="0">
                <a:latin typeface="+mn-lt"/>
                <a:ea typeface="ＭＳ Ｐゴシック"/>
                <a:cs typeface="ＭＳ Ｐゴシック"/>
              </a:rPr>
              <a:t> even, if at higher bleeding risk..)</a:t>
            </a:r>
          </a:p>
          <a:p>
            <a:pPr marL="181229" indent="-181229">
              <a:spcBef>
                <a:spcPct val="0"/>
              </a:spcBef>
              <a:buFont typeface="Arial"/>
              <a:buChar char="•"/>
            </a:pPr>
            <a:r>
              <a:rPr lang="en-CA" altLang="en-US" sz="1200" i="1" baseline="0" noProof="0" dirty="0">
                <a:latin typeface="+mn-lt"/>
                <a:ea typeface="ＭＳ Ｐゴシック"/>
                <a:cs typeface="ＭＳ Ｐゴシック"/>
              </a:rPr>
              <a:t>Canada has not adopted the CHADSVASC scoring system to determine eligibility for oral anticoagulation in AF.  The annual embolic stroke risk threshold for anticoagulation is set at 1.5% and it is felt that a vascular diseased patient who is aged 64 or less and CHADS2 = 0 has an annual stroke risk of less than 1.5% based on the Canadian Guideline Committee’s interpretation of currently available large data sets.  </a:t>
            </a:r>
            <a:endParaRPr lang="en-CA" altLang="en-US" sz="1200" i="1" noProof="0" dirty="0">
              <a:latin typeface="+mn-lt"/>
              <a:ea typeface="ＭＳ Ｐゴシック"/>
              <a:cs typeface="ＭＳ Ｐゴシック"/>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10889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latin typeface="+mn-lt"/>
              </a:rPr>
              <a:t>Speaker Notes:</a:t>
            </a:r>
            <a:endParaRPr lang="en-CA" sz="1200" b="0" dirty="0">
              <a:latin typeface="+mn-lt"/>
            </a:endParaRPr>
          </a:p>
          <a:p>
            <a:pPr lvl="0" algn="l" defTabSz="914400">
              <a:defRPr/>
            </a:pPr>
            <a:endParaRPr lang="en-CA" sz="1200" b="0" dirty="0">
              <a:solidFill>
                <a:prstClr val="black"/>
              </a:solidFill>
              <a:latin typeface="+mn-lt"/>
              <a:cs typeface="Candara"/>
            </a:endParaRPr>
          </a:p>
          <a:p>
            <a:pPr marL="0" marR="0" indent="0" algn="l" defTabSz="914400" rtl="0" eaLnBrk="1" fontAlgn="auto" latinLnBrk="0" hangingPunct="1">
              <a:lnSpc>
                <a:spcPct val="100000"/>
              </a:lnSpc>
              <a:spcBef>
                <a:spcPts val="0"/>
              </a:spcBef>
              <a:spcAft>
                <a:spcPts val="0"/>
              </a:spcAft>
              <a:buClrTx/>
              <a:buSzTx/>
              <a:buFontTx/>
              <a:buNone/>
              <a:tabLst/>
              <a:defRPr/>
            </a:pPr>
            <a:r>
              <a:rPr lang="en-CA" sz="1200" dirty="0">
                <a:latin typeface="+mn-lt"/>
              </a:rPr>
              <a:t>These data come from two European studies among older patients with AF.  One was a cross-sectional study in Belgium of 773 consecutive geriatric patients aged 75 years or older with AF and a clear anticoagulation indication (CHADS2 ≥2 upon hospital admission). Among</a:t>
            </a:r>
            <a:r>
              <a:rPr lang="en-CA" sz="1200" baseline="0" dirty="0">
                <a:latin typeface="+mn-lt"/>
              </a:rPr>
              <a:t> these individuals, a</a:t>
            </a:r>
            <a:r>
              <a:rPr lang="en-CA" sz="1200" dirty="0">
                <a:latin typeface="+mn-lt"/>
              </a:rPr>
              <a:t>nticoagulation underuse was observed in 384 (50%) of 773</a:t>
            </a:r>
            <a:r>
              <a:rPr lang="en-CA" sz="1200" baseline="0" dirty="0">
                <a:latin typeface="+mn-lt"/>
              </a:rPr>
              <a:t> patients. Furthermore among those who were receiving anticoagulation, use was suboptimal. A total of 330 patients </a:t>
            </a:r>
            <a:r>
              <a:rPr lang="en-CA" sz="1200" kern="1200" baseline="0" dirty="0">
                <a:solidFill>
                  <a:schemeClr val="tx1"/>
                </a:solidFill>
                <a:latin typeface="+mn-lt"/>
                <a:ea typeface="+mn-ea"/>
                <a:cs typeface="+mn-cs"/>
              </a:rPr>
              <a:t>were on warfarin and 59 were on or low molecular weight heparin. Among the 330 patients on warfarin, the admission INR was infra-therapeutic in 56% and supra-therapeutic in 22%.</a:t>
            </a:r>
          </a:p>
          <a:p>
            <a:r>
              <a:rPr lang="en-CA" sz="1200" kern="1200" baseline="0" dirty="0">
                <a:solidFill>
                  <a:schemeClr val="tx1"/>
                </a:solidFill>
                <a:latin typeface="+mn-lt"/>
                <a:ea typeface="+mn-ea"/>
                <a:cs typeface="+mn-cs"/>
              </a:rPr>
              <a:t>The other study was a cross-sectional French study of 1,085 nursing home residents with a history of AF. Among these patients once again, half were not receiving anticoagulant therapy.</a:t>
            </a:r>
          </a:p>
          <a:p>
            <a:r>
              <a:rPr lang="en-CA" sz="1200" kern="1200" baseline="0" dirty="0">
                <a:solidFill>
                  <a:schemeClr val="tx1"/>
                </a:solidFill>
                <a:latin typeface="+mn-lt"/>
                <a:ea typeface="+mn-ea"/>
                <a:cs typeface="+mn-cs"/>
              </a:rPr>
              <a:t>In the hospital study, the authors reported that the main </a:t>
            </a:r>
            <a:r>
              <a:rPr lang="en-CA" sz="1200" dirty="0">
                <a:latin typeface="+mn-lt"/>
              </a:rPr>
              <a:t>characteristic associated with anticoagulation underuse</a:t>
            </a:r>
            <a:r>
              <a:rPr lang="en-CA" sz="1200" baseline="0" dirty="0">
                <a:latin typeface="+mn-lt"/>
              </a:rPr>
              <a:t> was aspirin use. Other </a:t>
            </a:r>
            <a:r>
              <a:rPr lang="en-CA" sz="1200" kern="1200" baseline="0" dirty="0">
                <a:solidFill>
                  <a:schemeClr val="tx1"/>
                </a:solidFill>
                <a:latin typeface="+mn-lt"/>
                <a:ea typeface="+mn-ea"/>
                <a:cs typeface="+mn-cs"/>
              </a:rPr>
              <a:t>independent predictors were alcohol abuse and age 90 or older. </a:t>
            </a:r>
            <a:r>
              <a:rPr lang="en-CA" sz="1200" baseline="0" dirty="0">
                <a:latin typeface="+mn-lt"/>
              </a:rPr>
              <a:t>In the nursing home study, </a:t>
            </a:r>
            <a:r>
              <a:rPr lang="en-CA" sz="1200" kern="1200" baseline="0" dirty="0">
                <a:solidFill>
                  <a:schemeClr val="tx1"/>
                </a:solidFill>
                <a:latin typeface="+mn-lt"/>
                <a:ea typeface="+mn-ea"/>
                <a:cs typeface="+mn-cs"/>
              </a:rPr>
              <a:t>recurrent falls  past history of bleeding, paroxysmal</a:t>
            </a:r>
          </a:p>
          <a:p>
            <a:r>
              <a:rPr lang="en-CA" sz="1200" kern="1200" baseline="0" dirty="0">
                <a:solidFill>
                  <a:schemeClr val="tx1"/>
                </a:solidFill>
                <a:latin typeface="+mn-lt"/>
                <a:ea typeface="+mn-ea"/>
                <a:cs typeface="+mn-cs"/>
              </a:rPr>
              <a:t>AF and advanced age were significantly associated with not prescribing anticoagulants.</a:t>
            </a:r>
          </a:p>
          <a:p>
            <a:r>
              <a:rPr lang="en-CA" sz="1200" kern="1200" baseline="0" dirty="0">
                <a:solidFill>
                  <a:schemeClr val="tx1"/>
                </a:solidFill>
                <a:latin typeface="+mn-lt"/>
                <a:ea typeface="+mn-ea"/>
                <a:cs typeface="+mn-cs"/>
              </a:rPr>
              <a:t>In the nursing home study, physicians were also queried as to why anticoagulants were not prescribed. Recurrent falls (47%), cognitive impairment (22.6%), and advanced age (16.4%) were the main reasons given.</a:t>
            </a:r>
          </a:p>
          <a:p>
            <a:endParaRPr lang="en-CA" sz="1200" kern="1200" baseline="0" dirty="0">
              <a:solidFill>
                <a:schemeClr val="tx1"/>
              </a:solidFill>
              <a:latin typeface="+mn-lt"/>
              <a:ea typeface="+mn-ea"/>
              <a:cs typeface="+mn-cs"/>
            </a:endParaRPr>
          </a:p>
          <a:p>
            <a:r>
              <a:rPr lang="en-CA" sz="1200" dirty="0">
                <a:latin typeface="+mn-lt"/>
              </a:rPr>
              <a:t>References:</a:t>
            </a:r>
          </a:p>
          <a:p>
            <a:r>
              <a:rPr lang="sv-SE" sz="1200" dirty="0">
                <a:latin typeface="+mn-lt"/>
              </a:rPr>
              <a:t>1. Maes F, </a:t>
            </a:r>
            <a:r>
              <a:rPr lang="en-CA" sz="1200" kern="1200" baseline="0" dirty="0" err="1">
                <a:solidFill>
                  <a:schemeClr val="tx1"/>
                </a:solidFill>
                <a:latin typeface="+mn-lt"/>
                <a:ea typeface="+mn-ea"/>
                <a:cs typeface="+mn-cs"/>
              </a:rPr>
              <a:t>Dalleur</a:t>
            </a:r>
            <a:r>
              <a:rPr lang="en-CA" sz="1200" kern="1200" baseline="0" dirty="0">
                <a:solidFill>
                  <a:schemeClr val="tx1"/>
                </a:solidFill>
                <a:latin typeface="+mn-lt"/>
                <a:ea typeface="+mn-ea"/>
                <a:cs typeface="+mn-cs"/>
              </a:rPr>
              <a:t> O, </a:t>
            </a:r>
            <a:r>
              <a:rPr lang="en-CA" sz="1200" kern="1200" baseline="0" dirty="0" err="1">
                <a:solidFill>
                  <a:schemeClr val="tx1"/>
                </a:solidFill>
                <a:latin typeface="+mn-lt"/>
                <a:ea typeface="+mn-ea"/>
                <a:cs typeface="+mn-cs"/>
              </a:rPr>
              <a:t>Henrard</a:t>
            </a:r>
            <a:r>
              <a:rPr lang="en-CA" sz="1200" kern="1200" baseline="0" dirty="0">
                <a:solidFill>
                  <a:schemeClr val="tx1"/>
                </a:solidFill>
                <a:latin typeface="+mn-lt"/>
                <a:ea typeface="+mn-ea"/>
                <a:cs typeface="+mn-cs"/>
              </a:rPr>
              <a:t> S, </a:t>
            </a:r>
            <a:r>
              <a:rPr lang="sv-SE" sz="1200" dirty="0">
                <a:latin typeface="+mn-lt"/>
              </a:rPr>
              <a:t>et al. </a:t>
            </a:r>
            <a:r>
              <a:rPr lang="en-CA" sz="1200" kern="1200" baseline="0" dirty="0">
                <a:solidFill>
                  <a:schemeClr val="tx1"/>
                </a:solidFill>
                <a:latin typeface="+mn-lt"/>
                <a:ea typeface="+mn-ea"/>
                <a:cs typeface="+mn-cs"/>
              </a:rPr>
              <a:t>Risk scores and geriatric profile: can they really help us in anticoagulation decision making among older patients suffering from atrial fibrillation? </a:t>
            </a:r>
            <a:r>
              <a:rPr lang="sv-SE" sz="1200" dirty="0">
                <a:latin typeface="+mn-lt"/>
              </a:rPr>
              <a:t>Clin Interv Aging 2014; 9:1091-99.</a:t>
            </a:r>
          </a:p>
          <a:p>
            <a:r>
              <a:rPr lang="sv-SE" sz="1200" dirty="0">
                <a:latin typeface="+mn-lt"/>
              </a:rPr>
              <a:t>2. </a:t>
            </a:r>
            <a:r>
              <a:rPr lang="en-US" sz="1200" dirty="0" err="1">
                <a:latin typeface="+mn-lt"/>
              </a:rPr>
              <a:t>Bahri</a:t>
            </a:r>
            <a:r>
              <a:rPr lang="en-US" sz="1200" dirty="0">
                <a:latin typeface="+mn-lt"/>
              </a:rPr>
              <a:t> O, </a:t>
            </a:r>
            <a:r>
              <a:rPr lang="en-CA" sz="1200" kern="1200" baseline="0" dirty="0">
                <a:solidFill>
                  <a:schemeClr val="tx1"/>
                </a:solidFill>
                <a:latin typeface="+mn-lt"/>
                <a:ea typeface="+mn-ea"/>
                <a:cs typeface="+mn-cs"/>
              </a:rPr>
              <a:t>Roca F, </a:t>
            </a:r>
            <a:r>
              <a:rPr lang="en-CA" sz="1200" kern="1200" baseline="0" dirty="0" err="1">
                <a:solidFill>
                  <a:schemeClr val="tx1"/>
                </a:solidFill>
                <a:latin typeface="+mn-lt"/>
                <a:ea typeface="+mn-ea"/>
                <a:cs typeface="+mn-cs"/>
              </a:rPr>
              <a:t>Lechani</a:t>
            </a:r>
            <a:r>
              <a:rPr lang="en-US" sz="1200" dirty="0">
                <a:latin typeface="+mn-lt"/>
              </a:rPr>
              <a:t>et T, et al. </a:t>
            </a:r>
            <a:r>
              <a:rPr lang="en-CA" sz="1200" kern="1200" baseline="0" dirty="0">
                <a:solidFill>
                  <a:schemeClr val="tx1"/>
                </a:solidFill>
                <a:latin typeface="+mn-lt"/>
                <a:ea typeface="+mn-ea"/>
                <a:cs typeface="+mn-cs"/>
              </a:rPr>
              <a:t>Underuse of Oral Anticoagulation for Individuals with Atrial Fibrillation in a Nursing Home Setting in France: Comparisons of Resident Characteristics and Physician Attitude. </a:t>
            </a:r>
            <a:r>
              <a:rPr lang="en-US" sz="1200" dirty="0">
                <a:latin typeface="+mn-lt"/>
              </a:rPr>
              <a:t>J Am </a:t>
            </a:r>
            <a:r>
              <a:rPr lang="en-US" sz="1200" dirty="0" err="1">
                <a:latin typeface="+mn-lt"/>
              </a:rPr>
              <a:t>Geriatr</a:t>
            </a:r>
            <a:r>
              <a:rPr lang="en-US" sz="1200" dirty="0">
                <a:latin typeface="+mn-lt"/>
              </a:rPr>
              <a:t> Soc</a:t>
            </a:r>
            <a:r>
              <a:rPr lang="en-US" sz="1200" baseline="0" dirty="0">
                <a:latin typeface="+mn-lt"/>
              </a:rPr>
              <a:t> </a:t>
            </a:r>
            <a:r>
              <a:rPr lang="en-US" sz="1200" dirty="0">
                <a:latin typeface="+mn-lt"/>
              </a:rPr>
              <a:t>2015; 63(1):71-6.</a:t>
            </a:r>
          </a:p>
          <a:p>
            <a:endParaRPr lang="en-CA" altLang="en-US" sz="1200" b="1" dirty="0">
              <a:latin typeface="+mn-lt"/>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0129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79390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endParaRPr lang="en-CA" b="0" dirty="0"/>
          </a:p>
          <a:p>
            <a:pPr lvl="0" algn="l" defTabSz="914400">
              <a:defRPr/>
            </a:pPr>
            <a:endParaRPr lang="en-CA" sz="1200" b="0" dirty="0">
              <a:solidFill>
                <a:prstClr val="black"/>
              </a:solidFill>
              <a:latin typeface="Arial Narrow" panose="020B0606020202030204" pitchFamily="34" charset="0"/>
              <a:cs typeface="Candara"/>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6372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endParaRPr lang="en-CA" b="0" dirty="0"/>
          </a:p>
          <a:p>
            <a:pPr lvl="0" algn="l" defTabSz="914400">
              <a:defRPr/>
            </a:pPr>
            <a:endParaRPr lang="en-CA" sz="1200" b="0" dirty="0">
              <a:solidFill>
                <a:prstClr val="black"/>
              </a:solidFill>
              <a:latin typeface="Arial Narrow" panose="020B0606020202030204" pitchFamily="34" charset="0"/>
              <a:cs typeface="Candara"/>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21583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endParaRPr lang="en-CA" b="0" dirty="0"/>
          </a:p>
          <a:p>
            <a:pPr lvl="0" algn="l" defTabSz="914400">
              <a:defRPr/>
            </a:pPr>
            <a:endParaRPr lang="en-CA" sz="1200" b="0" dirty="0">
              <a:solidFill>
                <a:prstClr val="black"/>
              </a:solidFill>
              <a:latin typeface="Arial Narrow" panose="020B0606020202030204" pitchFamily="34" charset="0"/>
              <a:cs typeface="Candara"/>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40564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endParaRPr lang="en-CA" b="0" dirty="0"/>
          </a:p>
          <a:p>
            <a:pPr lvl="0" algn="l" defTabSz="914400">
              <a:defRPr/>
            </a:pPr>
            <a:endParaRPr lang="en-CA" sz="1200" b="0" dirty="0">
              <a:solidFill>
                <a:prstClr val="black"/>
              </a:solidFill>
              <a:latin typeface="Arial Narrow" panose="020B0606020202030204" pitchFamily="34" charset="0"/>
              <a:cs typeface="Candara"/>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05687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endParaRPr lang="en-CA" b="0" dirty="0"/>
          </a:p>
          <a:p>
            <a:pPr lvl="0" algn="l" defTabSz="914400">
              <a:defRPr/>
            </a:pPr>
            <a:endParaRPr lang="en-CA" sz="1200" b="0" dirty="0">
              <a:solidFill>
                <a:prstClr val="black"/>
              </a:solidFill>
              <a:latin typeface="Arial Narrow" panose="020B0606020202030204" pitchFamily="34" charset="0"/>
              <a:cs typeface="Candara"/>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62690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57324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r>
              <a:rPr lang="en-CA" dirty="0"/>
              <a:t>Response options provided on slide 39</a:t>
            </a:r>
            <a:endParaRPr lang="en-US"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4596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endParaRPr lang="en-CA" b="0" dirty="0"/>
          </a:p>
          <a:p>
            <a:pPr lvl="0" algn="l" defTabSz="914400">
              <a:defRPr/>
            </a:pPr>
            <a:endParaRPr lang="en-CA" sz="1200" b="0" dirty="0">
              <a:solidFill>
                <a:prstClr val="black"/>
              </a:solidFill>
              <a:latin typeface="Arial Narrow" panose="020B0606020202030204" pitchFamily="34" charset="0"/>
              <a:cs typeface="Candara"/>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47168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b="0" dirty="0"/>
              <a:t>A list of the fitness of various drugs with respect to their use in the elderly maintained by the University of Heidelberg.  The Delphi process refers to a process where 20 experts in the field are provided a summary of a systematic review of the literature regarding a particular drug and a particular indication and are then asked to vote in secret without discussion with the others whether use of that drug for that indication in the elderly should be given a Class A, B, C, or D recommendation.  After conversion of each vote into a numeral (1,2,3,4) the mean of all votes determines the final recommendation.</a:t>
            </a:r>
          </a:p>
          <a:p>
            <a:endParaRPr lang="en-CA" b="0" dirty="0"/>
          </a:p>
          <a:p>
            <a:pPr lvl="0" algn="l" defTabSz="914400">
              <a:defRPr/>
            </a:pPr>
            <a:endParaRPr lang="en-CA" sz="1200" b="0" dirty="0">
              <a:solidFill>
                <a:prstClr val="black"/>
              </a:solidFill>
              <a:latin typeface="Arial Narrow" panose="020B0606020202030204" pitchFamily="34" charset="0"/>
              <a:cs typeface="Candara"/>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3757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r>
              <a:rPr lang="en-US" altLang="en-US" b="0" dirty="0"/>
              <a:t>Some examples of the outcome of FORTA analysis certain drugs</a:t>
            </a:r>
          </a:p>
          <a:p>
            <a:endParaRPr lang="en-CA" b="0" dirty="0"/>
          </a:p>
          <a:p>
            <a:pPr lvl="0" algn="l" defTabSz="914400">
              <a:defRPr/>
            </a:pPr>
            <a:endParaRPr lang="en-CA" sz="1200" b="0" dirty="0">
              <a:solidFill>
                <a:prstClr val="black"/>
              </a:solidFill>
              <a:latin typeface="Arial Narrow" panose="020B0606020202030204" pitchFamily="34" charset="0"/>
              <a:cs typeface="Candara"/>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3120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24166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0" dirty="0"/>
          </a:p>
          <a:p>
            <a:r>
              <a:rPr lang="en-US" altLang="en-US" b="0" dirty="0"/>
              <a:t>The outcome of the FORTA process for oral anticoagulants for stroke prevention in patients with non-valvular atrial fibrillation.  High and low refer to the randomized drug doses studied.  Those in the class C category are all coumadin lookalikes.</a:t>
            </a:r>
          </a:p>
          <a:p>
            <a:endParaRPr lang="en-CA" b="0" dirty="0"/>
          </a:p>
          <a:p>
            <a:pPr lvl="0" algn="l" defTabSz="914400">
              <a:defRPr/>
            </a:pPr>
            <a:endParaRPr lang="en-CA" sz="1200" b="0" dirty="0">
              <a:solidFill>
                <a:prstClr val="black"/>
              </a:solidFill>
              <a:latin typeface="Arial Narrow" panose="020B0606020202030204" pitchFamily="34" charset="0"/>
              <a:cs typeface="Candara"/>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90796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latin typeface="+mn-lt"/>
              </a:rPr>
              <a:t>Speaker Notes:</a:t>
            </a:r>
          </a:p>
          <a:p>
            <a:pPr lvl="0" algn="l" defTabSz="914400">
              <a:defRPr/>
            </a:pPr>
            <a:endParaRPr lang="en-CA" sz="1200" b="1" dirty="0">
              <a:solidFill>
                <a:prstClr val="black"/>
              </a:solidFill>
              <a:latin typeface="+mn-lt"/>
              <a:cs typeface="Candara"/>
            </a:endParaRPr>
          </a:p>
          <a:p>
            <a:pPr marL="171450" indent="-171450">
              <a:buFont typeface="Arial"/>
              <a:buChar char="•"/>
            </a:pPr>
            <a:r>
              <a:rPr lang="en-US" sz="1200" dirty="0">
                <a:latin typeface="+mn-lt"/>
              </a:rPr>
              <a:t>Indispensable slide summarizing the criteria for a dosage adjustment from the default higher dosage for the different DOACs currently available in Canada</a:t>
            </a:r>
          </a:p>
          <a:p>
            <a:pPr marL="171450" indent="-171450">
              <a:buFont typeface="Arial"/>
              <a:buChar char="•"/>
            </a:pPr>
            <a:r>
              <a:rPr lang="en-US" sz="1200" dirty="0">
                <a:latin typeface="+mn-lt"/>
              </a:rPr>
              <a:t>The dosing adjustments</a:t>
            </a:r>
            <a:r>
              <a:rPr lang="en-US" sz="1200" baseline="0" dirty="0">
                <a:latin typeface="+mn-lt"/>
              </a:rPr>
              <a:t> proposed for apixaban, </a:t>
            </a:r>
            <a:r>
              <a:rPr lang="en-US" sz="1200" baseline="0" dirty="0" err="1">
                <a:latin typeface="+mn-lt"/>
              </a:rPr>
              <a:t>edoxaban</a:t>
            </a:r>
            <a:r>
              <a:rPr lang="en-US" sz="1200" baseline="0" dirty="0">
                <a:latin typeface="+mn-lt"/>
              </a:rPr>
              <a:t> and rivaroxaban are those utilized to the dosage of selected patients enrolled in the respective prospective clinical trials (ARISTOTLE, ENGAGE and ROCKET-AF).  The overall goal was to achieve a stable plasma concentration in subjects assigned to DOAC therapy in these studies.</a:t>
            </a:r>
            <a:endParaRPr lang="en-US" sz="1200" dirty="0">
              <a:latin typeface="+mn-lt"/>
            </a:endParaRPr>
          </a:p>
          <a:p>
            <a:pPr marL="171450" indent="-171450">
              <a:buFont typeface="Arial"/>
              <a:buChar char="•"/>
            </a:pPr>
            <a:r>
              <a:rPr lang="en-US" sz="1200" dirty="0">
                <a:latin typeface="+mn-lt"/>
              </a:rPr>
              <a:t>The speaker should emphasize that the RELY study, in fact, tested two separate dosages of dabigatran (150 mg and 110 mg BID) independently against warfarin, without a</a:t>
            </a:r>
            <a:r>
              <a:rPr lang="en-US" sz="1200" baseline="0" dirty="0">
                <a:latin typeface="+mn-lt"/>
              </a:rPr>
              <a:t> pre-specified dosage reduction algorithm for reduced renal function.  Since dabigatran is known to be 85% renally cleared, the Canadian AF Guidelines Committee subsequently proposed dosing adjustments (as did all other gu</a:t>
            </a:r>
            <a:r>
              <a:rPr lang="en-US" sz="1200" baseline="0" dirty="0"/>
              <a:t>ideline committees), as listed in the table, for elderly patients and those with stage 3 renal dysfunction in order to minimize the risk of drug accumulation and bleeding in these patients.</a:t>
            </a:r>
            <a:endParaRPr lang="en-US" sz="12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56327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r>
              <a:rPr lang="en-CA" dirty="0"/>
              <a:t>Response options 2, 5, 7 &amp; 9 acceptable with respect to DOAC dose </a:t>
            </a:r>
          </a:p>
          <a:p>
            <a:endParaRPr lang="en-CA" dirty="0"/>
          </a:p>
          <a:p>
            <a:r>
              <a:rPr lang="en-CA" dirty="0"/>
              <a:t>Animation: Discussion point – why not the lower apixaban dose?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39201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03107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r>
              <a:rPr lang="en-CA" dirty="0"/>
              <a:t>Response options provided on slide 43</a:t>
            </a:r>
            <a:endParaRPr lang="en-US"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04152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r>
              <a:rPr lang="en-CA" sz="1000" kern="1200" baseline="0" dirty="0">
                <a:solidFill>
                  <a:schemeClr val="tx1"/>
                </a:solidFill>
                <a:latin typeface="+mn-lt"/>
                <a:ea typeface="+mn-ea"/>
                <a:cs typeface="+mn-cs"/>
              </a:rPr>
              <a:t>All of the AF trials confirmed the increased risk of major bleeding among older adults compared with younger individuals. Among the DOACs, only apixaban and </a:t>
            </a:r>
            <a:r>
              <a:rPr lang="en-CA" sz="1000" kern="1200" baseline="0" dirty="0" err="1">
                <a:solidFill>
                  <a:schemeClr val="tx1"/>
                </a:solidFill>
                <a:latin typeface="+mn-lt"/>
                <a:ea typeface="+mn-ea"/>
                <a:cs typeface="+mn-cs"/>
              </a:rPr>
              <a:t>edoxaban</a:t>
            </a:r>
            <a:r>
              <a:rPr lang="en-CA" sz="1000" kern="1200" baseline="0" dirty="0">
                <a:solidFill>
                  <a:schemeClr val="tx1"/>
                </a:solidFill>
                <a:latin typeface="+mn-lt"/>
                <a:ea typeface="+mn-ea"/>
                <a:cs typeface="+mn-cs"/>
              </a:rPr>
              <a:t> retained superiority over warfarin for bleeding among the oldest subgroup.</a:t>
            </a:r>
          </a:p>
          <a:p>
            <a:endParaRPr lang="en-CA" sz="1000" baseline="0" dirty="0"/>
          </a:p>
          <a:p>
            <a:r>
              <a:rPr lang="en-CA" sz="1000" baseline="0" dirty="0"/>
              <a:t>References:</a:t>
            </a:r>
          </a:p>
          <a:p>
            <a:r>
              <a:rPr lang="en-CA" sz="1000" baseline="0" dirty="0"/>
              <a:t>1. </a:t>
            </a:r>
            <a:r>
              <a:rPr lang="en-CA" sz="1000" b="0" i="0" kern="1200" dirty="0">
                <a:solidFill>
                  <a:schemeClr val="tx1"/>
                </a:solidFill>
                <a:latin typeface="+mn-lt"/>
                <a:ea typeface="+mn-ea"/>
                <a:cs typeface="+mn-cs"/>
              </a:rPr>
              <a:t>Connolly SJ, Ezekowitz MD, Yusuf S, et al. Dabigatran versus warfarin in patients with AF. N </a:t>
            </a:r>
            <a:r>
              <a:rPr lang="en-CA" sz="1000" b="0" i="0" kern="1200" dirty="0" err="1">
                <a:solidFill>
                  <a:schemeClr val="tx1"/>
                </a:solidFill>
                <a:latin typeface="+mn-lt"/>
                <a:ea typeface="+mn-ea"/>
                <a:cs typeface="+mn-cs"/>
              </a:rPr>
              <a:t>Engl</a:t>
            </a:r>
            <a:r>
              <a:rPr lang="en-CA" sz="1000" b="0" i="0" kern="1200" dirty="0">
                <a:solidFill>
                  <a:schemeClr val="tx1"/>
                </a:solidFill>
                <a:latin typeface="+mn-lt"/>
                <a:ea typeface="+mn-ea"/>
                <a:cs typeface="+mn-cs"/>
              </a:rPr>
              <a:t> J Med 2009; 361:1139-51.</a:t>
            </a:r>
          </a:p>
          <a:p>
            <a:r>
              <a:rPr lang="en-CA" sz="1000" b="0" i="0" kern="1200" dirty="0">
                <a:solidFill>
                  <a:schemeClr val="tx1"/>
                </a:solidFill>
                <a:latin typeface="+mn-lt"/>
                <a:ea typeface="+mn-ea"/>
                <a:cs typeface="+mn-cs"/>
              </a:rPr>
              <a:t>2. Patel MR, Mahaffey KW, Garg J, et al. Rivaroxaban versus warfarin in nonvalvular AF. N </a:t>
            </a:r>
            <a:r>
              <a:rPr lang="en-CA" sz="1000" b="0" i="0" kern="1200" dirty="0" err="1">
                <a:solidFill>
                  <a:schemeClr val="tx1"/>
                </a:solidFill>
                <a:latin typeface="+mn-lt"/>
                <a:ea typeface="+mn-ea"/>
                <a:cs typeface="+mn-cs"/>
              </a:rPr>
              <a:t>Engl</a:t>
            </a:r>
            <a:r>
              <a:rPr lang="en-CA" sz="1000" b="0" i="0" kern="1200" dirty="0">
                <a:solidFill>
                  <a:schemeClr val="tx1"/>
                </a:solidFill>
                <a:latin typeface="+mn-lt"/>
                <a:ea typeface="+mn-ea"/>
                <a:cs typeface="+mn-cs"/>
              </a:rPr>
              <a:t> J Med 2011; 365:883-91.</a:t>
            </a:r>
          </a:p>
          <a:p>
            <a:r>
              <a:rPr lang="en-CA" sz="1000" b="0" i="0" kern="1200" dirty="0">
                <a:solidFill>
                  <a:schemeClr val="tx1"/>
                </a:solidFill>
                <a:latin typeface="+mn-lt"/>
                <a:ea typeface="+mn-ea"/>
                <a:cs typeface="+mn-cs"/>
              </a:rPr>
              <a:t>3. Granger CB, Alexander JH, McMurray JJ, Lopes RD, </a:t>
            </a:r>
            <a:r>
              <a:rPr lang="en-CA" sz="1000" b="0" i="0" kern="1200" dirty="0" err="1">
                <a:solidFill>
                  <a:schemeClr val="tx1"/>
                </a:solidFill>
                <a:latin typeface="+mn-lt"/>
                <a:ea typeface="+mn-ea"/>
                <a:cs typeface="+mn-cs"/>
              </a:rPr>
              <a:t>Hylek</a:t>
            </a:r>
            <a:r>
              <a:rPr lang="en-CA" sz="1000" b="0" i="0" kern="1200" dirty="0">
                <a:solidFill>
                  <a:schemeClr val="tx1"/>
                </a:solidFill>
                <a:latin typeface="+mn-lt"/>
                <a:ea typeface="+mn-ea"/>
                <a:cs typeface="+mn-cs"/>
              </a:rPr>
              <a:t> EM, Hanna M, et al. Apixaban versus warfarin in patients with AF. N </a:t>
            </a:r>
            <a:r>
              <a:rPr lang="en-CA" sz="1000" b="0" i="0" kern="1200" dirty="0" err="1">
                <a:solidFill>
                  <a:schemeClr val="tx1"/>
                </a:solidFill>
                <a:latin typeface="+mn-lt"/>
                <a:ea typeface="+mn-ea"/>
                <a:cs typeface="+mn-cs"/>
              </a:rPr>
              <a:t>Engl</a:t>
            </a:r>
            <a:r>
              <a:rPr lang="en-CA" sz="1000" b="0" i="0" kern="1200" dirty="0">
                <a:solidFill>
                  <a:schemeClr val="tx1"/>
                </a:solidFill>
                <a:latin typeface="+mn-lt"/>
                <a:ea typeface="+mn-ea"/>
                <a:cs typeface="+mn-cs"/>
              </a:rPr>
              <a:t> J Med. 2011;365:981–992. </a:t>
            </a:r>
          </a:p>
          <a:p>
            <a:pPr marL="0" marR="0" indent="0" algn="l" defTabSz="914400" rtl="0" eaLnBrk="1" fontAlgn="auto" latinLnBrk="0" hangingPunct="1">
              <a:lnSpc>
                <a:spcPct val="100000"/>
              </a:lnSpc>
              <a:spcBef>
                <a:spcPts val="0"/>
              </a:spcBef>
              <a:spcAft>
                <a:spcPts val="0"/>
              </a:spcAft>
              <a:buClrTx/>
              <a:buSzTx/>
              <a:buFontTx/>
              <a:buNone/>
              <a:tabLst/>
              <a:defRPr/>
            </a:pPr>
            <a:r>
              <a:rPr lang="en-CA" sz="1000" b="0" i="0" kern="1200" dirty="0">
                <a:solidFill>
                  <a:schemeClr val="tx1"/>
                </a:solidFill>
                <a:latin typeface="+mn-lt"/>
                <a:ea typeface="+mn-ea"/>
                <a:cs typeface="+mn-cs"/>
              </a:rPr>
              <a:t>4. Connolly SJ, </a:t>
            </a:r>
            <a:r>
              <a:rPr lang="en-CA" sz="1000" b="0" i="0" kern="1200" dirty="0" err="1">
                <a:solidFill>
                  <a:schemeClr val="tx1"/>
                </a:solidFill>
                <a:latin typeface="+mn-lt"/>
                <a:ea typeface="+mn-ea"/>
                <a:cs typeface="+mn-cs"/>
              </a:rPr>
              <a:t>Eikelboom</a:t>
            </a:r>
            <a:r>
              <a:rPr lang="en-CA" sz="1000" b="0" i="0" kern="1200" dirty="0">
                <a:solidFill>
                  <a:schemeClr val="tx1"/>
                </a:solidFill>
                <a:latin typeface="+mn-lt"/>
                <a:ea typeface="+mn-ea"/>
                <a:cs typeface="+mn-cs"/>
              </a:rPr>
              <a:t> J, Joyner C, Diener H-C, Hart R, </a:t>
            </a:r>
            <a:r>
              <a:rPr lang="en-CA" sz="1000" b="0" i="0" kern="1200" dirty="0" err="1">
                <a:solidFill>
                  <a:schemeClr val="tx1"/>
                </a:solidFill>
                <a:latin typeface="+mn-lt"/>
                <a:ea typeface="+mn-ea"/>
                <a:cs typeface="+mn-cs"/>
              </a:rPr>
              <a:t>Golitsyn</a:t>
            </a:r>
            <a:r>
              <a:rPr lang="en-CA" sz="1000" b="0" i="0" kern="1200" dirty="0">
                <a:solidFill>
                  <a:schemeClr val="tx1"/>
                </a:solidFill>
                <a:latin typeface="+mn-lt"/>
                <a:ea typeface="+mn-ea"/>
                <a:cs typeface="+mn-cs"/>
              </a:rPr>
              <a:t> S, et al. Apixaban in patients with AF. N </a:t>
            </a:r>
            <a:r>
              <a:rPr lang="en-CA" sz="1000" b="0" i="0" kern="1200" dirty="0" err="1">
                <a:solidFill>
                  <a:schemeClr val="tx1"/>
                </a:solidFill>
                <a:latin typeface="+mn-lt"/>
                <a:ea typeface="+mn-ea"/>
                <a:cs typeface="+mn-cs"/>
              </a:rPr>
              <a:t>Engl</a:t>
            </a:r>
            <a:r>
              <a:rPr lang="en-CA" sz="1000" b="0" i="0" kern="1200" dirty="0">
                <a:solidFill>
                  <a:schemeClr val="tx1"/>
                </a:solidFill>
                <a:latin typeface="+mn-lt"/>
                <a:ea typeface="+mn-ea"/>
                <a:cs typeface="+mn-cs"/>
              </a:rPr>
              <a:t> J Med. 2011; 364:806-17. </a:t>
            </a:r>
          </a:p>
          <a:p>
            <a:pPr marL="0" marR="0" indent="0" algn="l" defTabSz="914400" rtl="0" eaLnBrk="1" fontAlgn="auto" latinLnBrk="0" hangingPunct="1">
              <a:lnSpc>
                <a:spcPct val="100000"/>
              </a:lnSpc>
              <a:spcBef>
                <a:spcPts val="0"/>
              </a:spcBef>
              <a:spcAft>
                <a:spcPts val="0"/>
              </a:spcAft>
              <a:buClrTx/>
              <a:buSzTx/>
              <a:buFontTx/>
              <a:buNone/>
              <a:tabLst/>
              <a:defRPr/>
            </a:pPr>
            <a:endParaRPr lang="en-CA" sz="10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sz="1000" baseline="0" dirty="0"/>
              <a:t>Cited in: </a:t>
            </a:r>
            <a:r>
              <a:rPr lang="en-US" sz="1000" dirty="0"/>
              <a:t>Diener HC, </a:t>
            </a:r>
            <a:r>
              <a:rPr lang="en-US" sz="1000" dirty="0" err="1"/>
              <a:t>Aisenberg</a:t>
            </a:r>
            <a:r>
              <a:rPr lang="en-US" sz="1000" dirty="0"/>
              <a:t> J, Ansell J,</a:t>
            </a:r>
            <a:r>
              <a:rPr lang="en-US" sz="1000" baseline="0" dirty="0"/>
              <a:t> et al. </a:t>
            </a:r>
            <a:r>
              <a:rPr lang="en-US" sz="1000" dirty="0"/>
              <a:t>Choosing a particular oral anticoagulant and dose for stroke prevention in individual patients with non-valvular atrial fibrillation: part 2.</a:t>
            </a:r>
            <a:r>
              <a:rPr lang="en-US" sz="1000" baseline="0" dirty="0"/>
              <a:t> </a:t>
            </a:r>
            <a:r>
              <a:rPr lang="en-US" sz="1000" dirty="0"/>
              <a:t>Eur Heart J. 2016 Feb 4. [</a:t>
            </a:r>
            <a:r>
              <a:rPr lang="en-US" sz="1000" dirty="0" err="1"/>
              <a:t>Epub</a:t>
            </a:r>
            <a:r>
              <a:rPr lang="en-US" sz="1000" dirty="0"/>
              <a:t> ahead of print].</a:t>
            </a:r>
          </a:p>
          <a:p>
            <a:pPr defTabSz="483198">
              <a:spcBef>
                <a:spcPct val="0"/>
              </a:spcBef>
            </a:pPr>
            <a:endParaRPr lang="fr-CA"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57151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r>
              <a:rPr lang="en-CA" dirty="0"/>
              <a:t>Correct response: 4</a:t>
            </a:r>
            <a:endParaRPr lang="en-US"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3165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31821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r>
              <a:rPr lang="en-CA" dirty="0"/>
              <a:t>Response options provided on slide 47</a:t>
            </a:r>
            <a:endParaRPr lang="en-US"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34717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latin typeface="+mn-lt"/>
              </a:rPr>
              <a:t>Speaker Notes:</a:t>
            </a:r>
          </a:p>
          <a:p>
            <a:pPr lvl="0" algn="l" defTabSz="914400">
              <a:defRPr/>
            </a:pPr>
            <a:endParaRPr lang="en-CA" sz="1200" b="1" dirty="0">
              <a:solidFill>
                <a:prstClr val="black"/>
              </a:solidFill>
              <a:latin typeface="+mn-lt"/>
              <a:cs typeface="Candara"/>
            </a:endParaRPr>
          </a:p>
          <a:p>
            <a:r>
              <a:rPr lang="en-US" sz="1200" b="1" dirty="0">
                <a:latin typeface="+mn-lt"/>
              </a:rPr>
              <a:t>RESEARCH ARTICLE</a:t>
            </a:r>
          </a:p>
          <a:p>
            <a:pPr>
              <a:lnSpc>
                <a:spcPct val="50000"/>
              </a:lnSpc>
            </a:pPr>
            <a:endParaRPr lang="en-US" sz="1200" b="1" dirty="0">
              <a:latin typeface="+mn-lt"/>
            </a:endParaRPr>
          </a:p>
          <a:p>
            <a:r>
              <a:rPr lang="en-US" sz="1200" b="1" dirty="0">
                <a:latin typeface="+mn-lt"/>
              </a:rPr>
              <a:t>Risk of Fatal Bleeding in Episodes of Major Bleeding with New Oral Anticoagulants and Vitamin K </a:t>
            </a:r>
            <a:r>
              <a:rPr lang="en-US" sz="1200" b="1" dirty="0" err="1">
                <a:latin typeface="+mn-lt"/>
              </a:rPr>
              <a:t>Antigonists</a:t>
            </a:r>
            <a:r>
              <a:rPr lang="en-US" sz="1200" b="1" dirty="0">
                <a:latin typeface="+mn-lt"/>
              </a:rPr>
              <a:t>: A Systematic Review and Meta-Analysis  </a:t>
            </a:r>
          </a:p>
          <a:p>
            <a:endParaRPr lang="en-US" sz="1200" b="1" dirty="0">
              <a:latin typeface="+mn-lt"/>
            </a:endParaRPr>
          </a:p>
          <a:p>
            <a:r>
              <a:rPr lang="en-US" sz="1200" b="1" dirty="0">
                <a:latin typeface="+mn-lt"/>
              </a:rPr>
              <a:t>Joel </a:t>
            </a:r>
            <a:r>
              <a:rPr lang="en-US" sz="1200" b="1" dirty="0" err="1">
                <a:latin typeface="+mn-lt"/>
              </a:rPr>
              <a:t>Skaistis</a:t>
            </a:r>
            <a:r>
              <a:rPr lang="en-US" sz="1200" b="1" dirty="0">
                <a:latin typeface="+mn-lt"/>
              </a:rPr>
              <a:t>*, Travis </a:t>
            </a:r>
            <a:r>
              <a:rPr lang="en-US" sz="1200" b="1" dirty="0" err="1">
                <a:latin typeface="+mn-lt"/>
              </a:rPr>
              <a:t>Tagami</a:t>
            </a:r>
            <a:r>
              <a:rPr lang="en-US" sz="1200" b="1" dirty="0">
                <a:latin typeface="+mn-lt"/>
              </a:rPr>
              <a:t>: </a:t>
            </a:r>
            <a:r>
              <a:rPr lang="en-US" sz="1200" dirty="0">
                <a:latin typeface="+mn-lt"/>
              </a:rPr>
              <a:t>Department of Internal Medicine, William Beaumont Hospital, Royal Oak, Michigan, United States of America</a:t>
            </a:r>
          </a:p>
          <a:p>
            <a:pPr defTabSz="483198">
              <a:spcBef>
                <a:spcPct val="0"/>
              </a:spcBef>
            </a:pPr>
            <a:endParaRPr lang="fr-CA"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968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40110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latin typeface="+mn-lt"/>
              </a:rPr>
              <a:t>Speaker Notes:</a:t>
            </a:r>
          </a:p>
          <a:p>
            <a:endParaRPr lang="en-CA" sz="1200" dirty="0">
              <a:latin typeface="+mn-lt"/>
            </a:endParaRPr>
          </a:p>
          <a:p>
            <a:r>
              <a:rPr lang="en-CA" sz="1200" dirty="0">
                <a:latin typeface="+mn-lt"/>
              </a:rPr>
              <a:t>Response Options: 3, 4 &amp; 5  </a:t>
            </a:r>
            <a:r>
              <a:rPr lang="en-US" sz="1200" dirty="0">
                <a:latin typeface="+mn-lt"/>
              </a:rPr>
              <a:t>in fact . Fatal bleeding &lt;&lt;&lt;&lt;&lt;&lt;DOAC then Warfarin Antidote rarely needed and Factor X antidote could be 1-2 years away  Vit K is NOT an antidote for Warfarin </a:t>
            </a:r>
          </a:p>
          <a:p>
            <a:endParaRPr lang="en-US" sz="1200" dirty="0">
              <a:latin typeface="+mn-lt"/>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21370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23034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r>
              <a:rPr lang="en-CA" dirty="0"/>
              <a:t>Response provided on slide 51</a:t>
            </a:r>
            <a:endParaRPr lang="en-US"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82947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29529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r>
              <a:rPr lang="en-CA" dirty="0"/>
              <a:t>Correct Response: 2 </a:t>
            </a:r>
            <a:endParaRPr lang="en-US"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38645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92450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156297-500E-4637-A3B6-DA20CA07D824}" type="slidenum">
              <a:rPr lang="en-US" smtClean="0"/>
              <a:t>53</a:t>
            </a:fld>
            <a:endParaRPr lang="en-US"/>
          </a:p>
        </p:txBody>
      </p:sp>
    </p:spTree>
    <p:extLst>
      <p:ext uri="{BB962C8B-B14F-4D97-AF65-F5344CB8AC3E}">
        <p14:creationId xmlns:p14="http://schemas.microsoft.com/office/powerpoint/2010/main" val="3227194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35879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97316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3531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latin typeface="+mn-lt"/>
              </a:rPr>
              <a:t>Speaker Notes:</a:t>
            </a:r>
          </a:p>
          <a:p>
            <a:pPr lvl="0" algn="l" defTabSz="914400">
              <a:defRPr/>
            </a:pPr>
            <a:endParaRPr lang="en-CA" sz="1200" b="1" dirty="0">
              <a:solidFill>
                <a:prstClr val="black"/>
              </a:solidFill>
              <a:latin typeface="+mn-lt"/>
              <a:cs typeface="Candara"/>
            </a:endParaRPr>
          </a:p>
          <a:p>
            <a:pPr marL="97536">
              <a:spcBef>
                <a:spcPts val="353"/>
              </a:spcBef>
            </a:pPr>
            <a:r>
              <a:rPr lang="en-US" sz="1200" dirty="0">
                <a:solidFill>
                  <a:srgbClr val="000000"/>
                </a:solidFill>
                <a:latin typeface="+mn-lt"/>
                <a:ea typeface="ヒラギノ角ゴ Pro W3" charset="0"/>
                <a:cs typeface="Arial" charset="0"/>
                <a:sym typeface="Arial" charset="0"/>
              </a:rPr>
              <a:t>Atrial fibrillation is more common in men than in women at all ages and increases significantly with age. Demographic projections suggest a tripling of the frequency over the next 40 years.</a:t>
            </a:r>
          </a:p>
          <a:p>
            <a:pPr marL="97536">
              <a:spcBef>
                <a:spcPts val="353"/>
              </a:spcBef>
            </a:pPr>
            <a:endParaRPr lang="en-US" sz="1200" dirty="0">
              <a:latin typeface="+mn-lt"/>
              <a:ea typeface="ヒラギノ角ゴ Pro W3" charset="0"/>
              <a:cs typeface="ヒラギノ角ゴ Pro W3" charset="0"/>
              <a:sym typeface="Lucida Grande" charset="0"/>
            </a:endParaRPr>
          </a:p>
          <a:p>
            <a:pPr marL="97536">
              <a:spcBef>
                <a:spcPts val="353"/>
              </a:spcBef>
            </a:pPr>
            <a:r>
              <a:rPr lang="en-US" sz="1200" dirty="0">
                <a:solidFill>
                  <a:srgbClr val="000000"/>
                </a:solidFill>
                <a:latin typeface="+mn-lt"/>
                <a:ea typeface="ヒラギノ角ゴ Pro W3" charset="0"/>
                <a:cs typeface="Arial" charset="0"/>
                <a:sym typeface="Arial" charset="0"/>
              </a:rPr>
              <a:t>The age- and sex-adjusted incidence of AF in 1995 to 2000, in Olmstead County, Minnesota, US, is shown in the graph on the left. Age was clearly an important risk factor for AF, with virtually no cases among individuals aged &lt;55 years. The incidence per 1000 patient years increased to over 40 and </a:t>
            </a:r>
            <a:r>
              <a:rPr lang="en-US" sz="1200" dirty="0">
                <a:solidFill>
                  <a:srgbClr val="EB00FE"/>
                </a:solidFill>
                <a:latin typeface="+mn-lt"/>
                <a:ea typeface="ヒラギノ角ゴ Pro W3" charset="0"/>
                <a:cs typeface="Arial" charset="0"/>
                <a:sym typeface="Arial" charset="0"/>
              </a:rPr>
              <a:t>to</a:t>
            </a:r>
            <a:r>
              <a:rPr lang="en-US" sz="1200" dirty="0">
                <a:solidFill>
                  <a:srgbClr val="000000"/>
                </a:solidFill>
                <a:latin typeface="+mn-lt"/>
                <a:ea typeface="ヒラギノ角ゴ Pro W3" charset="0"/>
                <a:cs typeface="Arial" charset="0"/>
                <a:sym typeface="Arial" charset="0"/>
              </a:rPr>
              <a:t> almost 29 among men and women, respectively, aged </a:t>
            </a:r>
            <a:r>
              <a:rPr lang="en-US" sz="1200" dirty="0">
                <a:solidFill>
                  <a:srgbClr val="000000"/>
                </a:solidFill>
                <a:latin typeface="+mn-lt"/>
                <a:ea typeface="ヒラギノ角ゴ Pro W3" charset="0"/>
                <a:cs typeface="Arial Bold" charset="0"/>
                <a:sym typeface="Arial Bold" charset="0"/>
              </a:rPr>
              <a:t>≥</a:t>
            </a:r>
            <a:r>
              <a:rPr lang="en-US" sz="1200" dirty="0">
                <a:solidFill>
                  <a:srgbClr val="000000"/>
                </a:solidFill>
                <a:latin typeface="+mn-lt"/>
                <a:ea typeface="ヒラギノ角ゴ Pro W3" charset="0"/>
                <a:cs typeface="Arial" charset="0"/>
                <a:sym typeface="Arial" charset="0"/>
              </a:rPr>
              <a:t>85 years. </a:t>
            </a:r>
          </a:p>
          <a:p>
            <a:pPr marL="97536">
              <a:spcBef>
                <a:spcPts val="353"/>
              </a:spcBef>
            </a:pPr>
            <a:endParaRPr lang="en-US" sz="1200" dirty="0">
              <a:solidFill>
                <a:srgbClr val="000000"/>
              </a:solidFill>
              <a:latin typeface="+mn-lt"/>
              <a:ea typeface="ヒラギノ角ゴ Pro W3" charset="0"/>
              <a:cs typeface="ヒラギノ角ゴ Pro W3" charset="0"/>
              <a:sym typeface="Arial" charset="0"/>
            </a:endParaRPr>
          </a:p>
          <a:p>
            <a:pPr marL="97536">
              <a:spcBef>
                <a:spcPts val="353"/>
              </a:spcBef>
            </a:pPr>
            <a:r>
              <a:rPr lang="en-US" sz="1200" dirty="0">
                <a:solidFill>
                  <a:srgbClr val="000000"/>
                </a:solidFill>
                <a:latin typeface="+mn-lt"/>
                <a:ea typeface="ヒラギノ角ゴ Pro W3" charset="0"/>
                <a:cs typeface="ヒラギノ角ゴ Pro W3" charset="0"/>
                <a:sym typeface="Arial" charset="0"/>
              </a:rPr>
              <a:t>The graph on the right shows the projected number of persons with AF in the US between 2000 and 2050. </a:t>
            </a:r>
            <a:r>
              <a:rPr lang="en-US" sz="1200" dirty="0" err="1">
                <a:solidFill>
                  <a:srgbClr val="000000"/>
                </a:solidFill>
                <a:latin typeface="+mn-lt"/>
                <a:ea typeface="ヒラギノ角ゴ Pro W3" charset="0"/>
                <a:cs typeface="ヒラギノ角ゴ Pro W3" charset="0"/>
                <a:sym typeface="Arial" charset="0"/>
              </a:rPr>
              <a:t>Miyasaka</a:t>
            </a:r>
            <a:r>
              <a:rPr lang="en-US" sz="1200" dirty="0">
                <a:solidFill>
                  <a:srgbClr val="000000"/>
                </a:solidFill>
                <a:latin typeface="+mn-lt"/>
                <a:ea typeface="ヒラギノ角ゴ Pro W3" charset="0"/>
                <a:cs typeface="ヒラギノ角ゴ Pro W3" charset="0"/>
                <a:sym typeface="Arial" charset="0"/>
              </a:rPr>
              <a:t> and colleagues project that, by year 2050, nearly 15.9 million people will have AF, assuming a continued increase in incidence rate similar to that in 1980-2000. All of these patients are at increased risk for stroke. </a:t>
            </a:r>
          </a:p>
          <a:p>
            <a:pPr marL="97536">
              <a:spcBef>
                <a:spcPts val="353"/>
              </a:spcBef>
            </a:pPr>
            <a:endParaRPr lang="en-US" sz="1200" dirty="0">
              <a:solidFill>
                <a:srgbClr val="CC1543"/>
              </a:solidFill>
              <a:latin typeface="+mn-lt"/>
              <a:ea typeface="ヒラギノ角ゴ Pro W3" charset="0"/>
              <a:cs typeface="ヒラギノ角ゴ Pro W3" charset="0"/>
              <a:sym typeface="Arial Bold" charset="0"/>
            </a:endParaRPr>
          </a:p>
          <a:p>
            <a:pPr marL="97536">
              <a:spcBef>
                <a:spcPts val="353"/>
              </a:spcBef>
            </a:pPr>
            <a:r>
              <a:rPr lang="en-US" sz="1200" dirty="0">
                <a:solidFill>
                  <a:srgbClr val="000000"/>
                </a:solidFill>
                <a:latin typeface="+mn-lt"/>
                <a:ea typeface="ヒラギノ角ゴ Pro W3" charset="0"/>
                <a:cs typeface="Arial Bold" charset="0"/>
                <a:sym typeface="Arial Bold" charset="0"/>
              </a:rPr>
              <a:t>Reference</a:t>
            </a:r>
          </a:p>
          <a:p>
            <a:pPr marL="97536">
              <a:spcBef>
                <a:spcPts val="353"/>
              </a:spcBef>
            </a:pPr>
            <a:r>
              <a:rPr lang="en-US" sz="1200" dirty="0" err="1">
                <a:solidFill>
                  <a:srgbClr val="000000"/>
                </a:solidFill>
                <a:latin typeface="+mn-lt"/>
                <a:ea typeface="ヒラギノ角ゴ Pro W3" charset="0"/>
                <a:cs typeface="Arial" charset="0"/>
                <a:sym typeface="Arial" charset="0"/>
              </a:rPr>
              <a:t>Miyasaka</a:t>
            </a:r>
            <a:r>
              <a:rPr lang="en-US" sz="1200" dirty="0">
                <a:solidFill>
                  <a:srgbClr val="000000"/>
                </a:solidFill>
                <a:latin typeface="+mn-lt"/>
                <a:ea typeface="ヒラギノ角ゴ Pro W3" charset="0"/>
                <a:cs typeface="Arial" charset="0"/>
                <a:sym typeface="Arial" charset="0"/>
              </a:rPr>
              <a:t> Y, Barnes ME, </a:t>
            </a:r>
            <a:r>
              <a:rPr lang="en-US" sz="1200" dirty="0" err="1">
                <a:solidFill>
                  <a:srgbClr val="000000"/>
                </a:solidFill>
                <a:latin typeface="+mn-lt"/>
                <a:ea typeface="ヒラギノ角ゴ Pro W3" charset="0"/>
                <a:cs typeface="Arial" charset="0"/>
                <a:sym typeface="Arial" charset="0"/>
              </a:rPr>
              <a:t>Gersh</a:t>
            </a:r>
            <a:r>
              <a:rPr lang="en-US" sz="1200" dirty="0">
                <a:solidFill>
                  <a:srgbClr val="000000"/>
                </a:solidFill>
                <a:latin typeface="+mn-lt"/>
                <a:ea typeface="ヒラギノ角ゴ Pro W3" charset="0"/>
                <a:cs typeface="Arial" charset="0"/>
                <a:sym typeface="Arial" charset="0"/>
              </a:rPr>
              <a:t> BJ et al. Secular trends in incidence of atrial fibrillation in Olmsted County, Minnesota, 1980 to 2000, and implications on the projections for future prevalence. </a:t>
            </a:r>
            <a:r>
              <a:rPr lang="en-US" sz="1200" i="1" dirty="0">
                <a:solidFill>
                  <a:srgbClr val="000000"/>
                </a:solidFill>
                <a:latin typeface="+mn-lt"/>
                <a:ea typeface="ヒラギノ角ゴ Pro W3" charset="0"/>
                <a:cs typeface="Arial" charset="0"/>
                <a:sym typeface="Arial" charset="0"/>
              </a:rPr>
              <a:t>Circulation</a:t>
            </a:r>
            <a:r>
              <a:rPr lang="en-US" sz="1200" dirty="0">
                <a:solidFill>
                  <a:srgbClr val="000000"/>
                </a:solidFill>
                <a:latin typeface="+mn-lt"/>
                <a:ea typeface="ヒラギノ角ゴ Pro W3" charset="0"/>
                <a:cs typeface="Arial" charset="0"/>
                <a:sym typeface="Arial" charset="0"/>
              </a:rPr>
              <a:t> 2006;114:119-125</a:t>
            </a:r>
            <a:endParaRPr lang="en-US" sz="1200" dirty="0">
              <a:latin typeface="+mn-lt"/>
            </a:endParaRPr>
          </a:p>
          <a:p>
            <a:r>
              <a:rPr lang="de-DE" sz="1200" b="0" baseline="0" dirty="0">
                <a:latin typeface="+mn-lt"/>
              </a:rPr>
              <a:t>. </a:t>
            </a:r>
            <a:endParaRPr lang="de-DE" sz="1200" b="0" dirty="0">
              <a:latin typeface="+mn-lt"/>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54700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73052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78432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r>
              <a:rPr lang="en-US" sz="1200" dirty="0"/>
              <a:t>The</a:t>
            </a:r>
            <a:r>
              <a:rPr lang="en-US" sz="1200" baseline="0" dirty="0"/>
              <a:t> management of elderly patients is more complicated due to the higher prevalence of comorbid conditions and health-related concerns that increase in prevalence with age. </a:t>
            </a:r>
          </a:p>
          <a:p>
            <a:endParaRPr lang="en-US" sz="1200" baseline="0" dirty="0"/>
          </a:p>
          <a:p>
            <a:r>
              <a:rPr lang="en-US" sz="1200" baseline="0" dirty="0"/>
              <a:t>The management of elderly patients should take into consideration:</a:t>
            </a:r>
          </a:p>
          <a:p>
            <a:pPr marL="171450" indent="-171450">
              <a:buFont typeface="Arial" panose="020B0604020202020204" pitchFamily="34" charset="0"/>
              <a:buChar char="•"/>
            </a:pPr>
            <a:r>
              <a:rPr lang="en-US" sz="1200" baseline="0" dirty="0"/>
              <a:t>Frailty and risk of falls</a:t>
            </a:r>
          </a:p>
          <a:p>
            <a:pPr marL="171450" indent="-171450">
              <a:buFont typeface="Arial" panose="020B0604020202020204" pitchFamily="34" charset="0"/>
              <a:buChar char="•"/>
            </a:pPr>
            <a:r>
              <a:rPr lang="en-US" sz="1200" baseline="0" dirty="0"/>
              <a:t>Bleeding risk</a:t>
            </a:r>
          </a:p>
          <a:p>
            <a:pPr marL="171450" indent="-171450">
              <a:buFont typeface="Arial" panose="020B0604020202020204" pitchFamily="34" charset="0"/>
              <a:buChar char="•"/>
            </a:pPr>
            <a:r>
              <a:rPr lang="en-US" sz="1200" baseline="0" dirty="0"/>
              <a:t>Impaired renal function</a:t>
            </a:r>
          </a:p>
          <a:p>
            <a:pPr marL="171450" indent="-171450">
              <a:buFont typeface="Arial" panose="020B0604020202020204" pitchFamily="34" charset="0"/>
              <a:buChar char="•"/>
            </a:pPr>
            <a:r>
              <a:rPr lang="en-US" sz="1200" baseline="0" dirty="0"/>
              <a:t>Polypharmacy</a:t>
            </a:r>
          </a:p>
          <a:p>
            <a:pPr marL="171450" indent="-171450">
              <a:buFont typeface="Arial" panose="020B0604020202020204" pitchFamily="34" charset="0"/>
              <a:buChar char="•"/>
            </a:pPr>
            <a:r>
              <a:rPr lang="en-US" sz="1200" baseline="0" dirty="0"/>
              <a:t>Drug interactions</a:t>
            </a:r>
          </a:p>
          <a:p>
            <a:pPr marL="171450" indent="-171450">
              <a:buFont typeface="Arial" panose="020B0604020202020204" pitchFamily="34" charset="0"/>
              <a:buChar char="•"/>
            </a:pPr>
            <a:r>
              <a:rPr lang="en-US" sz="1200" baseline="0" dirty="0"/>
              <a:t>Compliance</a:t>
            </a:r>
          </a:p>
          <a:p>
            <a:pPr defTabSz="483198">
              <a:spcBef>
                <a:spcPct val="0"/>
              </a:spcBef>
            </a:pPr>
            <a:endParaRPr lang="fr-CA" sz="1200" dirty="0"/>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67681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r>
              <a:rPr lang="en-CA" sz="1200" kern="1200" baseline="0" dirty="0">
                <a:solidFill>
                  <a:schemeClr val="tx1"/>
                </a:solidFill>
                <a:latin typeface="+mn-lt"/>
                <a:ea typeface="+mn-ea"/>
                <a:cs typeface="+mn-cs"/>
              </a:rPr>
              <a:t>These data come from a cross-sectional study was conducted in 682 hospitalized patients aged 80 years and older with AF or atrial flutter in Montreal. Consumption of warfarin or a new oral anticoagulant was documented. Medical record data were used to determine each patient’s frailty status using the Clinical Frailty Scale (CFS) and to evaluate the risk of stroke (CHADS2) and bleeding (HAS-BLED).</a:t>
            </a:r>
          </a:p>
          <a:p>
            <a:r>
              <a:rPr lang="en-CA" sz="1200" kern="1200" baseline="0" dirty="0">
                <a:solidFill>
                  <a:schemeClr val="tx1"/>
                </a:solidFill>
                <a:latin typeface="+mn-lt"/>
                <a:ea typeface="+mn-ea"/>
                <a:cs typeface="+mn-cs"/>
              </a:rPr>
              <a:t>As shown in the figure, octogenarians with a higher risk of thromboembolism, a lower risk of bleeding, and a lower frailty score had a higher</a:t>
            </a:r>
          </a:p>
          <a:p>
            <a:r>
              <a:rPr lang="en-CA" sz="1200" kern="1200" baseline="0" dirty="0">
                <a:solidFill>
                  <a:schemeClr val="tx1"/>
                </a:solidFill>
                <a:latin typeface="+mn-lt"/>
                <a:ea typeface="+mn-ea"/>
                <a:cs typeface="+mn-cs"/>
              </a:rPr>
              <a:t>probability of receiving anticoagulation therapy. Notably, these relationships remained significant in multivariable logistic regression analyses controlled for age, history of falls, length of hospital stay, use of antiplatelet agents, and the CHADS2, HAS-BLED, and CFS scores.</a:t>
            </a:r>
          </a:p>
          <a:p>
            <a:endParaRPr lang="en-CA" sz="1200" dirty="0"/>
          </a:p>
          <a:p>
            <a:r>
              <a:rPr lang="en-CA" sz="1200" dirty="0"/>
              <a:t>Reference:</a:t>
            </a:r>
          </a:p>
          <a:p>
            <a:r>
              <a:rPr lang="en-US" sz="1200" dirty="0"/>
              <a:t>Lefebvre MC, </a:t>
            </a:r>
            <a:r>
              <a:rPr lang="en-CA" sz="1200" kern="1200" baseline="0" dirty="0">
                <a:solidFill>
                  <a:schemeClr val="tx1"/>
                </a:solidFill>
                <a:latin typeface="+mn-lt"/>
                <a:ea typeface="+mn-ea"/>
                <a:cs typeface="+mn-cs"/>
              </a:rPr>
              <a:t>St-Onge M, Glazer-Cavanagh M, </a:t>
            </a:r>
            <a:r>
              <a:rPr lang="en-US" sz="1200" dirty="0"/>
              <a:t>et al. </a:t>
            </a:r>
            <a:r>
              <a:rPr lang="en-CA" sz="1200" kern="1200" baseline="0" dirty="0">
                <a:solidFill>
                  <a:schemeClr val="tx1"/>
                </a:solidFill>
                <a:latin typeface="+mn-lt"/>
                <a:ea typeface="+mn-ea"/>
                <a:cs typeface="+mn-cs"/>
              </a:rPr>
              <a:t>The Effect of Bleeding Risk and Frailty Status on Anticoagulation Patterns in Octogenarians With Atrial Fibrillation: The FRAIL-AF Study. </a:t>
            </a:r>
            <a:r>
              <a:rPr lang="en-US" sz="1200" dirty="0"/>
              <a:t>Can J </a:t>
            </a:r>
            <a:r>
              <a:rPr lang="en-US" sz="1200" dirty="0" err="1"/>
              <a:t>Cardiol</a:t>
            </a:r>
            <a:r>
              <a:rPr lang="en-US" sz="1200" baseline="0" dirty="0"/>
              <a:t> </a:t>
            </a:r>
            <a:r>
              <a:rPr lang="en-US" sz="1200" dirty="0"/>
              <a:t>2016; 32(2):169-76.</a:t>
            </a:r>
          </a:p>
          <a:p>
            <a:pPr defTabSz="483198">
              <a:spcBef>
                <a:spcPct val="0"/>
              </a:spcBef>
            </a:pPr>
            <a:endParaRPr lang="fr-CA" sz="1200" dirty="0"/>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96550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latin typeface="+mn-lt"/>
              </a:rPr>
              <a:t>Speaker Notes:</a:t>
            </a:r>
          </a:p>
          <a:p>
            <a:pPr lvl="0" algn="l" defTabSz="914400">
              <a:defRPr/>
            </a:pPr>
            <a:endParaRPr lang="en-CA" sz="1200" b="1" dirty="0">
              <a:solidFill>
                <a:prstClr val="black"/>
              </a:solidFill>
              <a:latin typeface="+mn-lt"/>
              <a:cs typeface="Candara"/>
            </a:endParaRPr>
          </a:p>
          <a:p>
            <a:r>
              <a:rPr lang="en-CA" sz="1200" dirty="0">
                <a:latin typeface="+mn-lt"/>
              </a:rPr>
              <a:t>The risk of falling is the most commonly cited reason for not providing oral anticoagulation, however risk calculations show this is not an adequate reason to avoid oral anticoagulation.</a:t>
            </a:r>
          </a:p>
          <a:p>
            <a:endParaRPr lang="en-CA" sz="1200" dirty="0">
              <a:latin typeface="+mn-lt"/>
            </a:endParaRPr>
          </a:p>
          <a:p>
            <a:pPr defTabSz="931637">
              <a:defRPr/>
            </a:pPr>
            <a:r>
              <a:rPr lang="en-CA" sz="1200" dirty="0">
                <a:latin typeface="+mn-lt"/>
              </a:rPr>
              <a:t>Five hundred and fifteen adult medical patients discharged on an oral anticoagulant were prospectively studied for the outcome of time to first major bleed within a 12-month follow-up period (adjusted for age, sex, alcohol abuse, number of drugs, concomitant treatment with antiplatelet agents and history of stroke or transient ischemic attack).</a:t>
            </a:r>
            <a:r>
              <a:rPr lang="en-CA" sz="1200" baseline="0" dirty="0">
                <a:latin typeface="+mn-lt"/>
              </a:rPr>
              <a:t> </a:t>
            </a:r>
            <a:r>
              <a:rPr lang="en-CA" sz="1200" dirty="0">
                <a:latin typeface="+mn-lt"/>
              </a:rPr>
              <a:t>Overall, 308 patients (59.8%) were at high risk of falling, and these patients had a nonsignificant higher crude incidence rate of major bleeding than patients at low risk of falling (8.0 vs 6.8 per 100 patient-years, p=0.64). In a multivariate analysis, a high falling risk was not associated with a statistically significant risk of a major bleed (hazard ratio 1.09; 95% confidence interval, 0.54-2.21). Overall, only 3 major bleeds occurred directly after a fall (incidence rate: 0.6 per 100 patient-years).</a:t>
            </a:r>
          </a:p>
          <a:p>
            <a:endParaRPr lang="en-CA" sz="1200" dirty="0">
              <a:latin typeface="+mn-lt"/>
            </a:endParaRPr>
          </a:p>
          <a:p>
            <a:pPr defTabSz="931637">
              <a:defRPr/>
            </a:pPr>
            <a:r>
              <a:rPr lang="en-CA" sz="1200" dirty="0">
                <a:latin typeface="+mn-lt"/>
              </a:rPr>
              <a:t>T</a:t>
            </a:r>
            <a:r>
              <a:rPr lang="en-CA" sz="1200" baseline="0" dirty="0">
                <a:latin typeface="+mn-lt"/>
              </a:rPr>
              <a:t>o assess whether the risk of falling should influence the choice of antithrombotic therapy in elderly patients with AF, a Markov decision model was used to determine the preferred treatment strategy for patients with AF who are 65 years of age and older, at risk of falling, and had no other contraindications to antithrombotic therapy. The authors found that for </a:t>
            </a:r>
            <a:r>
              <a:rPr lang="en-US" sz="1200" dirty="0">
                <a:latin typeface="+mn-lt"/>
              </a:rPr>
              <a:t>the calculated risk of subdural hematoma from falling to outweigh the stroke reduction benefit of warfarin, a patient with a 5% annual stroke risk from AF would have to fall </a:t>
            </a:r>
            <a:r>
              <a:rPr lang="en-US" sz="1200" b="1" i="1" kern="1200" baseline="0" dirty="0">
                <a:solidFill>
                  <a:schemeClr val="tx1"/>
                </a:solidFill>
                <a:latin typeface="+mn-lt"/>
                <a:ea typeface="+mn-ea"/>
                <a:cs typeface="+mn-cs"/>
              </a:rPr>
              <a:t>295 times </a:t>
            </a:r>
            <a:r>
              <a:rPr lang="en-US" sz="1200" dirty="0">
                <a:latin typeface="+mn-lt"/>
              </a:rPr>
              <a:t>in 1 year.</a:t>
            </a:r>
            <a:r>
              <a:rPr lang="en-US" sz="1200" baseline="30000" dirty="0">
                <a:latin typeface="+mn-lt"/>
              </a:rPr>
              <a:t>2</a:t>
            </a:r>
          </a:p>
          <a:p>
            <a:endParaRPr lang="en-CA" sz="1200" dirty="0">
              <a:latin typeface="+mn-lt"/>
            </a:endParaRPr>
          </a:p>
          <a:p>
            <a:r>
              <a:rPr lang="en-CA" sz="1200" b="1" dirty="0">
                <a:latin typeface="+mn-lt"/>
              </a:rPr>
              <a:t>References:</a:t>
            </a:r>
          </a:p>
          <a:p>
            <a:pPr marL="232909" indent="-232909" defTabSz="931637">
              <a:buFont typeface="+mj-lt"/>
              <a:buAutoNum type="arabicPeriod"/>
              <a:defRPr/>
            </a:pPr>
            <a:r>
              <a:rPr lang="en-CA" sz="1200" b="0" dirty="0" err="1">
                <a:latin typeface="+mn-lt"/>
              </a:rPr>
              <a:t>Donzé</a:t>
            </a:r>
            <a:r>
              <a:rPr lang="en-CA" sz="1200" b="0" dirty="0">
                <a:latin typeface="+mn-lt"/>
              </a:rPr>
              <a:t> J, Clair C, Hug B, et al. Risk of falls and major bleeds in patients on oral anticoagulation therapy. Am J Med. 2012;125:773-8. </a:t>
            </a:r>
          </a:p>
          <a:p>
            <a:pPr marL="232909" indent="-232909" defTabSz="931637">
              <a:buFont typeface="+mj-lt"/>
              <a:buAutoNum type="arabicPeriod"/>
              <a:defRPr/>
            </a:pPr>
            <a:r>
              <a:rPr lang="en-CA" sz="1200" b="0" dirty="0">
                <a:latin typeface="+mn-lt"/>
              </a:rPr>
              <a:t>Man-Son-Hing M, Nichol G, Lau A, et al. Choosing antithrombotic therapy for elderly patients with atrial fibrillation who are at risk for falls. Arch Intern Med. 1999;159:677-85.</a:t>
            </a:r>
          </a:p>
          <a:p>
            <a:pPr defTabSz="483198">
              <a:spcBef>
                <a:spcPct val="0"/>
              </a:spcBef>
            </a:pPr>
            <a:endParaRPr lang="fr-CA" sz="1200" dirty="0">
              <a:latin typeface="+mn-lt"/>
            </a:endParaRPr>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3405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latin typeface="+mn-lt"/>
              </a:rPr>
              <a:t>Speaker Notes:</a:t>
            </a:r>
          </a:p>
          <a:p>
            <a:pPr lvl="0" algn="l" defTabSz="914400">
              <a:defRPr/>
            </a:pPr>
            <a:endParaRPr lang="en-CA" sz="1200" b="1" dirty="0">
              <a:solidFill>
                <a:prstClr val="black"/>
              </a:solidFill>
              <a:latin typeface="+mn-lt"/>
              <a:cs typeface="Candara"/>
            </a:endParaRPr>
          </a:p>
          <a:p>
            <a:pPr marL="0" marR="0" indent="0" algn="l" defTabSz="914400" rtl="0" eaLnBrk="1" fontAlgn="auto" latinLnBrk="0" hangingPunct="1">
              <a:lnSpc>
                <a:spcPct val="100000"/>
              </a:lnSpc>
              <a:spcBef>
                <a:spcPts val="0"/>
              </a:spcBef>
              <a:spcAft>
                <a:spcPts val="0"/>
              </a:spcAft>
              <a:buClrTx/>
              <a:buSzTx/>
              <a:buFontTx/>
              <a:buNone/>
              <a:tabLst/>
              <a:defRPr/>
            </a:pPr>
            <a:r>
              <a:rPr lang="en-CA" sz="1200" dirty="0">
                <a:latin typeface="+mn-lt"/>
              </a:rPr>
              <a:t>This </a:t>
            </a:r>
            <a:r>
              <a:rPr lang="en-CA" sz="1200" dirty="0" err="1">
                <a:latin typeface="+mn-lt"/>
              </a:rPr>
              <a:t>subanalysis</a:t>
            </a:r>
            <a:r>
              <a:rPr lang="en-CA" sz="1200" baseline="0" dirty="0">
                <a:latin typeface="+mn-lt"/>
              </a:rPr>
              <a:t> was conducted to enhance understanding of whether a </a:t>
            </a:r>
            <a:r>
              <a:rPr lang="en-CA" sz="1200" dirty="0">
                <a:latin typeface="+mn-lt"/>
              </a:rPr>
              <a:t>history of falls</a:t>
            </a:r>
            <a:r>
              <a:rPr lang="en-CA" sz="1200" baseline="0" dirty="0">
                <a:latin typeface="+mn-lt"/>
              </a:rPr>
              <a:t> impacts on the relative benefits of </a:t>
            </a:r>
            <a:r>
              <a:rPr lang="en-CA" sz="1200" dirty="0">
                <a:latin typeface="+mn-lt"/>
              </a:rPr>
              <a:t>apixaban vs. warfarin as observed in the ARISTOTLE trial.</a:t>
            </a:r>
          </a:p>
          <a:p>
            <a:pPr marL="0" marR="0" indent="0" algn="l" defTabSz="914400" rtl="0" eaLnBrk="1" fontAlgn="auto" latinLnBrk="0" hangingPunct="1">
              <a:lnSpc>
                <a:spcPct val="100000"/>
              </a:lnSpc>
              <a:spcBef>
                <a:spcPts val="0"/>
              </a:spcBef>
              <a:spcAft>
                <a:spcPts val="0"/>
              </a:spcAft>
              <a:buClrTx/>
              <a:buSzTx/>
              <a:buFontTx/>
              <a:buNone/>
              <a:tabLst/>
              <a:defRPr/>
            </a:pPr>
            <a:r>
              <a:rPr lang="en-CA" sz="1200" dirty="0">
                <a:latin typeface="+mn-lt"/>
              </a:rPr>
              <a:t>The</a:t>
            </a:r>
            <a:r>
              <a:rPr lang="en-CA" sz="1200" baseline="0" dirty="0">
                <a:latin typeface="+mn-lt"/>
              </a:rPr>
              <a:t> analysis included the 1</a:t>
            </a:r>
            <a:r>
              <a:rPr lang="en-CA" sz="1200" dirty="0">
                <a:latin typeface="+mn-lt"/>
              </a:rPr>
              <a:t>6,491 patients in ARISTOTLE with information available about history of falls. Of these,</a:t>
            </a:r>
            <a:r>
              <a:rPr lang="en-CA" sz="1200" baseline="0" dirty="0">
                <a:latin typeface="+mn-lt"/>
              </a:rPr>
              <a:t> 7</a:t>
            </a:r>
            <a:r>
              <a:rPr lang="en-CA" sz="1200" dirty="0">
                <a:latin typeface="+mn-lt"/>
              </a:rPr>
              <a:t>53 (4.6%) patients had a history of falls in the past year prior to baseline.</a:t>
            </a:r>
          </a:p>
          <a:p>
            <a:pPr marL="0" marR="0" indent="0" algn="l" defTabSz="914400" rtl="0" eaLnBrk="1" fontAlgn="auto" latinLnBrk="0" hangingPunct="1">
              <a:lnSpc>
                <a:spcPct val="100000"/>
              </a:lnSpc>
              <a:spcBef>
                <a:spcPts val="0"/>
              </a:spcBef>
              <a:spcAft>
                <a:spcPts val="0"/>
              </a:spcAft>
              <a:buClrTx/>
              <a:buSzTx/>
              <a:buFontTx/>
              <a:buNone/>
              <a:tabLst/>
              <a:defRPr/>
            </a:pPr>
            <a:r>
              <a:rPr lang="en-CA" sz="1200" dirty="0">
                <a:latin typeface="+mn-lt"/>
              </a:rPr>
              <a:t>Compared with those without history of falls, patients with a falls were older (median 75 vs. 70 years), more likely to be female, to have dementia, depression, osteoporosis, fractures, prior bleeding of most types, higher CHADS2 (mean 2.53 vs. 2.14) and HASBLED scores (mean 2.40 vs. 1.77), and higher rates of study drug discontinuation.</a:t>
            </a:r>
          </a:p>
          <a:p>
            <a:pPr marL="0" marR="0" indent="0" algn="l" defTabSz="914400" rtl="0" eaLnBrk="1" fontAlgn="auto" latinLnBrk="0" hangingPunct="1">
              <a:lnSpc>
                <a:spcPct val="100000"/>
              </a:lnSpc>
              <a:spcBef>
                <a:spcPts val="0"/>
              </a:spcBef>
              <a:spcAft>
                <a:spcPts val="0"/>
              </a:spcAft>
              <a:buClrTx/>
              <a:buSzTx/>
              <a:buFontTx/>
              <a:buNone/>
              <a:tabLst/>
              <a:defRPr/>
            </a:pPr>
            <a:r>
              <a:rPr lang="en-CA" sz="1200" dirty="0">
                <a:latin typeface="+mn-lt"/>
              </a:rPr>
              <a:t>In</a:t>
            </a:r>
            <a:r>
              <a:rPr lang="en-CA" sz="1200" baseline="0" dirty="0">
                <a:latin typeface="+mn-lt"/>
              </a:rPr>
              <a:t> terms of efficacy, those with or without falls had </a:t>
            </a:r>
            <a:r>
              <a:rPr lang="en-CA" sz="1200" dirty="0">
                <a:latin typeface="+mn-lt"/>
              </a:rPr>
              <a:t>similar adjusted rates of stroke and of hemorrhagic stroke as those without a history of falls; however, as </a:t>
            </a:r>
            <a:r>
              <a:rPr lang="en-CA" sz="1200" dirty="0">
                <a:solidFill>
                  <a:srgbClr val="FFFF00"/>
                </a:solidFill>
                <a:latin typeface="+mn-lt"/>
              </a:rPr>
              <a:t>shown </a:t>
            </a:r>
            <a:r>
              <a:rPr lang="en-CA" sz="1200" dirty="0">
                <a:solidFill>
                  <a:srgbClr val="FF0000"/>
                </a:solidFill>
                <a:latin typeface="+mn-lt"/>
              </a:rPr>
              <a:t>in the figure</a:t>
            </a:r>
            <a:r>
              <a:rPr lang="en-CA" sz="1200" dirty="0">
                <a:latin typeface="+mn-lt"/>
              </a:rPr>
              <a:t>, they had higher rates of major bleeding (HR 1.39, 95% CI 1.05-1.85) and mortality (HR 1.70, 95% CI 1.36-2.14).</a:t>
            </a:r>
          </a:p>
          <a:p>
            <a:pPr marL="0" marR="0" indent="0" algn="l" defTabSz="914400" rtl="0" eaLnBrk="1" fontAlgn="auto" latinLnBrk="0" hangingPunct="1">
              <a:lnSpc>
                <a:spcPct val="100000"/>
              </a:lnSpc>
              <a:spcBef>
                <a:spcPts val="0"/>
              </a:spcBef>
              <a:spcAft>
                <a:spcPts val="0"/>
              </a:spcAft>
              <a:buClrTx/>
              <a:buSzTx/>
              <a:buFontTx/>
              <a:buNone/>
              <a:tabLst/>
              <a:defRPr/>
            </a:pPr>
            <a:r>
              <a:rPr lang="en-CA" sz="1200" dirty="0">
                <a:latin typeface="+mn-lt"/>
              </a:rPr>
              <a:t>The benefits of apixaban, compared with warfarin, on stroke/SE, bleeding, MI, and death were preserved,</a:t>
            </a:r>
          </a:p>
          <a:p>
            <a:pPr marL="0" marR="0" indent="0" algn="l" defTabSz="914400" rtl="0" eaLnBrk="1" fontAlgn="auto" latinLnBrk="0" hangingPunct="1">
              <a:lnSpc>
                <a:spcPct val="100000"/>
              </a:lnSpc>
              <a:spcBef>
                <a:spcPts val="0"/>
              </a:spcBef>
              <a:spcAft>
                <a:spcPts val="0"/>
              </a:spcAft>
              <a:buClrTx/>
              <a:buSzTx/>
              <a:buFontTx/>
              <a:buNone/>
              <a:tabLst/>
              <a:defRPr/>
            </a:pPr>
            <a:r>
              <a:rPr lang="en-CA" sz="1200" dirty="0">
                <a:latin typeface="+mn-lt"/>
              </a:rPr>
              <a:t>irrespective of falls.</a:t>
            </a:r>
          </a:p>
          <a:p>
            <a:endParaRPr lang="en-CA" sz="1200" dirty="0">
              <a:latin typeface="+mn-lt"/>
            </a:endParaRPr>
          </a:p>
          <a:p>
            <a:r>
              <a:rPr lang="en-CA" sz="1200" dirty="0">
                <a:latin typeface="+mn-lt"/>
              </a:rPr>
              <a:t>Reference:</a:t>
            </a:r>
          </a:p>
          <a:p>
            <a:pPr marL="0" marR="0" indent="0" algn="l" defTabSz="914400" rtl="0" eaLnBrk="1" fontAlgn="auto" latinLnBrk="0" hangingPunct="1">
              <a:lnSpc>
                <a:spcPct val="100000"/>
              </a:lnSpc>
              <a:spcBef>
                <a:spcPts val="0"/>
              </a:spcBef>
              <a:spcAft>
                <a:spcPts val="0"/>
              </a:spcAft>
              <a:buClrTx/>
              <a:buSzTx/>
              <a:buFontTx/>
              <a:buNone/>
              <a:tabLst/>
              <a:defRPr/>
            </a:pPr>
            <a:r>
              <a:rPr lang="fr-FR" altLang="en-US" sz="1200" dirty="0">
                <a:latin typeface="+mn-lt"/>
              </a:rPr>
              <a:t>Rao P, </a:t>
            </a:r>
            <a:r>
              <a:rPr lang="en-CA" sz="1200" kern="1200" baseline="0" dirty="0">
                <a:solidFill>
                  <a:schemeClr val="tx1"/>
                </a:solidFill>
                <a:latin typeface="+mn-lt"/>
                <a:ea typeface="+mn-ea"/>
                <a:cs typeface="+mn-cs"/>
              </a:rPr>
              <a:t>Alexander JH, </a:t>
            </a:r>
            <a:r>
              <a:rPr lang="en-CA" sz="1200" kern="1200" baseline="0" dirty="0" err="1">
                <a:solidFill>
                  <a:schemeClr val="tx1"/>
                </a:solidFill>
                <a:latin typeface="+mn-lt"/>
                <a:ea typeface="+mn-ea"/>
                <a:cs typeface="+mn-cs"/>
              </a:rPr>
              <a:t>Wojdyla</a:t>
            </a:r>
            <a:r>
              <a:rPr lang="en-CA" sz="1200" kern="1200" baseline="0" dirty="0">
                <a:solidFill>
                  <a:schemeClr val="tx1"/>
                </a:solidFill>
                <a:latin typeface="+mn-lt"/>
                <a:ea typeface="+mn-ea"/>
                <a:cs typeface="+mn-cs"/>
              </a:rPr>
              <a:t> D, </a:t>
            </a:r>
            <a:r>
              <a:rPr lang="fr-FR" altLang="en-US" sz="1200" dirty="0">
                <a:latin typeface="+mn-lt"/>
              </a:rPr>
              <a:t>et al. </a:t>
            </a:r>
            <a:r>
              <a:rPr lang="en-CA" altLang="en-US" sz="1200" dirty="0">
                <a:latin typeface="+mn-lt"/>
              </a:rPr>
              <a:t>Patients with atrial fibrillation and history of falls are at high risk for bleeding but have less bleeding</a:t>
            </a:r>
          </a:p>
          <a:p>
            <a:pPr marL="0" marR="0" indent="0" algn="l" defTabSz="914400" rtl="0" eaLnBrk="1" fontAlgn="auto" latinLnBrk="0" hangingPunct="1">
              <a:lnSpc>
                <a:spcPct val="100000"/>
              </a:lnSpc>
              <a:spcBef>
                <a:spcPts val="0"/>
              </a:spcBef>
              <a:spcAft>
                <a:spcPts val="0"/>
              </a:spcAft>
              <a:buClrTx/>
              <a:buSzTx/>
              <a:buFontTx/>
              <a:buNone/>
              <a:tabLst/>
              <a:defRPr/>
            </a:pPr>
            <a:r>
              <a:rPr lang="en-CA" altLang="en-US" sz="1200" dirty="0">
                <a:latin typeface="+mn-lt"/>
              </a:rPr>
              <a:t>with apixaban than warfarin: results from the ARISTOTLE trial. </a:t>
            </a:r>
            <a:r>
              <a:rPr lang="fr-FR" altLang="en-US" sz="1200" dirty="0" err="1">
                <a:latin typeface="+mn-lt"/>
              </a:rPr>
              <a:t>Presented</a:t>
            </a:r>
            <a:r>
              <a:rPr lang="fr-FR" altLang="en-US" sz="1200" dirty="0">
                <a:latin typeface="+mn-lt"/>
              </a:rPr>
              <a:t> at ESC 2016. abstract #1352.</a:t>
            </a:r>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5746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8386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8385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119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156297-500E-4637-A3B6-DA20CA07D824}" type="slidenum">
              <a:rPr lang="en-US" smtClean="0"/>
              <a:t>11</a:t>
            </a:fld>
            <a:endParaRPr lang="en-US"/>
          </a:p>
        </p:txBody>
      </p:sp>
    </p:spTree>
    <p:extLst>
      <p:ext uri="{BB962C8B-B14F-4D97-AF65-F5344CB8AC3E}">
        <p14:creationId xmlns:p14="http://schemas.microsoft.com/office/powerpoint/2010/main" val="119073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A413873-2673-B147-A94B-D5EB6E589C9E}" type="datetimeFigureOut">
              <a:rPr lang="en-US" smtClean="0"/>
              <a:t>4/1/2019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741508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4/1/2019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983871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4/1/2019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886329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A413873-2673-B147-A94B-D5EB6E589C9E}" type="datetimeFigureOut">
              <a:rPr lang="en-US" smtClean="0"/>
              <a:t>4/1/2019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566772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4/1/2019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0365316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413873-2673-B147-A94B-D5EB6E589C9E}" type="datetimeFigureOut">
              <a:rPr lang="en-US" smtClean="0"/>
              <a:t>4/1/2019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191473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413873-2673-B147-A94B-D5EB6E589C9E}" type="datetimeFigureOut">
              <a:rPr lang="en-US" smtClean="0"/>
              <a:t>4/1/2019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7297845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413873-2673-B147-A94B-D5EB6E589C9E}" type="datetimeFigureOut">
              <a:rPr lang="en-US" smtClean="0"/>
              <a:t>4/1/2019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1361072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413873-2673-B147-A94B-D5EB6E589C9E}" type="datetimeFigureOut">
              <a:rPr lang="en-US" smtClean="0"/>
              <a:t>4/1/2019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95912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413873-2673-B147-A94B-D5EB6E589C9E}" type="datetimeFigureOut">
              <a:rPr lang="en-US" smtClean="0"/>
              <a:t>4/1/2019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1539485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4/1/2019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422282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4/1/2019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6727671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4/1/2019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6700116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4/1/2019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4388294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4/1/2019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5821231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 Chapter">
    <p:bg>
      <p:bgPr>
        <a:gradFill rotWithShape="1">
          <a:gsLst>
            <a:gs pos="0">
              <a:schemeClr val="bg2">
                <a:tint val="40000"/>
                <a:satMod val="350000"/>
              </a:schemeClr>
            </a:gs>
            <a:gs pos="40000">
              <a:schemeClr val="bg2">
                <a:tint val="45000"/>
                <a:shade val="99000"/>
                <a:satMod val="350000"/>
              </a:schemeClr>
            </a:gs>
            <a:gs pos="100000">
              <a:srgbClr val="2A559A"/>
            </a:gs>
          </a:gsLst>
          <a:path path="circle">
            <a:fillToRect l="50000" t="-80000" r="50000" b="18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23AECE4-40E8-4CA5-8551-7C0A2D4B6861}"/>
              </a:ext>
            </a:extLst>
          </p:cNvPr>
          <p:cNvSpPr/>
          <p:nvPr userDrawn="1"/>
        </p:nvSpPr>
        <p:spPr>
          <a:xfrm>
            <a:off x="0" y="2132856"/>
            <a:ext cx="9144000" cy="2592288"/>
          </a:xfrm>
          <a:prstGeom prst="rect">
            <a:avLst/>
          </a:prstGeom>
          <a:solidFill>
            <a:schemeClr val="accent1">
              <a:lumMod val="20000"/>
              <a:lumOff val="8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10" name="Freeform 5">
            <a:extLst>
              <a:ext uri="{FF2B5EF4-FFF2-40B4-BE49-F238E27FC236}">
                <a16:creationId xmlns:a16="http://schemas.microsoft.com/office/drawing/2014/main" id="{63E2DB72-CFE5-4426-B53D-C39E3F78C8FB}"/>
              </a:ext>
            </a:extLst>
          </p:cNvPr>
          <p:cNvSpPr>
            <a:spLocks/>
          </p:cNvSpPr>
          <p:nvPr userDrawn="1"/>
        </p:nvSpPr>
        <p:spPr bwMode="auto">
          <a:xfrm>
            <a:off x="4538373" y="2348880"/>
            <a:ext cx="4595508" cy="2105800"/>
          </a:xfrm>
          <a:custGeom>
            <a:avLst/>
            <a:gdLst>
              <a:gd name="T0" fmla="*/ 5273 w 7735"/>
              <a:gd name="T1" fmla="*/ 2659 h 2659"/>
              <a:gd name="T2" fmla="*/ 4724 w 7735"/>
              <a:gd name="T3" fmla="*/ 158 h 2659"/>
              <a:gd name="T4" fmla="*/ 4078 w 7735"/>
              <a:gd name="T5" fmla="*/ 2097 h 2659"/>
              <a:gd name="T6" fmla="*/ 3767 w 7735"/>
              <a:gd name="T7" fmla="*/ 1304 h 2659"/>
              <a:gd name="T8" fmla="*/ 3501 w 7735"/>
              <a:gd name="T9" fmla="*/ 1755 h 2659"/>
              <a:gd name="T10" fmla="*/ 3359 w 7735"/>
              <a:gd name="T11" fmla="*/ 1583 h 2659"/>
              <a:gd name="T12" fmla="*/ 0 w 7735"/>
              <a:gd name="T13" fmla="*/ 1583 h 2659"/>
              <a:gd name="T14" fmla="*/ 0 w 7735"/>
              <a:gd name="T15" fmla="*/ 1543 h 2659"/>
              <a:gd name="T16" fmla="*/ 3379 w 7735"/>
              <a:gd name="T17" fmla="*/ 1543 h 2659"/>
              <a:gd name="T18" fmla="*/ 3495 w 7735"/>
              <a:gd name="T19" fmla="*/ 1682 h 2659"/>
              <a:gd name="T20" fmla="*/ 3775 w 7735"/>
              <a:gd name="T21" fmla="*/ 1210 h 2659"/>
              <a:gd name="T22" fmla="*/ 4076 w 7735"/>
              <a:gd name="T23" fmla="*/ 1974 h 2659"/>
              <a:gd name="T24" fmla="*/ 4732 w 7735"/>
              <a:gd name="T25" fmla="*/ 0 h 2659"/>
              <a:gd name="T26" fmla="*/ 5286 w 7735"/>
              <a:gd name="T27" fmla="*/ 2525 h 2659"/>
              <a:gd name="T28" fmla="*/ 5926 w 7735"/>
              <a:gd name="T29" fmla="*/ 1067 h 2659"/>
              <a:gd name="T30" fmla="*/ 6199 w 7735"/>
              <a:gd name="T31" fmla="*/ 1665 h 2659"/>
              <a:gd name="T32" fmla="*/ 6502 w 7735"/>
              <a:gd name="T33" fmla="*/ 1333 h 2659"/>
              <a:gd name="T34" fmla="*/ 6711 w 7735"/>
              <a:gd name="T35" fmla="*/ 1669 h 2659"/>
              <a:gd name="T36" fmla="*/ 6815 w 7735"/>
              <a:gd name="T37" fmla="*/ 1576 h 2659"/>
              <a:gd name="T38" fmla="*/ 7735 w 7735"/>
              <a:gd name="T39" fmla="*/ 1576 h 2659"/>
              <a:gd name="T40" fmla="*/ 7735 w 7735"/>
              <a:gd name="T41" fmla="*/ 1618 h 2659"/>
              <a:gd name="T42" fmla="*/ 6831 w 7735"/>
              <a:gd name="T43" fmla="*/ 1618 h 2659"/>
              <a:gd name="T44" fmla="*/ 6701 w 7735"/>
              <a:gd name="T45" fmla="*/ 1734 h 2659"/>
              <a:gd name="T46" fmla="*/ 6496 w 7735"/>
              <a:gd name="T47" fmla="*/ 1403 h 2659"/>
              <a:gd name="T48" fmla="*/ 6187 w 7735"/>
              <a:gd name="T49" fmla="*/ 1739 h 2659"/>
              <a:gd name="T50" fmla="*/ 5926 w 7735"/>
              <a:gd name="T51" fmla="*/ 1169 h 2659"/>
              <a:gd name="T52" fmla="*/ 5273 w 7735"/>
              <a:gd name="T53" fmla="*/ 2659 h 2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735" h="2659">
                <a:moveTo>
                  <a:pt x="5273" y="2659"/>
                </a:moveTo>
                <a:lnTo>
                  <a:pt x="4724" y="158"/>
                </a:lnTo>
                <a:lnTo>
                  <a:pt x="4078" y="2097"/>
                </a:lnTo>
                <a:lnTo>
                  <a:pt x="3767" y="1304"/>
                </a:lnTo>
                <a:lnTo>
                  <a:pt x="3501" y="1755"/>
                </a:lnTo>
                <a:lnTo>
                  <a:pt x="3359" y="1583"/>
                </a:lnTo>
                <a:lnTo>
                  <a:pt x="0" y="1583"/>
                </a:lnTo>
                <a:lnTo>
                  <a:pt x="0" y="1543"/>
                </a:lnTo>
                <a:lnTo>
                  <a:pt x="3379" y="1543"/>
                </a:lnTo>
                <a:lnTo>
                  <a:pt x="3495" y="1682"/>
                </a:lnTo>
                <a:lnTo>
                  <a:pt x="3775" y="1210"/>
                </a:lnTo>
                <a:lnTo>
                  <a:pt x="4076" y="1974"/>
                </a:lnTo>
                <a:lnTo>
                  <a:pt x="4732" y="0"/>
                </a:lnTo>
                <a:lnTo>
                  <a:pt x="5286" y="2525"/>
                </a:lnTo>
                <a:lnTo>
                  <a:pt x="5926" y="1067"/>
                </a:lnTo>
                <a:lnTo>
                  <a:pt x="6199" y="1665"/>
                </a:lnTo>
                <a:lnTo>
                  <a:pt x="6502" y="1333"/>
                </a:lnTo>
                <a:lnTo>
                  <a:pt x="6711" y="1669"/>
                </a:lnTo>
                <a:lnTo>
                  <a:pt x="6815" y="1576"/>
                </a:lnTo>
                <a:lnTo>
                  <a:pt x="7735" y="1576"/>
                </a:lnTo>
                <a:lnTo>
                  <a:pt x="7735" y="1618"/>
                </a:lnTo>
                <a:lnTo>
                  <a:pt x="6831" y="1618"/>
                </a:lnTo>
                <a:lnTo>
                  <a:pt x="6701" y="1734"/>
                </a:lnTo>
                <a:lnTo>
                  <a:pt x="6496" y="1403"/>
                </a:lnTo>
                <a:lnTo>
                  <a:pt x="6187" y="1739"/>
                </a:lnTo>
                <a:lnTo>
                  <a:pt x="5926" y="1169"/>
                </a:lnTo>
                <a:lnTo>
                  <a:pt x="5273" y="2659"/>
                </a:lnTo>
                <a:close/>
              </a:path>
            </a:pathLst>
          </a:custGeom>
          <a:gradFill flip="none" rotWithShape="1">
            <a:gsLst>
              <a:gs pos="100000">
                <a:schemeClr val="bg1">
                  <a:alpha val="42000"/>
                </a:schemeClr>
              </a:gs>
              <a:gs pos="0">
                <a:schemeClr val="accent1">
                  <a:alpha val="0"/>
                </a:schemeClr>
              </a:gs>
            </a:gsLst>
            <a:lin ang="0" scaled="1"/>
            <a:tileRect/>
          </a:gradFill>
          <a:ln w="9525">
            <a:noFill/>
            <a:round/>
            <a:headEnd/>
            <a:tailEnd/>
          </a:ln>
        </p:spPr>
        <p:txBody>
          <a:bodyPr vert="horz" wrap="square" lIns="68598" tIns="34299" rIns="68598" bIns="34299" numCol="1" anchor="t" anchorCtr="0" compatLnSpc="1">
            <a:prstTxWarp prst="textNoShape">
              <a:avLst/>
            </a:prstTxWarp>
          </a:bodyPr>
          <a:lstStyle/>
          <a:p>
            <a:endParaRPr lang="en-IN" sz="1800"/>
          </a:p>
        </p:txBody>
      </p:sp>
    </p:spTree>
    <p:extLst>
      <p:ext uri="{BB962C8B-B14F-4D97-AF65-F5344CB8AC3E}">
        <p14:creationId xmlns:p14="http://schemas.microsoft.com/office/powerpoint/2010/main" val="4073986933"/>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413873-2673-B147-A94B-D5EB6E589C9E}" type="datetimeFigureOut">
              <a:rPr lang="en-US" smtClean="0"/>
              <a:t>4/1/2019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6360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413873-2673-B147-A94B-D5EB6E589C9E}" type="datetimeFigureOut">
              <a:rPr lang="en-US" smtClean="0"/>
              <a:t>4/1/2019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628280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413873-2673-B147-A94B-D5EB6E589C9E}" type="datetimeFigureOut">
              <a:rPr lang="en-US" smtClean="0"/>
              <a:t>4/1/2019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4186577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413873-2673-B147-A94B-D5EB6E589C9E}" type="datetimeFigureOut">
              <a:rPr lang="en-US" smtClean="0"/>
              <a:t>4/1/2019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988663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413873-2673-B147-A94B-D5EB6E589C9E}" type="datetimeFigureOut">
              <a:rPr lang="en-US" smtClean="0"/>
              <a:t>4/1/2019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581935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4/1/2019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923562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4/1/2019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371179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413873-2673-B147-A94B-D5EB6E589C9E}" type="datetimeFigureOut">
              <a:rPr lang="en-US" smtClean="0"/>
              <a:t>4/1/2019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C3809-C679-E446-8297-689D56928171}" type="slidenum">
              <a:rPr lang="en-US" smtClean="0"/>
              <a:t>‹#›</a:t>
            </a:fld>
            <a:endParaRPr lang="en-US"/>
          </a:p>
        </p:txBody>
      </p:sp>
    </p:spTree>
    <p:extLst>
      <p:ext uri="{BB962C8B-B14F-4D97-AF65-F5344CB8AC3E}">
        <p14:creationId xmlns:p14="http://schemas.microsoft.com/office/powerpoint/2010/main" val="220160041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413873-2673-B147-A94B-D5EB6E589C9E}" type="datetimeFigureOut">
              <a:rPr lang="en-US" smtClean="0"/>
              <a:t>4/1/2019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C3809-C679-E446-8297-689D56928171}" type="slidenum">
              <a:rPr lang="en-US" smtClean="0"/>
              <a:t>‹#›</a:t>
            </a:fld>
            <a:endParaRPr lang="en-US"/>
          </a:p>
        </p:txBody>
      </p:sp>
    </p:spTree>
    <p:extLst>
      <p:ext uri="{BB962C8B-B14F-4D97-AF65-F5344CB8AC3E}">
        <p14:creationId xmlns:p14="http://schemas.microsoft.com/office/powerpoint/2010/main" val="404182137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t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slide" Target="slide48.xml"/><Relationship Id="rId5" Type="http://schemas.openxmlformats.org/officeDocument/2006/relationships/image" Target="../media/image2.png"/><Relationship Id="rId4" Type="http://schemas.openxmlformats.org/officeDocument/2006/relationships/slide" Target="slide44.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image" Target="../media/image2.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png"/><Relationship Id="rId11" Type="http://schemas.microsoft.com/office/2007/relationships/hdphoto" Target="../media/hdphoto4.wdp"/><Relationship Id="rId5" Type="http://schemas.openxmlformats.org/officeDocument/2006/relationships/image" Target="../media/image2.png"/><Relationship Id="rId10" Type="http://schemas.openxmlformats.org/officeDocument/2006/relationships/image" Target="../media/image13.png"/><Relationship Id="rId4" Type="http://schemas.microsoft.com/office/2007/relationships/hdphoto" Target="../media/hdphoto1.wdp"/><Relationship Id="rId9" Type="http://schemas.microsoft.com/office/2007/relationships/hdphoto" Target="../media/hdphoto3.wdp"/></Relationships>
</file>

<file path=ppt/slides/_rels/slide14.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10.jpg"/><Relationship Id="rId1" Type="http://schemas.openxmlformats.org/officeDocument/2006/relationships/slideLayout" Target="../slideLayouts/slideLayout7.xml"/><Relationship Id="rId6" Type="http://schemas.openxmlformats.org/officeDocument/2006/relationships/slide" Target="slide52.xml"/><Relationship Id="rId5" Type="http://schemas.openxmlformats.org/officeDocument/2006/relationships/slide" Target="slide48.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chart" Target="../charts/chart5.xml"/><Relationship Id="rId5" Type="http://schemas.openxmlformats.org/officeDocument/2006/relationships/image" Target="../media/image2.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slide" Target="slide44.xml"/><Relationship Id="rId7" Type="http://schemas.openxmlformats.org/officeDocument/2006/relationships/slide" Target="slide55.xml"/><Relationship Id="rId2" Type="http://schemas.openxmlformats.org/officeDocument/2006/relationships/image" Target="../media/image10.jpg"/><Relationship Id="rId1" Type="http://schemas.openxmlformats.org/officeDocument/2006/relationships/slideLayout" Target="../slideLayouts/slideLayout7.xml"/><Relationship Id="rId6" Type="http://schemas.openxmlformats.org/officeDocument/2006/relationships/slide" Target="slide52.xml"/><Relationship Id="rId5" Type="http://schemas.openxmlformats.org/officeDocument/2006/relationships/slide" Target="slide48.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8" Type="http://schemas.openxmlformats.org/officeDocument/2006/relationships/slide" Target="slide60.xml"/><Relationship Id="rId3" Type="http://schemas.openxmlformats.org/officeDocument/2006/relationships/slide" Target="slide44.xml"/><Relationship Id="rId7" Type="http://schemas.openxmlformats.org/officeDocument/2006/relationships/slide" Target="slide55.xml"/><Relationship Id="rId2" Type="http://schemas.openxmlformats.org/officeDocument/2006/relationships/image" Target="../media/image10.jpg"/><Relationship Id="rId1" Type="http://schemas.openxmlformats.org/officeDocument/2006/relationships/slideLayout" Target="../slideLayouts/slideLayout7.xml"/><Relationship Id="rId6" Type="http://schemas.openxmlformats.org/officeDocument/2006/relationships/slide" Target="slide52.xml"/><Relationship Id="rId5" Type="http://schemas.openxmlformats.org/officeDocument/2006/relationships/slide" Target="slide48.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2.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slide" Target="slide60.xml"/><Relationship Id="rId3" Type="http://schemas.openxmlformats.org/officeDocument/2006/relationships/slide" Target="slide44.xml"/><Relationship Id="rId7" Type="http://schemas.openxmlformats.org/officeDocument/2006/relationships/slide" Target="slide55.xml"/><Relationship Id="rId2" Type="http://schemas.openxmlformats.org/officeDocument/2006/relationships/image" Target="../media/image10.jpg"/><Relationship Id="rId1" Type="http://schemas.openxmlformats.org/officeDocument/2006/relationships/slideLayout" Target="../slideLayouts/slideLayout7.xml"/><Relationship Id="rId6" Type="http://schemas.openxmlformats.org/officeDocument/2006/relationships/slide" Target="slide52.xml"/><Relationship Id="rId5" Type="http://schemas.openxmlformats.org/officeDocument/2006/relationships/slide" Target="slide48.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8" Type="http://schemas.openxmlformats.org/officeDocument/2006/relationships/slide" Target="slide60.xml"/><Relationship Id="rId3" Type="http://schemas.openxmlformats.org/officeDocument/2006/relationships/image" Target="../media/image2.png"/><Relationship Id="rId7" Type="http://schemas.openxmlformats.org/officeDocument/2006/relationships/slide" Target="slide55.xml"/><Relationship Id="rId2" Type="http://schemas.openxmlformats.org/officeDocument/2006/relationships/image" Target="../media/image10.jpg"/><Relationship Id="rId1" Type="http://schemas.openxmlformats.org/officeDocument/2006/relationships/slideLayout" Target="../slideLayouts/slideLayout7.xml"/><Relationship Id="rId6" Type="http://schemas.openxmlformats.org/officeDocument/2006/relationships/slide" Target="slide52.xml"/><Relationship Id="rId5" Type="http://schemas.openxmlformats.org/officeDocument/2006/relationships/slide" Target="slide48.xml"/><Relationship Id="rId10" Type="http://schemas.openxmlformats.org/officeDocument/2006/relationships/image" Target="../media/image4.tif"/><Relationship Id="rId4" Type="http://schemas.openxmlformats.org/officeDocument/2006/relationships/slide" Target="slide44.xml"/><Relationship Id="rId9"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chart" Target="../charts/chart6.xml"/><Relationship Id="rId5" Type="http://schemas.openxmlformats.org/officeDocument/2006/relationships/image" Target="../media/image2.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9.png"/><Relationship Id="rId7" Type="http://schemas.microsoft.com/office/2007/relationships/hdphoto" Target="../media/hdphoto1.wdp"/><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20.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4.tif"/></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4.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www.umm.uni-heidelberg.de/ag/forta/" TargetMode="External"/><Relationship Id="rId5" Type="http://schemas.openxmlformats.org/officeDocument/2006/relationships/image" Target="../media/image2.png"/><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png"/><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png"/><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png"/><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png"/><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t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9.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ti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9.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png"/><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5.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3.xml"/><Relationship Id="rId6" Type="http://schemas.openxmlformats.org/officeDocument/2006/relationships/image" Target="../media/image31.jpeg"/><Relationship Id="rId5" Type="http://schemas.openxmlformats.org/officeDocument/2006/relationships/image" Target="../media/image2.png"/><Relationship Id="rId4" Type="http://schemas.microsoft.com/office/2007/relationships/hdphoto" Target="../media/hdphoto1.wdp"/></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2.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10.jp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3.xml"/><Relationship Id="rId6" Type="http://schemas.openxmlformats.org/officeDocument/2006/relationships/chart" Target="../charts/chart8.xml"/><Relationship Id="rId5" Type="http://schemas.openxmlformats.org/officeDocument/2006/relationships/image" Target="../media/image2.png"/><Relationship Id="rId4" Type="http://schemas.microsoft.com/office/2007/relationships/hdphoto" Target="../media/hdphoto1.wdp"/></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3.xml"/><Relationship Id="rId5" Type="http://schemas.openxmlformats.org/officeDocument/2006/relationships/image" Target="../media/image2.png"/><Relationship Id="rId4" Type="http://schemas.microsoft.com/office/2007/relationships/hdphoto" Target="../media/hdphoto1.wdp"/></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2.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chart" Target="../charts/chart1.xml"/><Relationship Id="rId5" Type="http://schemas.openxmlformats.org/officeDocument/2006/relationships/image" Target="../media/image2.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chart" Target="../charts/chart2.xml"/><Relationship Id="rId5" Type="http://schemas.openxmlformats.org/officeDocument/2006/relationships/image" Target="../media/image2.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ti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hart" Target="../charts/chart3.xml"/><Relationship Id="rId5" Type="http://schemas.openxmlformats.org/officeDocument/2006/relationships/image" Target="../media/image2.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11" name="TextBox 10"/>
          <p:cNvSpPr txBox="1"/>
          <p:nvPr/>
        </p:nvSpPr>
        <p:spPr>
          <a:xfrm>
            <a:off x="1327736" y="461827"/>
            <a:ext cx="1702710"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Times"/>
              </a:rPr>
              <a:t>CASE 5</a:t>
            </a:r>
          </a:p>
        </p:txBody>
      </p:sp>
      <p:pic>
        <p:nvPicPr>
          <p:cNvPr id="9" name="Picture 8" descr="Clinical-conandrum-Logo-2019_dec.png">
            <a:extLst>
              <a:ext uri="{FF2B5EF4-FFF2-40B4-BE49-F238E27FC236}">
                <a16:creationId xmlns:a16="http://schemas.microsoft.com/office/drawing/2014/main" id="{6A2C2658-16E7-42BE-B419-75CA6EB967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8365" y="335674"/>
            <a:ext cx="1849086" cy="728353"/>
          </a:xfrm>
          <a:prstGeom prst="rect">
            <a:avLst/>
          </a:prstGeom>
        </p:spPr>
      </p:pic>
      <p:sp>
        <p:nvSpPr>
          <p:cNvPr id="12" name="Rectangle 2">
            <a:extLst>
              <a:ext uri="{FF2B5EF4-FFF2-40B4-BE49-F238E27FC236}">
                <a16:creationId xmlns:a16="http://schemas.microsoft.com/office/drawing/2014/main" id="{3A05F31E-21F3-4C20-9BF1-A1AA2481A1F8}"/>
              </a:ext>
            </a:extLst>
          </p:cNvPr>
          <p:cNvSpPr/>
          <p:nvPr/>
        </p:nvSpPr>
        <p:spPr>
          <a:xfrm>
            <a:off x="-8965" y="0"/>
            <a:ext cx="9157648" cy="1030941"/>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18305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Case 6</a:t>
            </a:r>
          </a:p>
        </p:txBody>
      </p:sp>
      <p:pic>
        <p:nvPicPr>
          <p:cNvPr id="13" name="Picture 12" descr="A pair of glasses on a table&#10;&#10;Description generated with high confidence">
            <a:extLst>
              <a:ext uri="{FF2B5EF4-FFF2-40B4-BE49-F238E27FC236}">
                <a16:creationId xmlns:a16="http://schemas.microsoft.com/office/drawing/2014/main" id="{9BC5E8EA-DDDA-4E64-8FE8-D28776036CA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60376" y="1869952"/>
            <a:ext cx="5683624" cy="3521283"/>
          </a:xfrm>
          <a:prstGeom prst="rect">
            <a:avLst/>
          </a:prstGeom>
        </p:spPr>
      </p:pic>
      <p:cxnSp>
        <p:nvCxnSpPr>
          <p:cNvPr id="14" name="Straight Connector 13">
            <a:extLst>
              <a:ext uri="{FF2B5EF4-FFF2-40B4-BE49-F238E27FC236}">
                <a16:creationId xmlns:a16="http://schemas.microsoft.com/office/drawing/2014/main" id="{C39A9323-ACC2-4B81-80E6-86D30F64B325}"/>
              </a:ext>
            </a:extLst>
          </p:cNvPr>
          <p:cNvCxnSpPr/>
          <p:nvPr/>
        </p:nvCxnSpPr>
        <p:spPr>
          <a:xfrm flipV="1">
            <a:off x="-13855" y="1789273"/>
            <a:ext cx="9144000" cy="0"/>
          </a:xfrm>
          <a:prstGeom prst="line">
            <a:avLst/>
          </a:prstGeom>
          <a:ln w="38100">
            <a:solidFill>
              <a:srgbClr val="31C1D7"/>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0AC53B-DE61-4A93-8C1C-6E34304E3EFD}"/>
              </a:ext>
            </a:extLst>
          </p:cNvPr>
          <p:cNvCxnSpPr/>
          <p:nvPr/>
        </p:nvCxnSpPr>
        <p:spPr>
          <a:xfrm flipV="1">
            <a:off x="4683" y="5459180"/>
            <a:ext cx="9144000" cy="0"/>
          </a:xfrm>
          <a:prstGeom prst="line">
            <a:avLst/>
          </a:prstGeom>
          <a:ln w="38100">
            <a:solidFill>
              <a:srgbClr val="31C1D7"/>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69060B5-4F04-45DA-8CC4-5EA133880D7A}"/>
              </a:ext>
            </a:extLst>
          </p:cNvPr>
          <p:cNvSpPr txBox="1"/>
          <p:nvPr/>
        </p:nvSpPr>
        <p:spPr>
          <a:xfrm>
            <a:off x="-6955" y="1869967"/>
            <a:ext cx="9157648" cy="3521268"/>
          </a:xfrm>
          <a:prstGeom prst="rect">
            <a:avLst/>
          </a:prstGeom>
          <a:solidFill>
            <a:srgbClr val="183059">
              <a:alpha val="50196"/>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0" name="TextBox 19">
            <a:extLst>
              <a:ext uri="{FF2B5EF4-FFF2-40B4-BE49-F238E27FC236}">
                <a16:creationId xmlns:a16="http://schemas.microsoft.com/office/drawing/2014/main" id="{E0513E46-F01E-48D2-B534-B40E3165BD86}"/>
              </a:ext>
            </a:extLst>
          </p:cNvPr>
          <p:cNvSpPr txBox="1"/>
          <p:nvPr/>
        </p:nvSpPr>
        <p:spPr>
          <a:xfrm>
            <a:off x="935552" y="2008724"/>
            <a:ext cx="276113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w="10160">
                  <a:solidFill>
                    <a:srgbClr val="102642"/>
                  </a:solidFill>
                  <a:prstDash val="solid"/>
                </a:ln>
                <a:solidFill>
                  <a:prstClr val="white"/>
                </a:solidFill>
                <a:effectLst/>
                <a:uLnTx/>
                <a:uFillTx/>
                <a:latin typeface="Arial Narrow" panose="020B0606020202030204" pitchFamily="34" charset="0"/>
                <a:ea typeface="+mn-ea"/>
                <a:cs typeface="+mn-cs"/>
              </a:rPr>
              <a:t>Beth</a:t>
            </a:r>
            <a:endParaRPr kumimoji="0" lang="en-CA" sz="3600" b="1" i="0" u="none" strike="noStrike" kern="1200" cap="none" spc="0" normalizeH="0" baseline="0" noProof="0" dirty="0">
              <a:ln w="10160">
                <a:solidFill>
                  <a:srgbClr val="102642"/>
                </a:solidFill>
                <a:prstDash val="solid"/>
              </a:ln>
              <a:solidFill>
                <a:prstClr val="white"/>
              </a:solidFill>
              <a:effectLst/>
              <a:uLnTx/>
              <a:uFillTx/>
              <a:latin typeface="Arial Narrow" panose="020B0606020202030204" pitchFamily="34" charset="0"/>
              <a:ea typeface="+mn-ea"/>
              <a:cs typeface="+mn-cs"/>
            </a:endParaRPr>
          </a:p>
        </p:txBody>
      </p:sp>
      <p:sp>
        <p:nvSpPr>
          <p:cNvPr id="17" name="TextBox 16">
            <a:extLst>
              <a:ext uri="{FF2B5EF4-FFF2-40B4-BE49-F238E27FC236}">
                <a16:creationId xmlns:a16="http://schemas.microsoft.com/office/drawing/2014/main" id="{5A4D3AB3-2A78-43D2-BB86-262F7F11702C}"/>
              </a:ext>
            </a:extLst>
          </p:cNvPr>
          <p:cNvSpPr txBox="1"/>
          <p:nvPr/>
        </p:nvSpPr>
        <p:spPr>
          <a:xfrm>
            <a:off x="3434496" y="2547606"/>
            <a:ext cx="5735383" cy="2308324"/>
          </a:xfrm>
          <a:prstGeom prst="rect">
            <a:avLst/>
          </a:prstGeom>
          <a:noFill/>
        </p:spPr>
        <p:txBody>
          <a:bodyPr wrap="square" rtlCol="0">
            <a:spAutoFit/>
          </a:bodyPr>
          <a:lstStyle/>
          <a:p>
            <a:pPr algn="ctr" defTabSz="914400"/>
            <a:r>
              <a:rPr lang="en-CA" sz="4800" b="1" dirty="0">
                <a:ln w="10160">
                  <a:solidFill>
                    <a:prstClr val="black">
                      <a:lumMod val="65000"/>
                      <a:lumOff val="35000"/>
                    </a:prstClr>
                  </a:solidFill>
                  <a:prstDash val="solid"/>
                </a:ln>
                <a:solidFill>
                  <a:prstClr val="white"/>
                </a:solidFill>
                <a:latin typeface="Arial Narrow" panose="020B0606020202030204" pitchFamily="34" charset="0"/>
              </a:rPr>
              <a:t>Stroke Prevention in the Elderly Patient with Atrial Fibrillation</a:t>
            </a:r>
          </a:p>
        </p:txBody>
      </p:sp>
      <p:pic>
        <p:nvPicPr>
          <p:cNvPr id="4" name="Picture 3" descr="A person standing posing for the camera&#10;&#10;Description automatically generated">
            <a:extLst>
              <a:ext uri="{FF2B5EF4-FFF2-40B4-BE49-F238E27FC236}">
                <a16:creationId xmlns:a16="http://schemas.microsoft.com/office/drawing/2014/main" id="{FDEBBE21-5BAA-4044-9E26-6ABA5516B93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6940" y="1959926"/>
            <a:ext cx="1126679" cy="3384105"/>
          </a:xfrm>
          <a:prstGeom prst="rect">
            <a:avLst/>
          </a:prstGeom>
        </p:spPr>
      </p:pic>
    </p:spTree>
    <p:extLst>
      <p:ext uri="{BB962C8B-B14F-4D97-AF65-F5344CB8AC3E}">
        <p14:creationId xmlns:p14="http://schemas.microsoft.com/office/powerpoint/2010/main" val="345861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42700"/>
            <a:ext cx="6544628" cy="1631216"/>
          </a:xfrm>
          <a:prstGeom prst="rect">
            <a:avLst/>
          </a:prstGeom>
          <a:noFill/>
        </p:spPr>
        <p:txBody>
          <a:bodyPr wrap="square">
            <a:spAutoFit/>
          </a:bodyPr>
          <a:lstStyle/>
          <a:p>
            <a:pPr>
              <a:defRPr/>
            </a:pPr>
            <a:r>
              <a:rPr lang="en-CA" sz="3600" b="1" dirty="0">
                <a:solidFill>
                  <a:srgbClr val="19325C"/>
                </a:solidFill>
                <a:latin typeface="Arial Narrow" panose="020B0606020202030204" pitchFamily="34" charset="0"/>
                <a:cs typeface="Aharoni" panose="02010803020104030203" pitchFamily="2" charset="-79"/>
              </a:rPr>
              <a:t>Updated Definitions of CHADS</a:t>
            </a:r>
            <a:r>
              <a:rPr lang="en-CA" sz="3600" b="1" baseline="-25000" dirty="0">
                <a:solidFill>
                  <a:srgbClr val="19325C"/>
                </a:solidFill>
                <a:latin typeface="Arial Narrow" panose="020B0606020202030204" pitchFamily="34" charset="0"/>
                <a:cs typeface="Aharoni" panose="02010803020104030203" pitchFamily="2" charset="-79"/>
              </a:rPr>
              <a:t>2</a:t>
            </a:r>
            <a:r>
              <a:rPr lang="en-CA" sz="3600" b="1" dirty="0">
                <a:solidFill>
                  <a:srgbClr val="19325C"/>
                </a:solidFill>
                <a:latin typeface="Arial Narrow" panose="020B0606020202030204" pitchFamily="34" charset="0"/>
                <a:cs typeface="Aharoni" panose="02010803020104030203" pitchFamily="2" charset="-79"/>
              </a:rPr>
              <a:t> Components</a:t>
            </a:r>
            <a:br>
              <a:rPr kumimoji="0" lang="en-CA" sz="28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br>
            <a:endParaRPr kumimoji="0" lang="en-CA" sz="28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sp>
        <p:nvSpPr>
          <p:cNvPr id="462" name="TextBox 461">
            <a:extLst>
              <a:ext uri="{FF2B5EF4-FFF2-40B4-BE49-F238E27FC236}">
                <a16:creationId xmlns:a16="http://schemas.microsoft.com/office/drawing/2014/main" id="{06199D53-D677-4CF8-9E7F-83097EFEC7A1}"/>
              </a:ext>
            </a:extLst>
          </p:cNvPr>
          <p:cNvSpPr txBox="1"/>
          <p:nvPr/>
        </p:nvSpPr>
        <p:spPr>
          <a:xfrm>
            <a:off x="71423" y="6395450"/>
            <a:ext cx="8988258" cy="230832"/>
          </a:xfrm>
          <a:prstGeom prst="rect">
            <a:avLst/>
          </a:prstGeom>
          <a:noFill/>
        </p:spPr>
        <p:txBody>
          <a:bodyPr wrap="square" rtlCol="0">
            <a:spAutoFit/>
          </a:bodyPr>
          <a:lstStyle/>
          <a:p>
            <a:pPr lvl="0">
              <a:defRPr/>
            </a:pPr>
            <a:r>
              <a:rPr lang="da-DK" altLang="en-US" sz="900" dirty="0">
                <a:solidFill>
                  <a:prstClr val="white"/>
                </a:solidFill>
                <a:latin typeface="Arial Narrow" panose="020B0606020202030204" pitchFamily="34" charset="0"/>
                <a:cs typeface="Lato"/>
              </a:rPr>
              <a:t>Macle L et al. Can J Cardiol 31:1207-18, 2015</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316758"/>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2" name="Text Box 11">
            <a:extLst>
              <a:ext uri="{FF2B5EF4-FFF2-40B4-BE49-F238E27FC236}">
                <a16:creationId xmlns:a16="http://schemas.microsoft.com/office/drawing/2014/main" id="{57842578-CCA9-4013-B386-1DA0ACDD28B4}"/>
              </a:ext>
            </a:extLst>
          </p:cNvPr>
          <p:cNvSpPr txBox="1">
            <a:spLocks noChangeArrowheads="1"/>
          </p:cNvSpPr>
          <p:nvPr/>
        </p:nvSpPr>
        <p:spPr bwMode="auto">
          <a:xfrm>
            <a:off x="23965" y="925256"/>
            <a:ext cx="8990898" cy="53949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tabLst>
                <a:tab pos="406400" algn="l"/>
              </a:tabLst>
              <a:defRPr sz="2400" b="1" i="1">
                <a:solidFill>
                  <a:schemeClr val="tx2"/>
                </a:solidFill>
                <a:latin typeface="Arial" charset="0"/>
                <a:ea typeface="ＭＳ Ｐゴシック" charset="0"/>
                <a:cs typeface="ＭＳ Ｐゴシック" charset="0"/>
              </a:defRPr>
            </a:lvl1pPr>
            <a:lvl2pPr marL="190500">
              <a:tabLst>
                <a:tab pos="406400" algn="l"/>
              </a:tabLst>
              <a:defRPr sz="2400" b="1" i="1">
                <a:solidFill>
                  <a:schemeClr val="tx2"/>
                </a:solidFill>
                <a:latin typeface="Arial" charset="0"/>
                <a:ea typeface="ＭＳ Ｐゴシック" charset="0"/>
              </a:defRPr>
            </a:lvl2pPr>
            <a:lvl3pPr marL="1143000" indent="-228600">
              <a:tabLst>
                <a:tab pos="406400" algn="l"/>
              </a:tabLst>
              <a:defRPr sz="2400" b="1" i="1">
                <a:solidFill>
                  <a:schemeClr val="tx2"/>
                </a:solidFill>
                <a:latin typeface="Arial" charset="0"/>
                <a:ea typeface="ＭＳ Ｐゴシック" charset="0"/>
              </a:defRPr>
            </a:lvl3pPr>
            <a:lvl4pPr marL="1600200" indent="-228600">
              <a:tabLst>
                <a:tab pos="406400" algn="l"/>
              </a:tabLst>
              <a:defRPr sz="2400" b="1" i="1">
                <a:solidFill>
                  <a:schemeClr val="tx2"/>
                </a:solidFill>
                <a:latin typeface="Arial" charset="0"/>
                <a:ea typeface="ＭＳ Ｐゴシック" charset="0"/>
              </a:defRPr>
            </a:lvl4pPr>
            <a:lvl5pPr marL="2057400" indent="-228600">
              <a:tabLst>
                <a:tab pos="406400" algn="l"/>
              </a:tabLst>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tabLst>
                <a:tab pos="406400" algn="l"/>
              </a:tabLs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tabLst>
                <a:tab pos="406400" algn="l"/>
              </a:tabLs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tabLst>
                <a:tab pos="406400" algn="l"/>
              </a:tabLs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tabLst>
                <a:tab pos="406400" algn="l"/>
              </a:tabLst>
              <a:defRPr sz="2400" b="1" i="1">
                <a:solidFill>
                  <a:schemeClr val="tx2"/>
                </a:solidFill>
                <a:latin typeface="Arial" charset="0"/>
                <a:ea typeface="ＭＳ Ｐゴシック" charset="0"/>
              </a:defRPr>
            </a:lvl9pPr>
          </a:lstStyle>
          <a:p>
            <a:pPr marL="533400" lvl="1" indent="-342900">
              <a:lnSpc>
                <a:spcPct val="110000"/>
              </a:lnSpc>
              <a:spcBef>
                <a:spcPct val="50000"/>
              </a:spcBef>
              <a:buClr>
                <a:srgbClr val="00B0F0"/>
              </a:buClr>
              <a:buFont typeface="Wingdings" panose="05000000000000000000" pitchFamily="2" charset="2"/>
              <a:buChar char="§"/>
            </a:pPr>
            <a:endParaRPr lang="en-US" i="0" dirty="0">
              <a:solidFill>
                <a:schemeClr val="tx1"/>
              </a:solidFill>
              <a:latin typeface="Arial Narrow" panose="020B0606020202030204" pitchFamily="34" charset="0"/>
            </a:endParaRPr>
          </a:p>
          <a:p>
            <a:pPr marL="533400" lvl="1" indent="-342900">
              <a:lnSpc>
                <a:spcPct val="110000"/>
              </a:lnSpc>
              <a:spcBef>
                <a:spcPct val="50000"/>
              </a:spcBef>
              <a:buClr>
                <a:srgbClr val="00B0F0"/>
              </a:buClr>
              <a:buFont typeface="Wingdings" panose="05000000000000000000" pitchFamily="2" charset="2"/>
              <a:buChar char="§"/>
            </a:pPr>
            <a:r>
              <a:rPr lang="en-US" sz="2200" i="0" dirty="0">
                <a:solidFill>
                  <a:schemeClr val="tx1">
                    <a:lumMod val="75000"/>
                    <a:lumOff val="25000"/>
                  </a:schemeClr>
                </a:solidFill>
                <a:latin typeface="Arial Narrow" panose="020B0606020202030204" pitchFamily="34" charset="0"/>
              </a:rPr>
              <a:t>CHF = S/S of systolic CHF ( </a:t>
            </a:r>
            <a:r>
              <a:rPr lang="en-US" sz="2200" i="0" dirty="0">
                <a:solidFill>
                  <a:schemeClr val="tx1">
                    <a:lumMod val="75000"/>
                    <a:lumOff val="25000"/>
                  </a:schemeClr>
                </a:solidFill>
                <a:latin typeface="Arial Narrow" panose="020B0606020202030204" pitchFamily="34" charset="0"/>
                <a:ea typeface="Wingdings"/>
                <a:cs typeface="Wingdings"/>
                <a:sym typeface="Wingdings"/>
              </a:rPr>
              <a:t></a:t>
            </a:r>
            <a:r>
              <a:rPr lang="en-US" sz="2200" i="0" dirty="0">
                <a:solidFill>
                  <a:schemeClr val="tx1">
                    <a:lumMod val="75000"/>
                    <a:lumOff val="25000"/>
                  </a:schemeClr>
                </a:solidFill>
                <a:latin typeface="Arial Narrow" panose="020B0606020202030204" pitchFamily="34" charset="0"/>
              </a:rPr>
              <a:t> LVEF assumed), mod-severe </a:t>
            </a:r>
            <a:r>
              <a:rPr lang="en-US" sz="2200" i="0" dirty="0">
                <a:solidFill>
                  <a:schemeClr val="tx1">
                    <a:lumMod val="75000"/>
                    <a:lumOff val="25000"/>
                  </a:schemeClr>
                </a:solidFill>
                <a:latin typeface="Arial Narrow" panose="020B0606020202030204" pitchFamily="34" charset="0"/>
                <a:ea typeface="Wingdings"/>
                <a:cs typeface="Wingdings"/>
                <a:sym typeface="Wingdings"/>
              </a:rPr>
              <a:t></a:t>
            </a:r>
            <a:r>
              <a:rPr lang="en-US" sz="2200" i="0" dirty="0">
                <a:solidFill>
                  <a:schemeClr val="tx1">
                    <a:lumMod val="75000"/>
                    <a:lumOff val="25000"/>
                  </a:schemeClr>
                </a:solidFill>
                <a:latin typeface="Arial Narrow" panose="020B0606020202030204" pitchFamily="34" charset="0"/>
              </a:rPr>
              <a:t> LVEF, hospitalization with CHF regardless of LVEF </a:t>
            </a:r>
          </a:p>
          <a:p>
            <a:pPr marL="533400" lvl="1" indent="-342900">
              <a:lnSpc>
                <a:spcPct val="110000"/>
              </a:lnSpc>
              <a:spcBef>
                <a:spcPct val="50000"/>
              </a:spcBef>
              <a:buClr>
                <a:srgbClr val="00B0F0"/>
              </a:buClr>
              <a:buFont typeface="Wingdings" panose="05000000000000000000" pitchFamily="2" charset="2"/>
              <a:buChar char="§"/>
            </a:pPr>
            <a:r>
              <a:rPr lang="en-US" sz="2200" i="0" dirty="0">
                <a:solidFill>
                  <a:schemeClr val="tx1">
                    <a:lumMod val="75000"/>
                    <a:lumOff val="25000"/>
                  </a:schemeClr>
                </a:solidFill>
                <a:latin typeface="Arial Narrow" panose="020B0606020202030204" pitchFamily="34" charset="0"/>
              </a:rPr>
              <a:t>Age = ≥ 65 years</a:t>
            </a:r>
            <a:endParaRPr lang="en-US" sz="2200" i="0" baseline="30000" dirty="0">
              <a:solidFill>
                <a:schemeClr val="tx1">
                  <a:lumMod val="75000"/>
                  <a:lumOff val="25000"/>
                </a:schemeClr>
              </a:solidFill>
              <a:latin typeface="Arial Narrow" panose="020B0606020202030204" pitchFamily="34" charset="0"/>
            </a:endParaRPr>
          </a:p>
          <a:p>
            <a:pPr marL="533400" lvl="1" indent="-342900">
              <a:lnSpc>
                <a:spcPct val="110000"/>
              </a:lnSpc>
              <a:spcBef>
                <a:spcPct val="50000"/>
              </a:spcBef>
              <a:buClr>
                <a:srgbClr val="00B0F0"/>
              </a:buClr>
              <a:buFont typeface="Wingdings" panose="05000000000000000000" pitchFamily="2" charset="2"/>
              <a:buChar char="§"/>
            </a:pPr>
            <a:r>
              <a:rPr lang="en-US" sz="2200" i="0" dirty="0">
                <a:solidFill>
                  <a:schemeClr val="tx1">
                    <a:lumMod val="75000"/>
                    <a:lumOff val="25000"/>
                  </a:schemeClr>
                </a:solidFill>
                <a:latin typeface="Arial Narrow" panose="020B0606020202030204" pitchFamily="34" charset="0"/>
              </a:rPr>
              <a:t>HTN = resting BP &gt;140 systolic or &gt;90 diastolic on two occasions or current antihypertensive drug treatment</a:t>
            </a:r>
          </a:p>
          <a:p>
            <a:pPr marL="533400" lvl="1" indent="-342900">
              <a:lnSpc>
                <a:spcPct val="110000"/>
              </a:lnSpc>
              <a:spcBef>
                <a:spcPct val="50000"/>
              </a:spcBef>
              <a:buClr>
                <a:srgbClr val="00B0F0"/>
              </a:buClr>
              <a:buFont typeface="Wingdings" panose="05000000000000000000" pitchFamily="2" charset="2"/>
              <a:buChar char="§"/>
            </a:pPr>
            <a:r>
              <a:rPr lang="en-US" sz="2200" i="0" dirty="0">
                <a:solidFill>
                  <a:schemeClr val="tx1">
                    <a:lumMod val="75000"/>
                    <a:lumOff val="25000"/>
                  </a:schemeClr>
                </a:solidFill>
                <a:latin typeface="Arial Narrow" panose="020B0606020202030204" pitchFamily="34" charset="0"/>
              </a:rPr>
              <a:t>Diabetes mellitus = fasting glucose ≥ 7.0 </a:t>
            </a:r>
            <a:r>
              <a:rPr lang="en-US" sz="2200" i="0" dirty="0" err="1">
                <a:solidFill>
                  <a:schemeClr val="tx1">
                    <a:lumMod val="75000"/>
                    <a:lumOff val="25000"/>
                  </a:schemeClr>
                </a:solidFill>
                <a:latin typeface="Arial Narrow" panose="020B0606020202030204" pitchFamily="34" charset="0"/>
              </a:rPr>
              <a:t>mmol</a:t>
            </a:r>
            <a:r>
              <a:rPr lang="en-US" sz="2200" i="0" dirty="0">
                <a:solidFill>
                  <a:schemeClr val="tx1">
                    <a:lumMod val="75000"/>
                    <a:lumOff val="25000"/>
                  </a:schemeClr>
                </a:solidFill>
                <a:latin typeface="Arial Narrow" panose="020B0606020202030204" pitchFamily="34" charset="0"/>
              </a:rPr>
              <a:t>/L (126 mg/</a:t>
            </a:r>
            <a:r>
              <a:rPr lang="en-US" sz="2200" i="0" dirty="0" err="1">
                <a:solidFill>
                  <a:schemeClr val="tx1">
                    <a:lumMod val="75000"/>
                    <a:lumOff val="25000"/>
                  </a:schemeClr>
                </a:solidFill>
                <a:latin typeface="Arial Narrow" panose="020B0606020202030204" pitchFamily="34" charset="0"/>
              </a:rPr>
              <a:t>dL</a:t>
            </a:r>
            <a:r>
              <a:rPr lang="en-US" sz="2200" i="0" dirty="0">
                <a:solidFill>
                  <a:schemeClr val="tx1">
                    <a:lumMod val="75000"/>
                    <a:lumOff val="25000"/>
                  </a:schemeClr>
                </a:solidFill>
                <a:latin typeface="Arial Narrow" panose="020B0606020202030204" pitchFamily="34" charset="0"/>
              </a:rPr>
              <a:t>) or treatment with oral hypoglycemic agents or insulin</a:t>
            </a:r>
          </a:p>
          <a:p>
            <a:pPr marL="533400" lvl="1" indent="-342900">
              <a:lnSpc>
                <a:spcPct val="110000"/>
              </a:lnSpc>
              <a:spcBef>
                <a:spcPct val="50000"/>
              </a:spcBef>
              <a:buClr>
                <a:srgbClr val="00B0F0"/>
              </a:buClr>
              <a:buFont typeface="Wingdings" panose="05000000000000000000" pitchFamily="2" charset="2"/>
              <a:buChar char="§"/>
            </a:pPr>
            <a:r>
              <a:rPr lang="en-US" sz="2200" i="0" dirty="0">
                <a:solidFill>
                  <a:schemeClr val="tx1">
                    <a:lumMod val="75000"/>
                    <a:lumOff val="25000"/>
                  </a:schemeClr>
                </a:solidFill>
                <a:latin typeface="Arial Narrow" panose="020B0606020202030204" pitchFamily="34" charset="0"/>
              </a:rPr>
              <a:t>Stroke = ischemic stroke or TIA diagnosed by a neurologist or systemic or pulmonary thromboembolism</a:t>
            </a:r>
          </a:p>
          <a:p>
            <a:pPr marL="533400" lvl="1" indent="-342900">
              <a:lnSpc>
                <a:spcPct val="110000"/>
              </a:lnSpc>
              <a:spcBef>
                <a:spcPct val="50000"/>
              </a:spcBef>
              <a:buClr>
                <a:srgbClr val="00B0F0"/>
              </a:buClr>
              <a:buFont typeface="Wingdings" panose="05000000000000000000" pitchFamily="2" charset="2"/>
              <a:buChar char="§"/>
            </a:pPr>
            <a:r>
              <a:rPr lang="en-US" sz="2200" i="0" dirty="0">
                <a:solidFill>
                  <a:schemeClr val="tx1">
                    <a:lumMod val="75000"/>
                    <a:lumOff val="25000"/>
                  </a:schemeClr>
                </a:solidFill>
                <a:latin typeface="Arial Narrow" panose="020B0606020202030204" pitchFamily="34" charset="0"/>
              </a:rPr>
              <a:t>Vascular disease = CAD, PVD, or aortic plaque</a:t>
            </a:r>
          </a:p>
        </p:txBody>
      </p:sp>
      <p:sp>
        <p:nvSpPr>
          <p:cNvPr id="13" name="TextBox 12">
            <a:extLst>
              <a:ext uri="{FF2B5EF4-FFF2-40B4-BE49-F238E27FC236}">
                <a16:creationId xmlns:a16="http://schemas.microsoft.com/office/drawing/2014/main" id="{F98BFB23-CEB5-4B21-AE4C-8973990B1B70}"/>
              </a:ext>
            </a:extLst>
          </p:cNvPr>
          <p:cNvSpPr txBox="1"/>
          <p:nvPr/>
        </p:nvSpPr>
        <p:spPr>
          <a:xfrm>
            <a:off x="6426517" y="5838612"/>
            <a:ext cx="1953733" cy="307777"/>
          </a:xfrm>
          <a:prstGeom prst="rect">
            <a:avLst/>
          </a:prstGeom>
          <a:noFill/>
        </p:spPr>
        <p:txBody>
          <a:bodyPr wrap="square" rtlCol="0">
            <a:spAutoFit/>
          </a:bodyPr>
          <a:lstStyle/>
          <a:p>
            <a:pPr algn="r"/>
            <a:r>
              <a:rPr lang="en-US" sz="1400" dirty="0">
                <a:latin typeface="Arial Narrow" panose="020B0606020202030204" pitchFamily="34" charset="0"/>
              </a:rPr>
              <a:t>S/S = symptoms / signs</a:t>
            </a:r>
          </a:p>
        </p:txBody>
      </p:sp>
    </p:spTree>
    <p:extLst>
      <p:ext uri="{BB962C8B-B14F-4D97-AF65-F5344CB8AC3E}">
        <p14:creationId xmlns:p14="http://schemas.microsoft.com/office/powerpoint/2010/main" val="3933256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1000"/>
            <a:lum/>
          </a:blip>
          <a:srcRect/>
          <a:stretch>
            <a:fillRect l="-5000" r="-2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646A91-0B6F-42EF-9879-F4315737C63D}"/>
              </a:ext>
            </a:extLst>
          </p:cNvPr>
          <p:cNvSpPr/>
          <p:nvPr/>
        </p:nvSpPr>
        <p:spPr>
          <a:xfrm>
            <a:off x="-6448" y="-22092"/>
            <a:ext cx="9144000" cy="6858000"/>
          </a:xfrm>
          <a:prstGeom prst="rect">
            <a:avLst/>
          </a:prstGeom>
          <a:solidFill>
            <a:srgbClr val="FFFFFF">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27" name="Oval 26">
            <a:hlinkClick r:id="rId4" action="ppaction://hlinksldjump"/>
            <a:extLst>
              <a:ext uri="{FF2B5EF4-FFF2-40B4-BE49-F238E27FC236}">
                <a16:creationId xmlns:a16="http://schemas.microsoft.com/office/drawing/2014/main" id="{828658CF-EB66-44B2-BE79-2CA8B38EC235}"/>
              </a:ext>
            </a:extLst>
          </p:cNvPr>
          <p:cNvSpPr/>
          <p:nvPr/>
        </p:nvSpPr>
        <p:spPr>
          <a:xfrm>
            <a:off x="763272" y="1555683"/>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1</a:t>
            </a:r>
          </a:p>
        </p:txBody>
      </p:sp>
      <p:sp>
        <p:nvSpPr>
          <p:cNvPr id="30" name="Rectangle 29">
            <a:extLst>
              <a:ext uri="{FF2B5EF4-FFF2-40B4-BE49-F238E27FC236}">
                <a16:creationId xmlns:a16="http://schemas.microsoft.com/office/drawing/2014/main" id="{7847AFC8-040E-4833-BC6C-5466452846F8}"/>
              </a:ext>
            </a:extLst>
          </p:cNvPr>
          <p:cNvSpPr/>
          <p:nvPr/>
        </p:nvSpPr>
        <p:spPr>
          <a:xfrm>
            <a:off x="1639771" y="1582869"/>
            <a:ext cx="6808752" cy="584775"/>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3200" b="1" i="0" u="none" strike="noStrike" kern="0" cap="none" spc="0" normalizeH="0" baseline="0" noProof="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rPr>
              <a:t>AF-related strokes are very common</a:t>
            </a:r>
          </a:p>
        </p:txBody>
      </p:sp>
      <p:sp>
        <p:nvSpPr>
          <p:cNvPr id="15" name="Rectangle 14">
            <a:extLst>
              <a:ext uri="{FF2B5EF4-FFF2-40B4-BE49-F238E27FC236}">
                <a16:creationId xmlns:a16="http://schemas.microsoft.com/office/drawing/2014/main" id="{63BB03C5-0F05-4383-B6EA-E236035F946C}"/>
              </a:ext>
            </a:extLst>
          </p:cNvPr>
          <p:cNvSpPr/>
          <p:nvPr/>
        </p:nvSpPr>
        <p:spPr>
          <a:xfrm>
            <a:off x="0" y="0"/>
            <a:ext cx="9144000" cy="92333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Things to discuss with Beth</a:t>
            </a:r>
            <a:endParaRPr kumimoji="0" lang="en-US" sz="54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cxnSp>
        <p:nvCxnSpPr>
          <p:cNvPr id="16" name="Straight Connector 15">
            <a:extLst>
              <a:ext uri="{FF2B5EF4-FFF2-40B4-BE49-F238E27FC236}">
                <a16:creationId xmlns:a16="http://schemas.microsoft.com/office/drawing/2014/main" id="{F32EFC8E-74CA-424C-BC69-2AF1372E4087}"/>
              </a:ext>
            </a:extLst>
          </p:cNvPr>
          <p:cNvCxnSpPr/>
          <p:nvPr/>
        </p:nvCxnSpPr>
        <p:spPr>
          <a:xfrm flipV="1">
            <a:off x="-6448" y="117098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17" name="Picture 16" descr="Clinical-conandrum-Logo-2019_dec.png">
            <a:extLst>
              <a:ext uri="{FF2B5EF4-FFF2-40B4-BE49-F238E27FC236}">
                <a16:creationId xmlns:a16="http://schemas.microsoft.com/office/drawing/2014/main" id="{9CE1E5FF-60B6-4616-8101-26101E7946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91304" y="6056243"/>
            <a:ext cx="1351014" cy="532163"/>
          </a:xfrm>
          <a:prstGeom prst="rect">
            <a:avLst/>
          </a:prstGeom>
        </p:spPr>
      </p:pic>
      <p:sp>
        <p:nvSpPr>
          <p:cNvPr id="9" name="Rectangle 8">
            <a:extLst>
              <a:ext uri="{FF2B5EF4-FFF2-40B4-BE49-F238E27FC236}">
                <a16:creationId xmlns:a16="http://schemas.microsoft.com/office/drawing/2014/main" id="{28C8DC08-9E84-473E-ADEF-BCD343AFC650}"/>
              </a:ext>
            </a:extLst>
          </p:cNvPr>
          <p:cNvSpPr/>
          <p:nvPr/>
        </p:nvSpPr>
        <p:spPr>
          <a:xfrm>
            <a:off x="1639771" y="2533404"/>
            <a:ext cx="6808752" cy="584775"/>
          </a:xfrm>
          <a:prstGeom prst="rect">
            <a:avLst/>
          </a:prstGeom>
        </p:spPr>
        <p:txBody>
          <a:bodyPr wrap="square" anchor="b">
            <a:spAutoFit/>
          </a:bodyPr>
          <a:lstStyle/>
          <a:p>
            <a:pPr lvl="0" defTabSz="914400" fontAlgn="base"/>
            <a:r>
              <a:rPr lang="en-CA" sz="3200" b="1" kern="0" dirty="0">
                <a:solidFill>
                  <a:prstClr val="black">
                    <a:lumMod val="75000"/>
                    <a:lumOff val="25000"/>
                  </a:prstClr>
                </a:solidFill>
                <a:latin typeface="Arial Narrow" panose="020B0606020202030204" pitchFamily="34" charset="0"/>
                <a:ea typeface="Open Sans" panose="020B0606030504020204" pitchFamily="34" charset="0"/>
                <a:cs typeface="Open Sans" panose="020B0606030504020204" pitchFamily="34" charset="0"/>
              </a:rPr>
              <a:t>AF-related strokes are often devastating</a:t>
            </a:r>
            <a:endParaRPr kumimoji="0" lang="en-CA" sz="3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Open Sans" panose="020B0606030504020204" pitchFamily="34" charset="0"/>
              <a:cs typeface="Open Sans" panose="020B0606030504020204" pitchFamily="34" charset="0"/>
            </a:endParaRPr>
          </a:p>
        </p:txBody>
      </p:sp>
      <p:sp>
        <p:nvSpPr>
          <p:cNvPr id="10" name="Oval 9">
            <a:hlinkClick r:id="rId6" action="ppaction://hlinksldjump"/>
            <a:extLst>
              <a:ext uri="{FF2B5EF4-FFF2-40B4-BE49-F238E27FC236}">
                <a16:creationId xmlns:a16="http://schemas.microsoft.com/office/drawing/2014/main" id="{8039344D-0455-4EEB-AB66-A7EF4D9152F2}"/>
              </a:ext>
            </a:extLst>
          </p:cNvPr>
          <p:cNvSpPr/>
          <p:nvPr/>
        </p:nvSpPr>
        <p:spPr>
          <a:xfrm>
            <a:off x="763272" y="2466162"/>
            <a:ext cx="731520" cy="731520"/>
          </a:xfrm>
          <a:prstGeom prst="ellipse">
            <a:avLst/>
          </a:prstGeom>
          <a:solidFill>
            <a:srgbClr val="0039A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2</a:t>
            </a:r>
          </a:p>
        </p:txBody>
      </p:sp>
    </p:spTree>
    <p:extLst>
      <p:ext uri="{BB962C8B-B14F-4D97-AF65-F5344CB8AC3E}">
        <p14:creationId xmlns:p14="http://schemas.microsoft.com/office/powerpoint/2010/main" val="3458779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215167"/>
            <a:ext cx="6544628" cy="646331"/>
          </a:xfrm>
          <a:prstGeom prst="rect">
            <a:avLst/>
          </a:prstGeom>
          <a:noFill/>
        </p:spPr>
        <p:txBody>
          <a:bodyPr wrap="square">
            <a:spAutoFit/>
          </a:bodyPr>
          <a:lstStyle/>
          <a:p>
            <a:pPr lvl="0">
              <a:defRPr/>
            </a:pPr>
            <a:r>
              <a:rPr lang="en-CA" sz="3600" b="1" dirty="0">
                <a:solidFill>
                  <a:srgbClr val="183059"/>
                </a:solidFill>
                <a:latin typeface="Arial Narrow" panose="020B0606020202030204" pitchFamily="34" charset="0"/>
                <a:cs typeface="Aharoni" panose="02010803020104030203" pitchFamily="2" charset="-79"/>
              </a:rPr>
              <a:t>Stroke Severity in Patients with AF</a:t>
            </a:r>
            <a:endParaRPr kumimoji="0" lang="en-CA" sz="28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sp>
        <p:nvSpPr>
          <p:cNvPr id="462" name="TextBox 461">
            <a:extLst>
              <a:ext uri="{FF2B5EF4-FFF2-40B4-BE49-F238E27FC236}">
                <a16:creationId xmlns:a16="http://schemas.microsoft.com/office/drawing/2014/main" id="{06199D53-D677-4CF8-9E7F-83097EFEC7A1}"/>
              </a:ext>
            </a:extLst>
          </p:cNvPr>
          <p:cNvSpPr txBox="1"/>
          <p:nvPr/>
        </p:nvSpPr>
        <p:spPr>
          <a:xfrm>
            <a:off x="71423" y="6384071"/>
            <a:ext cx="8988258" cy="230832"/>
          </a:xfrm>
          <a:prstGeom prst="rect">
            <a:avLst/>
          </a:prstGeom>
          <a:noFill/>
        </p:spPr>
        <p:txBody>
          <a:bodyPr wrap="square" rtlCol="0">
            <a:spAutoFit/>
          </a:bodyPr>
          <a:lstStyle/>
          <a:p>
            <a:pPr lvl="0">
              <a:defRPr/>
            </a:pPr>
            <a:r>
              <a:rPr lang="fr-FR" altLang="en-US" sz="900" dirty="0">
                <a:solidFill>
                  <a:prstClr val="white"/>
                </a:solidFill>
                <a:latin typeface="Arial Narrow" panose="020B0606020202030204" pitchFamily="34" charset="0"/>
                <a:cs typeface="Lato"/>
              </a:rPr>
              <a:t>Gladstone DJ et al.  Stroke. 2009; 40:235-240</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24731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graphicFrame>
        <p:nvGraphicFramePr>
          <p:cNvPr id="73" name="Chart 72">
            <a:extLst>
              <a:ext uri="{FF2B5EF4-FFF2-40B4-BE49-F238E27FC236}">
                <a16:creationId xmlns:a16="http://schemas.microsoft.com/office/drawing/2014/main" id="{146EA98D-BAE7-47F9-85E0-7DB9A7793AE7}"/>
              </a:ext>
            </a:extLst>
          </p:cNvPr>
          <p:cNvGraphicFramePr/>
          <p:nvPr>
            <p:extLst>
              <p:ext uri="{D42A27DB-BD31-4B8C-83A1-F6EECF244321}">
                <p14:modId xmlns:p14="http://schemas.microsoft.com/office/powerpoint/2010/main" val="1629678297"/>
              </p:ext>
            </p:extLst>
          </p:nvPr>
        </p:nvGraphicFramePr>
        <p:xfrm>
          <a:off x="2029288" y="1935586"/>
          <a:ext cx="6026692" cy="3776105"/>
        </p:xfrm>
        <a:graphic>
          <a:graphicData uri="http://schemas.openxmlformats.org/drawingml/2006/chart">
            <c:chart xmlns:c="http://schemas.openxmlformats.org/drawingml/2006/chart" xmlns:r="http://schemas.openxmlformats.org/officeDocument/2006/relationships" r:id="rId6"/>
          </a:graphicData>
        </a:graphic>
      </p:graphicFrame>
      <p:sp>
        <p:nvSpPr>
          <p:cNvPr id="2" name="TextBox 1">
            <a:extLst>
              <a:ext uri="{FF2B5EF4-FFF2-40B4-BE49-F238E27FC236}">
                <a16:creationId xmlns:a16="http://schemas.microsoft.com/office/drawing/2014/main" id="{37898506-3762-4B74-92FC-24DC62B054EA}"/>
              </a:ext>
            </a:extLst>
          </p:cNvPr>
          <p:cNvSpPr txBox="1"/>
          <p:nvPr/>
        </p:nvSpPr>
        <p:spPr>
          <a:xfrm>
            <a:off x="1659956" y="2204635"/>
            <a:ext cx="430887" cy="2945346"/>
          </a:xfrm>
          <a:prstGeom prst="rect">
            <a:avLst/>
          </a:prstGeom>
          <a:noFill/>
        </p:spPr>
        <p:txBody>
          <a:bodyPr vert="vert270"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 of patients</a:t>
            </a:r>
            <a:endParaRPr kumimoji="0" lang="en-US" sz="16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endParaRPr>
          </a:p>
        </p:txBody>
      </p:sp>
      <p:sp>
        <p:nvSpPr>
          <p:cNvPr id="12" name="Rectangle 2">
            <a:extLst>
              <a:ext uri="{FF2B5EF4-FFF2-40B4-BE49-F238E27FC236}">
                <a16:creationId xmlns:a16="http://schemas.microsoft.com/office/drawing/2014/main" id="{1E84526D-613D-453B-A9E9-0E7A1E4956BD}"/>
              </a:ext>
            </a:extLst>
          </p:cNvPr>
          <p:cNvSpPr>
            <a:spLocks/>
          </p:cNvSpPr>
          <p:nvPr/>
        </p:nvSpPr>
        <p:spPr bwMode="auto">
          <a:xfrm>
            <a:off x="0" y="1456259"/>
            <a:ext cx="9144000" cy="4234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miter lim="800000"/>
                <a:headEnd type="none" w="med" len="med"/>
                <a:tailEnd type="none" w="med" len="med"/>
              </a14:hiddenLine>
            </a:ext>
          </a:extLst>
        </p:spPr>
        <p:txBody>
          <a:bodyPr wrap="square" lIns="26788" tIns="26788" rIns="26788" bIns="26788">
            <a:spAutoFit/>
          </a:bodyPr>
          <a:lstStyle/>
          <a:p>
            <a:pPr algn="ctr" defTabSz="914400"/>
            <a:r>
              <a:rPr lang="en-US" sz="2400" b="1" dirty="0">
                <a:solidFill>
                  <a:schemeClr val="tx1">
                    <a:lumMod val="85000"/>
                    <a:lumOff val="15000"/>
                  </a:schemeClr>
                </a:solidFill>
                <a:latin typeface="Arial Narrow" panose="020B0606020202030204" pitchFamily="34" charset="0"/>
                <a:ea typeface="ＭＳ Ｐゴシック" charset="0"/>
                <a:cs typeface="Arial" charset="0"/>
                <a:sym typeface="Arial" charset="0"/>
              </a:rPr>
              <a:t>Effect of first ischemic stroke in patients with AF (n=597)</a:t>
            </a:r>
            <a:r>
              <a:rPr lang="en-US" sz="2400" b="1" baseline="31000" dirty="0">
                <a:solidFill>
                  <a:schemeClr val="tx1">
                    <a:lumMod val="85000"/>
                    <a:lumOff val="15000"/>
                  </a:schemeClr>
                </a:solidFill>
                <a:latin typeface="Arial Narrow" panose="020B0606020202030204" pitchFamily="34" charset="0"/>
                <a:ea typeface="ＭＳ Ｐゴシック" charset="0"/>
                <a:cs typeface="Arial" charset="0"/>
                <a:sym typeface="Arial" charset="0"/>
              </a:rPr>
              <a:t>1</a:t>
            </a:r>
          </a:p>
        </p:txBody>
      </p:sp>
    </p:spTree>
    <p:extLst>
      <p:ext uri="{BB962C8B-B14F-4D97-AF65-F5344CB8AC3E}">
        <p14:creationId xmlns:p14="http://schemas.microsoft.com/office/powerpoint/2010/main" val="2023285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89768"/>
            <a:ext cx="6544628" cy="1200329"/>
          </a:xfrm>
          <a:prstGeom prst="rect">
            <a:avLst/>
          </a:prstGeom>
          <a:noFill/>
        </p:spPr>
        <p:txBody>
          <a:bodyPr wrap="square">
            <a:spAutoFit/>
          </a:bodyPr>
          <a:lstStyle/>
          <a:p>
            <a:pPr lvl="0">
              <a:defRPr/>
            </a:pPr>
            <a:r>
              <a:rPr lang="en-CA" sz="3600" b="1" dirty="0">
                <a:solidFill>
                  <a:srgbClr val="183059"/>
                </a:solidFill>
                <a:latin typeface="Arial Narrow" panose="020B0606020202030204" pitchFamily="34" charset="0"/>
                <a:cs typeface="Aharoni" panose="02010803020104030203" pitchFamily="2" charset="-79"/>
              </a:rPr>
              <a:t>AF-Related Strokes Are More Severe</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316754"/>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11" name="Picture 10" descr="A person looking at the camera&#10;&#10;Description generated with very high confidence">
            <a:extLst>
              <a:ext uri="{FF2B5EF4-FFF2-40B4-BE49-F238E27FC236}">
                <a16:creationId xmlns:a16="http://schemas.microsoft.com/office/drawing/2014/main" id="{44075978-C3F5-4F70-91DA-908CEA06D3A1}"/>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11333" y="2094879"/>
            <a:ext cx="5065103" cy="3137939"/>
          </a:xfrm>
          <a:prstGeom prst="rect">
            <a:avLst/>
          </a:prstGeom>
        </p:spPr>
      </p:pic>
      <p:sp>
        <p:nvSpPr>
          <p:cNvPr id="13" name="Rectangle 12">
            <a:extLst>
              <a:ext uri="{FF2B5EF4-FFF2-40B4-BE49-F238E27FC236}">
                <a16:creationId xmlns:a16="http://schemas.microsoft.com/office/drawing/2014/main" id="{9697A109-F935-43ED-8F54-2D4BFE3FEC4D}"/>
              </a:ext>
            </a:extLst>
          </p:cNvPr>
          <p:cNvSpPr/>
          <p:nvPr/>
        </p:nvSpPr>
        <p:spPr>
          <a:xfrm>
            <a:off x="-8967" y="5232818"/>
            <a:ext cx="922987" cy="922987"/>
          </a:xfrm>
          <a:prstGeom prst="rect">
            <a:avLst/>
          </a:prstGeom>
          <a:solidFill>
            <a:srgbClr val="DCF4F8">
              <a:alpha val="50196"/>
            </a:srgb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2400" b="1"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rPr>
              <a:t>60%</a:t>
            </a:r>
          </a:p>
        </p:txBody>
      </p:sp>
      <p:pic>
        <p:nvPicPr>
          <p:cNvPr id="14" name="Picture 13" descr="A house in the middle of a road&#10;&#10;Description generated with very high confidence">
            <a:extLst>
              <a:ext uri="{FF2B5EF4-FFF2-40B4-BE49-F238E27FC236}">
                <a16:creationId xmlns:a16="http://schemas.microsoft.com/office/drawing/2014/main" id="{978310E7-AB21-45D5-BECE-E98A7EA8CD09}"/>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a:off x="3253555" y="2079801"/>
            <a:ext cx="3560509" cy="2331912"/>
          </a:xfrm>
          <a:prstGeom prst="rect">
            <a:avLst/>
          </a:prstGeom>
        </p:spPr>
      </p:pic>
      <p:sp>
        <p:nvSpPr>
          <p:cNvPr id="15" name="Rectangle 14">
            <a:extLst>
              <a:ext uri="{FF2B5EF4-FFF2-40B4-BE49-F238E27FC236}">
                <a16:creationId xmlns:a16="http://schemas.microsoft.com/office/drawing/2014/main" id="{0C1F0B32-43D0-4F3F-996A-E62FB9D393AF}"/>
              </a:ext>
            </a:extLst>
          </p:cNvPr>
          <p:cNvSpPr/>
          <p:nvPr/>
        </p:nvSpPr>
        <p:spPr>
          <a:xfrm>
            <a:off x="3253556" y="4411713"/>
            <a:ext cx="922987" cy="821124"/>
          </a:xfrm>
          <a:prstGeom prst="rect">
            <a:avLst/>
          </a:prstGeom>
          <a:solidFill>
            <a:srgbClr val="5BCCDF">
              <a:alpha val="50196"/>
            </a:srgb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2400" b="1"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rPr>
              <a:t>40%</a:t>
            </a:r>
          </a:p>
        </p:txBody>
      </p:sp>
      <p:pic>
        <p:nvPicPr>
          <p:cNvPr id="16" name="Picture 15" descr="A sign on the side of a building&#10;&#10;Description generated with very high confidence">
            <a:extLst>
              <a:ext uri="{FF2B5EF4-FFF2-40B4-BE49-F238E27FC236}">
                <a16:creationId xmlns:a16="http://schemas.microsoft.com/office/drawing/2014/main" id="{0E8FFD02-2B87-41BC-ADA2-07209710D426}"/>
              </a:ext>
            </a:extLst>
          </p:cNvPr>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tretch>
            <a:fillRect/>
          </a:stretch>
        </p:blipFill>
        <p:spPr>
          <a:xfrm>
            <a:off x="6654164" y="2073614"/>
            <a:ext cx="2478502" cy="1393851"/>
          </a:xfrm>
          <a:prstGeom prst="rect">
            <a:avLst/>
          </a:prstGeom>
        </p:spPr>
      </p:pic>
      <p:sp>
        <p:nvSpPr>
          <p:cNvPr id="17" name="Rectangle 16">
            <a:extLst>
              <a:ext uri="{FF2B5EF4-FFF2-40B4-BE49-F238E27FC236}">
                <a16:creationId xmlns:a16="http://schemas.microsoft.com/office/drawing/2014/main" id="{857C3EAB-2CDA-4534-A944-98B32FCC4264}"/>
              </a:ext>
            </a:extLst>
          </p:cNvPr>
          <p:cNvSpPr/>
          <p:nvPr/>
        </p:nvSpPr>
        <p:spPr>
          <a:xfrm>
            <a:off x="6654164" y="3467465"/>
            <a:ext cx="922987" cy="944247"/>
          </a:xfrm>
          <a:prstGeom prst="rect">
            <a:avLst/>
          </a:prstGeom>
          <a:solidFill>
            <a:srgbClr val="DCF4F8"/>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2400" b="1"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rPr>
              <a:t>20%</a:t>
            </a:r>
          </a:p>
        </p:txBody>
      </p:sp>
      <p:sp>
        <p:nvSpPr>
          <p:cNvPr id="18" name="Rectangle 5">
            <a:extLst>
              <a:ext uri="{FF2B5EF4-FFF2-40B4-BE49-F238E27FC236}">
                <a16:creationId xmlns:a16="http://schemas.microsoft.com/office/drawing/2014/main" id="{343E4C23-0D61-448D-ABD7-3EB99780DAC3}"/>
              </a:ext>
            </a:extLst>
          </p:cNvPr>
          <p:cNvSpPr>
            <a:spLocks/>
          </p:cNvSpPr>
          <p:nvPr/>
        </p:nvSpPr>
        <p:spPr bwMode="auto">
          <a:xfrm>
            <a:off x="962771" y="5573819"/>
            <a:ext cx="3162225" cy="2768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6788" tIns="26788" rIns="26788" bIns="26788"/>
          <a:lstStyle/>
          <a:p>
            <a:pPr>
              <a:lnSpc>
                <a:spcPct val="90000"/>
              </a:lnSpc>
              <a:spcBef>
                <a:spcPts val="352"/>
              </a:spcBef>
            </a:pPr>
            <a:r>
              <a:rPr lang="en-US" sz="1600" dirty="0">
                <a:solidFill>
                  <a:srgbClr val="000000"/>
                </a:solidFill>
                <a:latin typeface="Arial Narrow" panose="020B0606020202030204" pitchFamily="34" charset="0"/>
                <a:ea typeface="ＭＳ Ｐゴシック" charset="0"/>
                <a:sym typeface="Arial" charset="0"/>
              </a:rPr>
              <a:t>increase in in-hospital mortality</a:t>
            </a:r>
            <a:r>
              <a:rPr lang="en-US" sz="1600" baseline="31000" dirty="0">
                <a:solidFill>
                  <a:srgbClr val="000000"/>
                </a:solidFill>
                <a:latin typeface="Arial Narrow" panose="020B0606020202030204" pitchFamily="34" charset="0"/>
                <a:ea typeface="ＭＳ Ｐゴシック" charset="0"/>
                <a:sym typeface="Arial" charset="0"/>
              </a:rPr>
              <a:t>**</a:t>
            </a:r>
          </a:p>
        </p:txBody>
      </p:sp>
      <p:sp>
        <p:nvSpPr>
          <p:cNvPr id="19" name="Rectangle 5">
            <a:extLst>
              <a:ext uri="{FF2B5EF4-FFF2-40B4-BE49-F238E27FC236}">
                <a16:creationId xmlns:a16="http://schemas.microsoft.com/office/drawing/2014/main" id="{FB06E63B-18C8-415A-BA18-76F231087477}"/>
              </a:ext>
            </a:extLst>
          </p:cNvPr>
          <p:cNvSpPr>
            <a:spLocks/>
          </p:cNvSpPr>
          <p:nvPr/>
        </p:nvSpPr>
        <p:spPr bwMode="auto">
          <a:xfrm>
            <a:off x="4284189" y="4564168"/>
            <a:ext cx="2369976" cy="3258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6788" tIns="26788" rIns="26788" bIns="26788"/>
          <a:lstStyle/>
          <a:p>
            <a:pPr>
              <a:lnSpc>
                <a:spcPct val="90000"/>
              </a:lnSpc>
              <a:spcBef>
                <a:spcPts val="352"/>
              </a:spcBef>
            </a:pPr>
            <a:r>
              <a:rPr lang="en-US" sz="1600" dirty="0">
                <a:solidFill>
                  <a:srgbClr val="000000"/>
                </a:solidFill>
                <a:latin typeface="Arial Narrow" panose="020B0606020202030204" pitchFamily="34" charset="0"/>
                <a:ea typeface="ＭＳ Ｐゴシック" charset="0"/>
                <a:sym typeface="Arial" charset="0"/>
              </a:rPr>
              <a:t>decrease in the relative chance of discharge to own home</a:t>
            </a:r>
            <a:r>
              <a:rPr lang="en-US" sz="1600" baseline="31000" dirty="0">
                <a:solidFill>
                  <a:srgbClr val="000000"/>
                </a:solidFill>
                <a:latin typeface="Arial Narrow" panose="020B0606020202030204" pitchFamily="34" charset="0"/>
                <a:ea typeface="ＭＳ Ｐゴシック" charset="0"/>
                <a:sym typeface="Arial" charset="0"/>
              </a:rPr>
              <a:t>†</a:t>
            </a:r>
          </a:p>
        </p:txBody>
      </p:sp>
      <p:sp>
        <p:nvSpPr>
          <p:cNvPr id="20" name="Rectangle 5">
            <a:extLst>
              <a:ext uri="{FF2B5EF4-FFF2-40B4-BE49-F238E27FC236}">
                <a16:creationId xmlns:a16="http://schemas.microsoft.com/office/drawing/2014/main" id="{938B9DC1-2325-4F57-8EE2-17E8B6CFACA2}"/>
              </a:ext>
            </a:extLst>
          </p:cNvPr>
          <p:cNvSpPr>
            <a:spLocks/>
          </p:cNvSpPr>
          <p:nvPr/>
        </p:nvSpPr>
        <p:spPr bwMode="auto">
          <a:xfrm>
            <a:off x="7621542" y="3568051"/>
            <a:ext cx="1446356" cy="6430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6788" tIns="26788" rIns="26788" bIns="26788"/>
          <a:lstStyle/>
          <a:p>
            <a:pPr>
              <a:lnSpc>
                <a:spcPct val="90000"/>
              </a:lnSpc>
              <a:spcBef>
                <a:spcPts val="352"/>
              </a:spcBef>
            </a:pPr>
            <a:r>
              <a:rPr lang="en-US" sz="1600" dirty="0">
                <a:solidFill>
                  <a:srgbClr val="000000"/>
                </a:solidFill>
                <a:latin typeface="Arial Narrow" panose="020B0606020202030204" pitchFamily="34" charset="0"/>
                <a:ea typeface="ＭＳ Ｐゴシック" charset="0"/>
                <a:sym typeface="Arial" charset="0"/>
              </a:rPr>
              <a:t>increase in the length of hospital stay</a:t>
            </a:r>
            <a:r>
              <a:rPr lang="en-US" sz="1600" baseline="31000" dirty="0">
                <a:solidFill>
                  <a:srgbClr val="000000"/>
                </a:solidFill>
                <a:latin typeface="Arial Narrow" panose="020B0606020202030204" pitchFamily="34" charset="0"/>
                <a:ea typeface="ＭＳ Ｐゴシック" charset="0"/>
                <a:sym typeface="Arial" charset="0"/>
              </a:rPr>
              <a:t>‡</a:t>
            </a:r>
          </a:p>
        </p:txBody>
      </p:sp>
      <p:sp>
        <p:nvSpPr>
          <p:cNvPr id="21" name="Rectangle 4">
            <a:extLst>
              <a:ext uri="{FF2B5EF4-FFF2-40B4-BE49-F238E27FC236}">
                <a16:creationId xmlns:a16="http://schemas.microsoft.com/office/drawing/2014/main" id="{BE498234-7786-4E12-AEC5-B270F2D799EC}"/>
              </a:ext>
            </a:extLst>
          </p:cNvPr>
          <p:cNvSpPr>
            <a:spLocks/>
          </p:cNvSpPr>
          <p:nvPr/>
        </p:nvSpPr>
        <p:spPr bwMode="auto">
          <a:xfrm>
            <a:off x="96396" y="1494346"/>
            <a:ext cx="9047604" cy="4268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6788" tIns="26788" rIns="26788" bIns="26788"/>
          <a:lstStyle/>
          <a:p>
            <a:pPr>
              <a:lnSpc>
                <a:spcPct val="90000"/>
              </a:lnSpc>
              <a:spcBef>
                <a:spcPts val="422"/>
              </a:spcBef>
            </a:pPr>
            <a:r>
              <a:rPr lang="en-US" sz="2800" b="1" dirty="0">
                <a:solidFill>
                  <a:schemeClr val="tx1">
                    <a:lumMod val="85000"/>
                    <a:lumOff val="15000"/>
                  </a:schemeClr>
                </a:solidFill>
                <a:latin typeface="Arial Narrow" panose="020B0606020202030204" pitchFamily="34" charset="0"/>
                <a:ea typeface="ＭＳ Ｐゴシック" charset="0"/>
                <a:sym typeface="Arial Bold" charset="0"/>
              </a:rPr>
              <a:t>Among patients who had a stroke, those </a:t>
            </a:r>
            <a:r>
              <a:rPr lang="en-US" sz="2800" b="1" dirty="0">
                <a:solidFill>
                  <a:srgbClr val="FF5353"/>
                </a:solidFill>
                <a:latin typeface="Arial Narrow" panose="020B0606020202030204" pitchFamily="34" charset="0"/>
                <a:ea typeface="ＭＳ Ｐゴシック" charset="0"/>
                <a:sym typeface="Arial Bold" charset="0"/>
              </a:rPr>
              <a:t>with AF </a:t>
            </a:r>
            <a:r>
              <a:rPr lang="en-US" sz="2800" b="1" dirty="0">
                <a:solidFill>
                  <a:schemeClr val="tx1">
                    <a:lumMod val="85000"/>
                    <a:lumOff val="15000"/>
                  </a:schemeClr>
                </a:solidFill>
                <a:latin typeface="Arial Narrow" panose="020B0606020202030204" pitchFamily="34" charset="0"/>
                <a:ea typeface="ＭＳ Ｐゴシック" charset="0"/>
                <a:sym typeface="Arial Bold" charset="0"/>
              </a:rPr>
              <a:t>experienced a:</a:t>
            </a:r>
          </a:p>
        </p:txBody>
      </p:sp>
      <p:sp>
        <p:nvSpPr>
          <p:cNvPr id="22" name="Rectangle 10">
            <a:extLst>
              <a:ext uri="{FF2B5EF4-FFF2-40B4-BE49-F238E27FC236}">
                <a16:creationId xmlns:a16="http://schemas.microsoft.com/office/drawing/2014/main" id="{E86B3F77-BCD5-49B1-9B3A-2E93AE3DEAB4}"/>
              </a:ext>
            </a:extLst>
          </p:cNvPr>
          <p:cNvSpPr>
            <a:spLocks/>
          </p:cNvSpPr>
          <p:nvPr/>
        </p:nvSpPr>
        <p:spPr bwMode="auto">
          <a:xfrm>
            <a:off x="4483612" y="5276871"/>
            <a:ext cx="4612930" cy="3303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6788" tIns="26788" rIns="26788" bIns="26788"/>
          <a:lstStyle/>
          <a:p>
            <a:pPr>
              <a:lnSpc>
                <a:spcPct val="90000"/>
              </a:lnSpc>
              <a:spcBef>
                <a:spcPts val="422"/>
              </a:spcBef>
            </a:pPr>
            <a:r>
              <a:rPr lang="en-US" sz="2800" b="1" dirty="0">
                <a:solidFill>
                  <a:srgbClr val="FF5353"/>
                </a:solidFill>
                <a:latin typeface="Arial Narrow" panose="020B0606020202030204" pitchFamily="34" charset="0"/>
                <a:ea typeface="ＭＳ Ｐゴシック" charset="0"/>
                <a:sym typeface="Arial Bold" charset="0"/>
              </a:rPr>
              <a:t>…compared to those without AF</a:t>
            </a:r>
          </a:p>
        </p:txBody>
      </p:sp>
      <p:sp>
        <p:nvSpPr>
          <p:cNvPr id="34" name="Rectangle 3">
            <a:extLst>
              <a:ext uri="{FF2B5EF4-FFF2-40B4-BE49-F238E27FC236}">
                <a16:creationId xmlns:a16="http://schemas.microsoft.com/office/drawing/2014/main" id="{98C7C2D3-779D-4907-B63E-6106075BA903}"/>
              </a:ext>
            </a:extLst>
          </p:cNvPr>
          <p:cNvSpPr>
            <a:spLocks/>
          </p:cNvSpPr>
          <p:nvPr/>
        </p:nvSpPr>
        <p:spPr bwMode="auto">
          <a:xfrm>
            <a:off x="254207" y="6249472"/>
            <a:ext cx="8260862" cy="5820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6788" tIns="26788" rIns="26788" bIns="26788"/>
          <a:lstStyle/>
          <a:p>
            <a:pPr marL="501161" indent="-501161">
              <a:lnSpc>
                <a:spcPct val="90000"/>
              </a:lnSpc>
              <a:spcBef>
                <a:spcPts val="211"/>
              </a:spcBef>
            </a:pPr>
            <a:r>
              <a:rPr lang="en-US" sz="800" dirty="0">
                <a:solidFill>
                  <a:schemeClr val="bg1"/>
                </a:solidFill>
                <a:latin typeface="Arial Narrow" panose="020B0606020202030204" pitchFamily="34" charset="0"/>
                <a:ea typeface="ＭＳ Ｐゴシック" charset="0"/>
                <a:sym typeface="Arial Bold" charset="0"/>
              </a:rPr>
              <a:t>Jorgensen</a:t>
            </a:r>
            <a:r>
              <a:rPr lang="en-US" sz="800" dirty="0">
                <a:solidFill>
                  <a:schemeClr val="bg1"/>
                </a:solidFill>
                <a:latin typeface="Arial Narrow" panose="020B0606020202030204" pitchFamily="34" charset="0"/>
                <a:ea typeface="ＭＳ Ｐゴシック" charset="0"/>
                <a:sym typeface="Arial Bold Italic" charset="0"/>
              </a:rPr>
              <a:t>, et al.</a:t>
            </a:r>
            <a:r>
              <a:rPr lang="en-US" sz="800" dirty="0">
                <a:solidFill>
                  <a:schemeClr val="bg1"/>
                </a:solidFill>
                <a:latin typeface="Arial Narrow" panose="020B0606020202030204" pitchFamily="34" charset="0"/>
                <a:ea typeface="ＭＳ Ｐゴシック" charset="0"/>
                <a:sym typeface="Arial Bold" charset="0"/>
              </a:rPr>
              <a:t> </a:t>
            </a:r>
            <a:r>
              <a:rPr lang="en-US" sz="800" dirty="0">
                <a:solidFill>
                  <a:schemeClr val="bg1"/>
                </a:solidFill>
                <a:latin typeface="Arial Narrow" panose="020B0606020202030204" pitchFamily="34" charset="0"/>
                <a:ea typeface="ＭＳ Ｐゴシック" charset="0"/>
                <a:sym typeface="Arial Bold Italic" charset="0"/>
              </a:rPr>
              <a:t>Stroke</a:t>
            </a:r>
            <a:r>
              <a:rPr lang="en-US" sz="800" dirty="0">
                <a:solidFill>
                  <a:schemeClr val="bg1"/>
                </a:solidFill>
                <a:latin typeface="Arial Narrow" panose="020B0606020202030204" pitchFamily="34" charset="0"/>
                <a:ea typeface="ＭＳ Ｐゴシック" charset="0"/>
                <a:sym typeface="Arial Bold" charset="0"/>
              </a:rPr>
              <a:t> 1996;27:1765-9						</a:t>
            </a:r>
            <a:r>
              <a:rPr lang="en-US" sz="800" dirty="0">
                <a:solidFill>
                  <a:schemeClr val="bg1"/>
                </a:solidFill>
                <a:latin typeface="Arial Narrow" panose="020B0606020202030204" pitchFamily="34" charset="0"/>
                <a:ea typeface="ＭＳ Ｐゴシック" charset="0"/>
                <a:sym typeface="Arial" charset="0"/>
              </a:rPr>
              <a:t>*The Copenhagen stroke study, a prospective community-based study. </a:t>
            </a:r>
            <a:r>
              <a:rPr lang="en-US" sz="800" dirty="0">
                <a:solidFill>
                  <a:schemeClr val="bg1"/>
                </a:solidFill>
                <a:latin typeface="Arial Narrow" panose="020B0606020202030204" pitchFamily="34" charset="0"/>
                <a:ea typeface="ＭＳ Ｐゴシック" charset="0"/>
                <a:sym typeface="Arial Italic" charset="0"/>
              </a:rPr>
              <a:t>n=1,197</a:t>
            </a:r>
          </a:p>
          <a:p>
            <a:pPr marL="4158761" lvl="8" indent="-501161">
              <a:lnSpc>
                <a:spcPct val="90000"/>
              </a:lnSpc>
              <a:spcBef>
                <a:spcPts val="211"/>
              </a:spcBef>
            </a:pPr>
            <a:r>
              <a:rPr lang="en-US" sz="800" dirty="0">
                <a:solidFill>
                  <a:schemeClr val="bg1"/>
                </a:solidFill>
                <a:latin typeface="Arial Narrow" panose="020B0606020202030204" pitchFamily="34" charset="0"/>
                <a:ea typeface="ＭＳ Ｐゴシック" charset="0"/>
                <a:sym typeface="Arial" charset="0"/>
              </a:rPr>
              <a:t>	**In hospital mortality: 72 deaths, </a:t>
            </a:r>
            <a:r>
              <a:rPr lang="en-US" sz="800" dirty="0">
                <a:solidFill>
                  <a:schemeClr val="bg1"/>
                </a:solidFill>
                <a:latin typeface="Arial Narrow" panose="020B0606020202030204" pitchFamily="34" charset="0"/>
                <a:ea typeface="ＭＳ Ｐゴシック" charset="0"/>
                <a:sym typeface="Arial Italic" charset="0"/>
              </a:rPr>
              <a:t>n=217</a:t>
            </a:r>
            <a:r>
              <a:rPr lang="en-US" sz="800" dirty="0">
                <a:solidFill>
                  <a:schemeClr val="bg1"/>
                </a:solidFill>
                <a:latin typeface="Arial Narrow" panose="020B0606020202030204" pitchFamily="34" charset="0"/>
                <a:ea typeface="ＭＳ Ｐゴシック" charset="0"/>
                <a:sym typeface="Arial" charset="0"/>
              </a:rPr>
              <a:t> with AF vs. 171 deaths </a:t>
            </a:r>
            <a:r>
              <a:rPr lang="en-US" sz="800" dirty="0">
                <a:solidFill>
                  <a:schemeClr val="bg1"/>
                </a:solidFill>
                <a:latin typeface="Arial Narrow" panose="020B0606020202030204" pitchFamily="34" charset="0"/>
                <a:ea typeface="ＭＳ Ｐゴシック" charset="0"/>
                <a:sym typeface="Arial Italic" charset="0"/>
              </a:rPr>
              <a:t>n=968</a:t>
            </a:r>
            <a:r>
              <a:rPr lang="en-US" sz="800" dirty="0">
                <a:solidFill>
                  <a:schemeClr val="bg1"/>
                </a:solidFill>
                <a:latin typeface="Arial Narrow" panose="020B0606020202030204" pitchFamily="34" charset="0"/>
                <a:ea typeface="ＭＳ Ｐゴシック" charset="0"/>
                <a:sym typeface="Arial" charset="0"/>
              </a:rPr>
              <a:t> without AF</a:t>
            </a:r>
          </a:p>
          <a:p>
            <a:pPr marL="4158761" lvl="8" indent="-501161">
              <a:lnSpc>
                <a:spcPct val="90000"/>
              </a:lnSpc>
              <a:spcBef>
                <a:spcPts val="211"/>
              </a:spcBef>
            </a:pPr>
            <a:r>
              <a:rPr lang="en-US" sz="800" baseline="31000" dirty="0">
                <a:solidFill>
                  <a:schemeClr val="bg1"/>
                </a:solidFill>
                <a:latin typeface="Arial Narrow" panose="020B0606020202030204" pitchFamily="34" charset="0"/>
                <a:ea typeface="ＭＳ Ｐゴシック" charset="0"/>
                <a:sym typeface="Arial" charset="0"/>
              </a:rPr>
              <a:t>	†</a:t>
            </a:r>
            <a:r>
              <a:rPr lang="en-US" sz="800" dirty="0">
                <a:solidFill>
                  <a:schemeClr val="bg1"/>
                </a:solidFill>
                <a:latin typeface="Arial Narrow" panose="020B0606020202030204" pitchFamily="34" charset="0"/>
                <a:ea typeface="ＭＳ Ｐゴシック" charset="0"/>
                <a:sym typeface="Arial" charset="0"/>
              </a:rPr>
              <a:t>Discharge to own home: </a:t>
            </a:r>
            <a:r>
              <a:rPr lang="en-US" sz="800" dirty="0">
                <a:solidFill>
                  <a:schemeClr val="bg1"/>
                </a:solidFill>
                <a:latin typeface="Arial Narrow" panose="020B0606020202030204" pitchFamily="34" charset="0"/>
                <a:ea typeface="ＭＳ Ｐゴシック" charset="0"/>
                <a:sym typeface="Arial Italic" charset="0"/>
              </a:rPr>
              <a:t>n=104</a:t>
            </a:r>
            <a:r>
              <a:rPr lang="en-US" sz="800" dirty="0">
                <a:solidFill>
                  <a:schemeClr val="bg1"/>
                </a:solidFill>
                <a:latin typeface="Arial Narrow" panose="020B0606020202030204" pitchFamily="34" charset="0"/>
                <a:ea typeface="ＭＳ Ｐゴシック" charset="0"/>
                <a:sym typeface="Arial" charset="0"/>
              </a:rPr>
              <a:t> with AF vs. 662 deaths </a:t>
            </a:r>
            <a:r>
              <a:rPr lang="en-US" sz="800" dirty="0">
                <a:solidFill>
                  <a:schemeClr val="bg1"/>
                </a:solidFill>
                <a:latin typeface="Arial Narrow" panose="020B0606020202030204" pitchFamily="34" charset="0"/>
                <a:ea typeface="ＭＳ Ｐゴシック" charset="0"/>
                <a:sym typeface="Arial Italic" charset="0"/>
              </a:rPr>
              <a:t>n=968</a:t>
            </a:r>
            <a:r>
              <a:rPr lang="en-US" sz="800" dirty="0">
                <a:solidFill>
                  <a:schemeClr val="bg1"/>
                </a:solidFill>
                <a:latin typeface="Arial Narrow" panose="020B0606020202030204" pitchFamily="34" charset="0"/>
                <a:ea typeface="ＭＳ Ｐゴシック" charset="0"/>
                <a:sym typeface="Arial" charset="0"/>
              </a:rPr>
              <a:t> without AF</a:t>
            </a:r>
          </a:p>
          <a:p>
            <a:pPr marL="4158761" lvl="8" indent="-501161">
              <a:lnSpc>
                <a:spcPct val="90000"/>
              </a:lnSpc>
              <a:spcBef>
                <a:spcPts val="211"/>
              </a:spcBef>
            </a:pPr>
            <a:r>
              <a:rPr lang="en-US" sz="800" baseline="31000" dirty="0">
                <a:solidFill>
                  <a:schemeClr val="bg1"/>
                </a:solidFill>
                <a:latin typeface="Arial Narrow" panose="020B0606020202030204" pitchFamily="34" charset="0"/>
                <a:ea typeface="ＭＳ Ｐゴシック" charset="0"/>
                <a:sym typeface="Arial" charset="0"/>
              </a:rPr>
              <a:t>	‡</a:t>
            </a:r>
            <a:r>
              <a:rPr lang="en-US" sz="800" dirty="0">
                <a:solidFill>
                  <a:schemeClr val="bg1"/>
                </a:solidFill>
                <a:latin typeface="Arial Narrow" panose="020B0606020202030204" pitchFamily="34" charset="0"/>
                <a:ea typeface="ＭＳ Ｐゴシック" charset="0"/>
                <a:sym typeface="Arial" charset="0"/>
              </a:rPr>
              <a:t>Length of hospital stay: 50.4 days with AF vs. 39.8 days without AF</a:t>
            </a:r>
          </a:p>
        </p:txBody>
      </p:sp>
    </p:spTree>
    <p:extLst>
      <p:ext uri="{BB962C8B-B14F-4D97-AF65-F5344CB8AC3E}">
        <p14:creationId xmlns:p14="http://schemas.microsoft.com/office/powerpoint/2010/main" val="411403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7" grpId="0" animBg="1"/>
      <p:bldP spid="18" grpId="0"/>
      <p:bldP spid="19" grpId="0"/>
      <p:bldP spid="20" grpId="0"/>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1000"/>
            <a:lum/>
          </a:blip>
          <a:srcRect/>
          <a:stretch>
            <a:fillRect l="-5000" r="-2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646A91-0B6F-42EF-9879-F4315737C63D}"/>
              </a:ext>
            </a:extLst>
          </p:cNvPr>
          <p:cNvSpPr/>
          <p:nvPr/>
        </p:nvSpPr>
        <p:spPr>
          <a:xfrm>
            <a:off x="-6448" y="-22092"/>
            <a:ext cx="9144000" cy="6858000"/>
          </a:xfrm>
          <a:prstGeom prst="rect">
            <a:avLst/>
          </a:prstGeom>
          <a:solidFill>
            <a:srgbClr val="FFFFFF">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27" name="Oval 26">
            <a:hlinkClick r:id="rId3" action="ppaction://hlinksldjump"/>
            <a:extLst>
              <a:ext uri="{FF2B5EF4-FFF2-40B4-BE49-F238E27FC236}">
                <a16:creationId xmlns:a16="http://schemas.microsoft.com/office/drawing/2014/main" id="{828658CF-EB66-44B2-BE79-2CA8B38EC235}"/>
              </a:ext>
            </a:extLst>
          </p:cNvPr>
          <p:cNvSpPr/>
          <p:nvPr/>
        </p:nvSpPr>
        <p:spPr>
          <a:xfrm>
            <a:off x="763272" y="1555683"/>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1</a:t>
            </a:r>
          </a:p>
        </p:txBody>
      </p:sp>
      <p:sp>
        <p:nvSpPr>
          <p:cNvPr id="30" name="Rectangle 29">
            <a:extLst>
              <a:ext uri="{FF2B5EF4-FFF2-40B4-BE49-F238E27FC236}">
                <a16:creationId xmlns:a16="http://schemas.microsoft.com/office/drawing/2014/main" id="{7847AFC8-040E-4833-BC6C-5466452846F8}"/>
              </a:ext>
            </a:extLst>
          </p:cNvPr>
          <p:cNvSpPr/>
          <p:nvPr/>
        </p:nvSpPr>
        <p:spPr>
          <a:xfrm>
            <a:off x="1639771" y="1582869"/>
            <a:ext cx="6808752" cy="584775"/>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32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AF-related strokes are very common</a:t>
            </a:r>
          </a:p>
        </p:txBody>
      </p:sp>
      <p:sp>
        <p:nvSpPr>
          <p:cNvPr id="15" name="Rectangle 14">
            <a:extLst>
              <a:ext uri="{FF2B5EF4-FFF2-40B4-BE49-F238E27FC236}">
                <a16:creationId xmlns:a16="http://schemas.microsoft.com/office/drawing/2014/main" id="{63BB03C5-0F05-4383-B6EA-E236035F946C}"/>
              </a:ext>
            </a:extLst>
          </p:cNvPr>
          <p:cNvSpPr/>
          <p:nvPr/>
        </p:nvSpPr>
        <p:spPr>
          <a:xfrm>
            <a:off x="0" y="0"/>
            <a:ext cx="9144000" cy="92333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Things to discuss with Beth</a:t>
            </a:r>
            <a:endParaRPr kumimoji="0" lang="en-US" sz="54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cxnSp>
        <p:nvCxnSpPr>
          <p:cNvPr id="16" name="Straight Connector 15">
            <a:extLst>
              <a:ext uri="{FF2B5EF4-FFF2-40B4-BE49-F238E27FC236}">
                <a16:creationId xmlns:a16="http://schemas.microsoft.com/office/drawing/2014/main" id="{F32EFC8E-74CA-424C-BC69-2AF1372E4087}"/>
              </a:ext>
            </a:extLst>
          </p:cNvPr>
          <p:cNvCxnSpPr/>
          <p:nvPr/>
        </p:nvCxnSpPr>
        <p:spPr>
          <a:xfrm flipV="1">
            <a:off x="-6448" y="117098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17" name="Picture 16" descr="Clinical-conandrum-Logo-2019_dec.png">
            <a:extLst>
              <a:ext uri="{FF2B5EF4-FFF2-40B4-BE49-F238E27FC236}">
                <a16:creationId xmlns:a16="http://schemas.microsoft.com/office/drawing/2014/main" id="{9CE1E5FF-60B6-4616-8101-26101E7946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1304" y="6056243"/>
            <a:ext cx="1351014" cy="532163"/>
          </a:xfrm>
          <a:prstGeom prst="rect">
            <a:avLst/>
          </a:prstGeom>
        </p:spPr>
      </p:pic>
      <p:sp>
        <p:nvSpPr>
          <p:cNvPr id="9" name="Rectangle 8">
            <a:extLst>
              <a:ext uri="{FF2B5EF4-FFF2-40B4-BE49-F238E27FC236}">
                <a16:creationId xmlns:a16="http://schemas.microsoft.com/office/drawing/2014/main" id="{28C8DC08-9E84-473E-ADEF-BCD343AFC650}"/>
              </a:ext>
            </a:extLst>
          </p:cNvPr>
          <p:cNvSpPr/>
          <p:nvPr/>
        </p:nvSpPr>
        <p:spPr>
          <a:xfrm>
            <a:off x="1639771" y="2533404"/>
            <a:ext cx="6808752" cy="584775"/>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3200" b="1" i="0" u="none" strike="noStrike" kern="0" cap="none" spc="0" normalizeH="0" baseline="0" noProof="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rPr>
              <a:t>AF-related strokes are often devastating</a:t>
            </a:r>
          </a:p>
        </p:txBody>
      </p:sp>
      <p:sp>
        <p:nvSpPr>
          <p:cNvPr id="10" name="Oval 9">
            <a:hlinkClick r:id="rId5" action="ppaction://hlinksldjump"/>
            <a:extLst>
              <a:ext uri="{FF2B5EF4-FFF2-40B4-BE49-F238E27FC236}">
                <a16:creationId xmlns:a16="http://schemas.microsoft.com/office/drawing/2014/main" id="{8039344D-0455-4EEB-AB66-A7EF4D9152F2}"/>
              </a:ext>
            </a:extLst>
          </p:cNvPr>
          <p:cNvSpPr/>
          <p:nvPr/>
        </p:nvSpPr>
        <p:spPr>
          <a:xfrm>
            <a:off x="763272" y="2466162"/>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2</a:t>
            </a:r>
          </a:p>
        </p:txBody>
      </p:sp>
      <p:sp>
        <p:nvSpPr>
          <p:cNvPr id="11" name="Rectangle 10">
            <a:extLst>
              <a:ext uri="{FF2B5EF4-FFF2-40B4-BE49-F238E27FC236}">
                <a16:creationId xmlns:a16="http://schemas.microsoft.com/office/drawing/2014/main" id="{52A93AA4-02D5-4E8D-9A81-E61D2ADA7D46}"/>
              </a:ext>
            </a:extLst>
          </p:cNvPr>
          <p:cNvSpPr/>
          <p:nvPr/>
        </p:nvSpPr>
        <p:spPr>
          <a:xfrm>
            <a:off x="1639771" y="3513859"/>
            <a:ext cx="6808752" cy="584775"/>
          </a:xfrm>
          <a:prstGeom prst="rect">
            <a:avLst/>
          </a:prstGeom>
        </p:spPr>
        <p:txBody>
          <a:bodyPr wrap="square" anchor="b">
            <a:spAutoFit/>
          </a:bodyPr>
          <a:lstStyle/>
          <a:p>
            <a:pPr lvl="0" defTabSz="914400" fontAlgn="base"/>
            <a:r>
              <a:rPr lang="en-CA" sz="3200" b="1" kern="0" dirty="0">
                <a:solidFill>
                  <a:schemeClr val="tx1">
                    <a:lumMod val="85000"/>
                    <a:lumOff val="15000"/>
                  </a:schemeClr>
                </a:solidFill>
                <a:latin typeface="Arial Narrow" panose="020B0606020202030204" pitchFamily="34" charset="0"/>
                <a:ea typeface="Open Sans" panose="020B0606030504020204" pitchFamily="34" charset="0"/>
                <a:cs typeface="Open Sans" panose="020B0606030504020204" pitchFamily="34" charset="0"/>
              </a:rPr>
              <a:t>AF-related strokes can be prevented</a:t>
            </a:r>
            <a:endParaRPr kumimoji="0" lang="en-CA" sz="3200" b="1"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ea typeface="Open Sans" panose="020B0606030504020204" pitchFamily="34" charset="0"/>
              <a:cs typeface="Open Sans" panose="020B0606030504020204" pitchFamily="34" charset="0"/>
            </a:endParaRPr>
          </a:p>
        </p:txBody>
      </p:sp>
      <p:sp>
        <p:nvSpPr>
          <p:cNvPr id="13" name="Oval 12">
            <a:hlinkClick r:id="rId6" action="ppaction://hlinksldjump"/>
            <a:extLst>
              <a:ext uri="{FF2B5EF4-FFF2-40B4-BE49-F238E27FC236}">
                <a16:creationId xmlns:a16="http://schemas.microsoft.com/office/drawing/2014/main" id="{4D3D542A-84E0-4958-9E0A-E85AC4973B2E}"/>
              </a:ext>
            </a:extLst>
          </p:cNvPr>
          <p:cNvSpPr/>
          <p:nvPr/>
        </p:nvSpPr>
        <p:spPr>
          <a:xfrm>
            <a:off x="763272" y="3425327"/>
            <a:ext cx="731520" cy="731520"/>
          </a:xfrm>
          <a:prstGeom prst="ellipse">
            <a:avLst/>
          </a:prstGeom>
          <a:solidFill>
            <a:srgbClr val="004FEE"/>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3</a:t>
            </a:r>
          </a:p>
        </p:txBody>
      </p:sp>
    </p:spTree>
    <p:extLst>
      <p:ext uri="{BB962C8B-B14F-4D97-AF65-F5344CB8AC3E}">
        <p14:creationId xmlns:p14="http://schemas.microsoft.com/office/powerpoint/2010/main" val="12405241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89768"/>
            <a:ext cx="6544628" cy="1754326"/>
          </a:xfrm>
          <a:prstGeom prst="rect">
            <a:avLst/>
          </a:prstGeom>
          <a:noFill/>
        </p:spPr>
        <p:txBody>
          <a:bodyPr wrap="square">
            <a:spAutoFit/>
          </a:bodyPr>
          <a:lstStyle/>
          <a:p>
            <a:pPr lvl="0">
              <a:defRPr/>
            </a:pPr>
            <a:r>
              <a:rPr lang="en-CA" sz="3600" b="1" dirty="0">
                <a:solidFill>
                  <a:srgbClr val="183059"/>
                </a:solidFill>
                <a:latin typeface="Arial Narrow" panose="020B0606020202030204" pitchFamily="34" charset="0"/>
                <a:cs typeface="Aharoni" panose="02010803020104030203" pitchFamily="2" charset="-79"/>
              </a:rPr>
              <a:t>AF-Related Strokes Can Be Prevented</a:t>
            </a:r>
            <a:br>
              <a:rPr lang="en-CA" sz="3600" b="1" dirty="0">
                <a:solidFill>
                  <a:srgbClr val="183059"/>
                </a:solidFill>
                <a:latin typeface="Arial Narrow" panose="020B0606020202030204" pitchFamily="34" charset="0"/>
                <a:cs typeface="Aharoni" panose="02010803020104030203" pitchFamily="2" charset="-79"/>
              </a:rPr>
            </a:br>
            <a:endParaRPr lang="en-CA" sz="3600" b="1" dirty="0">
              <a:solidFill>
                <a:srgbClr val="183059"/>
              </a:solidFill>
              <a:latin typeface="Arial Narrow" panose="020B0606020202030204" pitchFamily="34" charset="0"/>
              <a:cs typeface="Aharoni" panose="02010803020104030203" pitchFamily="2" charset="-79"/>
            </a:endParaRP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316754"/>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graphicFrame>
        <p:nvGraphicFramePr>
          <p:cNvPr id="23" name="Content Placeholder 3">
            <a:extLst>
              <a:ext uri="{FF2B5EF4-FFF2-40B4-BE49-F238E27FC236}">
                <a16:creationId xmlns:a16="http://schemas.microsoft.com/office/drawing/2014/main" id="{23DF6D83-FC8A-4DC2-9BCA-CDABEBA165D1}"/>
              </a:ext>
            </a:extLst>
          </p:cNvPr>
          <p:cNvGraphicFramePr>
            <a:graphicFrameLocks/>
          </p:cNvGraphicFramePr>
          <p:nvPr>
            <p:extLst>
              <p:ext uri="{D42A27DB-BD31-4B8C-83A1-F6EECF244321}">
                <p14:modId xmlns:p14="http://schemas.microsoft.com/office/powerpoint/2010/main" val="3758538028"/>
              </p:ext>
            </p:extLst>
          </p:nvPr>
        </p:nvGraphicFramePr>
        <p:xfrm>
          <a:off x="150471" y="2100947"/>
          <a:ext cx="8468334" cy="4456111"/>
        </p:xfrm>
        <a:graphic>
          <a:graphicData uri="http://schemas.openxmlformats.org/drawingml/2006/chart">
            <c:chart xmlns:c="http://schemas.openxmlformats.org/drawingml/2006/chart" xmlns:r="http://schemas.openxmlformats.org/officeDocument/2006/relationships" r:id="rId6"/>
          </a:graphicData>
        </a:graphic>
      </p:graphicFrame>
      <p:sp>
        <p:nvSpPr>
          <p:cNvPr id="24" name="Text Box 3">
            <a:extLst>
              <a:ext uri="{FF2B5EF4-FFF2-40B4-BE49-F238E27FC236}">
                <a16:creationId xmlns:a16="http://schemas.microsoft.com/office/drawing/2014/main" id="{98912AEC-780C-4536-94FF-F2D7D91F70CE}"/>
              </a:ext>
            </a:extLst>
          </p:cNvPr>
          <p:cNvSpPr txBox="1">
            <a:spLocks noChangeArrowheads="1"/>
          </p:cNvSpPr>
          <p:nvPr/>
        </p:nvSpPr>
        <p:spPr bwMode="auto">
          <a:xfrm>
            <a:off x="0" y="1539926"/>
            <a:ext cx="9137552"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CA" sz="2800" b="1" dirty="0">
                <a:latin typeface="Arial Narrow" panose="020B0606020202030204" pitchFamily="34" charset="0"/>
                <a:cs typeface="Arial"/>
              </a:rPr>
              <a:t>5-year Stroke/SE risk in NVAF Patients  (annual risk 5%)</a:t>
            </a:r>
            <a:endParaRPr lang="en-US" sz="2800" b="1" i="0" dirty="0">
              <a:latin typeface="Arial Narrow" panose="020B0606020202030204" pitchFamily="34" charset="0"/>
              <a:cs typeface="Arial"/>
            </a:endParaRPr>
          </a:p>
        </p:txBody>
      </p:sp>
    </p:spTree>
    <p:extLst>
      <p:ext uri="{BB962C8B-B14F-4D97-AF65-F5344CB8AC3E}">
        <p14:creationId xmlns:p14="http://schemas.microsoft.com/office/powerpoint/2010/main" val="27733202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1000"/>
            <a:lum/>
          </a:blip>
          <a:srcRect/>
          <a:stretch>
            <a:fillRect l="-5000" r="-2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646A91-0B6F-42EF-9879-F4315737C63D}"/>
              </a:ext>
            </a:extLst>
          </p:cNvPr>
          <p:cNvSpPr/>
          <p:nvPr/>
        </p:nvSpPr>
        <p:spPr>
          <a:xfrm>
            <a:off x="-6448" y="-22092"/>
            <a:ext cx="9144000" cy="6858000"/>
          </a:xfrm>
          <a:prstGeom prst="rect">
            <a:avLst/>
          </a:prstGeom>
          <a:solidFill>
            <a:srgbClr val="FFFFFF">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27" name="Oval 26">
            <a:hlinkClick r:id="rId3" action="ppaction://hlinksldjump"/>
            <a:extLst>
              <a:ext uri="{FF2B5EF4-FFF2-40B4-BE49-F238E27FC236}">
                <a16:creationId xmlns:a16="http://schemas.microsoft.com/office/drawing/2014/main" id="{828658CF-EB66-44B2-BE79-2CA8B38EC235}"/>
              </a:ext>
            </a:extLst>
          </p:cNvPr>
          <p:cNvSpPr/>
          <p:nvPr/>
        </p:nvSpPr>
        <p:spPr>
          <a:xfrm>
            <a:off x="763272" y="1555683"/>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1</a:t>
            </a:r>
          </a:p>
        </p:txBody>
      </p:sp>
      <p:sp>
        <p:nvSpPr>
          <p:cNvPr id="30" name="Rectangle 29">
            <a:extLst>
              <a:ext uri="{FF2B5EF4-FFF2-40B4-BE49-F238E27FC236}">
                <a16:creationId xmlns:a16="http://schemas.microsoft.com/office/drawing/2014/main" id="{7847AFC8-040E-4833-BC6C-5466452846F8}"/>
              </a:ext>
            </a:extLst>
          </p:cNvPr>
          <p:cNvSpPr/>
          <p:nvPr/>
        </p:nvSpPr>
        <p:spPr>
          <a:xfrm>
            <a:off x="1639771" y="1582869"/>
            <a:ext cx="6808752" cy="584775"/>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32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AF-related strokes are very common</a:t>
            </a:r>
          </a:p>
        </p:txBody>
      </p:sp>
      <p:sp>
        <p:nvSpPr>
          <p:cNvPr id="15" name="Rectangle 14">
            <a:extLst>
              <a:ext uri="{FF2B5EF4-FFF2-40B4-BE49-F238E27FC236}">
                <a16:creationId xmlns:a16="http://schemas.microsoft.com/office/drawing/2014/main" id="{63BB03C5-0F05-4383-B6EA-E236035F946C}"/>
              </a:ext>
            </a:extLst>
          </p:cNvPr>
          <p:cNvSpPr/>
          <p:nvPr/>
        </p:nvSpPr>
        <p:spPr>
          <a:xfrm>
            <a:off x="0" y="0"/>
            <a:ext cx="9144000" cy="92333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Things to discuss with Beth</a:t>
            </a:r>
            <a:endParaRPr kumimoji="0" lang="en-US" sz="54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cxnSp>
        <p:nvCxnSpPr>
          <p:cNvPr id="16" name="Straight Connector 15">
            <a:extLst>
              <a:ext uri="{FF2B5EF4-FFF2-40B4-BE49-F238E27FC236}">
                <a16:creationId xmlns:a16="http://schemas.microsoft.com/office/drawing/2014/main" id="{F32EFC8E-74CA-424C-BC69-2AF1372E4087}"/>
              </a:ext>
            </a:extLst>
          </p:cNvPr>
          <p:cNvCxnSpPr/>
          <p:nvPr/>
        </p:nvCxnSpPr>
        <p:spPr>
          <a:xfrm flipV="1">
            <a:off x="-6448" y="117098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17" name="Picture 16" descr="Clinical-conandrum-Logo-2019_dec.png">
            <a:extLst>
              <a:ext uri="{FF2B5EF4-FFF2-40B4-BE49-F238E27FC236}">
                <a16:creationId xmlns:a16="http://schemas.microsoft.com/office/drawing/2014/main" id="{9CE1E5FF-60B6-4616-8101-26101E7946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1304" y="6056243"/>
            <a:ext cx="1351014" cy="532163"/>
          </a:xfrm>
          <a:prstGeom prst="rect">
            <a:avLst/>
          </a:prstGeom>
        </p:spPr>
      </p:pic>
      <p:sp>
        <p:nvSpPr>
          <p:cNvPr id="9" name="Rectangle 8">
            <a:extLst>
              <a:ext uri="{FF2B5EF4-FFF2-40B4-BE49-F238E27FC236}">
                <a16:creationId xmlns:a16="http://schemas.microsoft.com/office/drawing/2014/main" id="{28C8DC08-9E84-473E-ADEF-BCD343AFC650}"/>
              </a:ext>
            </a:extLst>
          </p:cNvPr>
          <p:cNvSpPr/>
          <p:nvPr/>
        </p:nvSpPr>
        <p:spPr>
          <a:xfrm>
            <a:off x="1639771" y="2530281"/>
            <a:ext cx="6808752" cy="584775"/>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3200" b="1" i="0" u="none" strike="noStrike" kern="0" cap="none" spc="0" normalizeH="0" baseline="0" noProof="0" dirty="0">
                <a:ln>
                  <a:noFill/>
                </a:ln>
                <a:solidFill>
                  <a:prstClr val="white">
                    <a:lumMod val="7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AF-related strokes are often devastating</a:t>
            </a:r>
          </a:p>
        </p:txBody>
      </p:sp>
      <p:sp>
        <p:nvSpPr>
          <p:cNvPr id="10" name="Oval 9">
            <a:hlinkClick r:id="rId5" action="ppaction://hlinksldjump"/>
            <a:extLst>
              <a:ext uri="{FF2B5EF4-FFF2-40B4-BE49-F238E27FC236}">
                <a16:creationId xmlns:a16="http://schemas.microsoft.com/office/drawing/2014/main" id="{8039344D-0455-4EEB-AB66-A7EF4D9152F2}"/>
              </a:ext>
            </a:extLst>
          </p:cNvPr>
          <p:cNvSpPr/>
          <p:nvPr/>
        </p:nvSpPr>
        <p:spPr>
          <a:xfrm>
            <a:off x="763272" y="2466162"/>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2</a:t>
            </a:r>
          </a:p>
        </p:txBody>
      </p:sp>
      <p:sp>
        <p:nvSpPr>
          <p:cNvPr id="11" name="Rectangle 10">
            <a:extLst>
              <a:ext uri="{FF2B5EF4-FFF2-40B4-BE49-F238E27FC236}">
                <a16:creationId xmlns:a16="http://schemas.microsoft.com/office/drawing/2014/main" id="{52A93AA4-02D5-4E8D-9A81-E61D2ADA7D46}"/>
              </a:ext>
            </a:extLst>
          </p:cNvPr>
          <p:cNvSpPr/>
          <p:nvPr/>
        </p:nvSpPr>
        <p:spPr>
          <a:xfrm>
            <a:off x="1639771" y="3477693"/>
            <a:ext cx="6808752" cy="584775"/>
          </a:xfrm>
          <a:prstGeom prst="rect">
            <a:avLst/>
          </a:prstGeom>
          <a:noFill/>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3200" b="1" i="0" u="none" strike="noStrike" kern="0" cap="none" spc="0" normalizeH="0" baseline="0" noProof="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rPr>
              <a:t>AF-related strokes can be prevented</a:t>
            </a:r>
          </a:p>
        </p:txBody>
      </p:sp>
      <p:sp>
        <p:nvSpPr>
          <p:cNvPr id="13" name="Oval 12">
            <a:hlinkClick r:id="rId6" action="ppaction://hlinksldjump"/>
            <a:extLst>
              <a:ext uri="{FF2B5EF4-FFF2-40B4-BE49-F238E27FC236}">
                <a16:creationId xmlns:a16="http://schemas.microsoft.com/office/drawing/2014/main" id="{4D3D542A-84E0-4958-9E0A-E85AC4973B2E}"/>
              </a:ext>
            </a:extLst>
          </p:cNvPr>
          <p:cNvSpPr/>
          <p:nvPr/>
        </p:nvSpPr>
        <p:spPr>
          <a:xfrm>
            <a:off x="763272" y="3425327"/>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3</a:t>
            </a:r>
          </a:p>
        </p:txBody>
      </p:sp>
      <p:sp>
        <p:nvSpPr>
          <p:cNvPr id="12" name="Rectangle 11">
            <a:extLst>
              <a:ext uri="{FF2B5EF4-FFF2-40B4-BE49-F238E27FC236}">
                <a16:creationId xmlns:a16="http://schemas.microsoft.com/office/drawing/2014/main" id="{6E29F437-3EC7-4594-A93B-8EE1FD63A94F}"/>
              </a:ext>
            </a:extLst>
          </p:cNvPr>
          <p:cNvSpPr/>
          <p:nvPr/>
        </p:nvSpPr>
        <p:spPr>
          <a:xfrm>
            <a:off x="1639771" y="4425104"/>
            <a:ext cx="6808752" cy="584775"/>
          </a:xfrm>
          <a:prstGeom prst="rect">
            <a:avLst/>
          </a:prstGeom>
        </p:spPr>
        <p:txBody>
          <a:bodyPr wrap="square" anchor="b">
            <a:spAutoFit/>
          </a:bodyPr>
          <a:lstStyle/>
          <a:p>
            <a:pPr lvl="0" defTabSz="914400" fontAlgn="base"/>
            <a:r>
              <a:rPr lang="en-CA" sz="3200" b="1" kern="0" dirty="0">
                <a:solidFill>
                  <a:prstClr val="black">
                    <a:lumMod val="85000"/>
                    <a:lumOff val="15000"/>
                  </a:prstClr>
                </a:solidFill>
                <a:latin typeface="Arial Narrow" panose="020B0606020202030204" pitchFamily="34" charset="0"/>
                <a:ea typeface="Open Sans" panose="020B0606030504020204" pitchFamily="34" charset="0"/>
                <a:cs typeface="Open Sans" panose="020B0606030504020204" pitchFamily="34" charset="0"/>
              </a:rPr>
              <a:t>…even in the elderly</a:t>
            </a:r>
            <a:endParaRPr kumimoji="0" lang="en-CA" sz="32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Open Sans" panose="020B0606030504020204" pitchFamily="34" charset="0"/>
              <a:cs typeface="Open Sans" panose="020B0606030504020204" pitchFamily="34" charset="0"/>
            </a:endParaRPr>
          </a:p>
        </p:txBody>
      </p:sp>
      <p:sp>
        <p:nvSpPr>
          <p:cNvPr id="18" name="Oval 17">
            <a:hlinkClick r:id="rId7" action="ppaction://hlinksldjump"/>
            <a:extLst>
              <a:ext uri="{FF2B5EF4-FFF2-40B4-BE49-F238E27FC236}">
                <a16:creationId xmlns:a16="http://schemas.microsoft.com/office/drawing/2014/main" id="{876C37EB-DA0C-4C37-A668-078A36F99018}"/>
              </a:ext>
            </a:extLst>
          </p:cNvPr>
          <p:cNvSpPr/>
          <p:nvPr/>
        </p:nvSpPr>
        <p:spPr>
          <a:xfrm>
            <a:off x="763272" y="4351731"/>
            <a:ext cx="731520" cy="731520"/>
          </a:xfrm>
          <a:prstGeom prst="ellipse">
            <a:avLst/>
          </a:prstGeom>
          <a:solidFill>
            <a:srgbClr val="3F7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4</a:t>
            </a:r>
          </a:p>
        </p:txBody>
      </p:sp>
    </p:spTree>
    <p:extLst>
      <p:ext uri="{BB962C8B-B14F-4D97-AF65-F5344CB8AC3E}">
        <p14:creationId xmlns:p14="http://schemas.microsoft.com/office/powerpoint/2010/main" val="374748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54069" y="46981"/>
            <a:ext cx="6968058" cy="1077218"/>
          </a:xfrm>
          <a:prstGeom prst="rect">
            <a:avLst/>
          </a:prstGeom>
          <a:noFill/>
        </p:spPr>
        <p:txBody>
          <a:bodyPr wrap="square">
            <a:spAutoFit/>
          </a:bodyPr>
          <a:lstStyle/>
          <a:p>
            <a:pPr lvl="0">
              <a:defRPr/>
            </a:pPr>
            <a:r>
              <a:rPr lang="en-CA" sz="3200" b="1" dirty="0">
                <a:solidFill>
                  <a:srgbClr val="183059"/>
                </a:solidFill>
                <a:latin typeface="Arial Narrow" panose="020B0606020202030204" pitchFamily="34" charset="0"/>
                <a:cs typeface="Aharoni" panose="02010803020104030203" pitchFamily="2" charset="-79"/>
              </a:rPr>
              <a:t>DOACs in Patients Aged ≥ 75 years: </a:t>
            </a:r>
            <a:br>
              <a:rPr lang="en-CA" sz="3200" b="1" dirty="0">
                <a:solidFill>
                  <a:srgbClr val="183059"/>
                </a:solidFill>
                <a:latin typeface="Arial Narrow" panose="020B0606020202030204" pitchFamily="34" charset="0"/>
                <a:cs typeface="Aharoni" panose="02010803020104030203" pitchFamily="2" charset="-79"/>
              </a:rPr>
            </a:br>
            <a:r>
              <a:rPr lang="en-CA" sz="3200" b="1" dirty="0">
                <a:solidFill>
                  <a:srgbClr val="183059"/>
                </a:solidFill>
                <a:latin typeface="Arial Narrow" panose="020B0606020202030204" pitchFamily="34" charset="0"/>
                <a:cs typeface="Aharoni" panose="02010803020104030203" pitchFamily="2" charset="-79"/>
              </a:rPr>
              <a:t>Stroke/SE Risk</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24731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4FD83FF-C1EE-4233-90DB-54C7501262B3}"/>
              </a:ext>
            </a:extLst>
          </p:cNvPr>
          <p:cNvPicPr>
            <a:picLocks noChangeAspect="1"/>
          </p:cNvPicPr>
          <p:nvPr/>
        </p:nvPicPr>
        <p:blipFill>
          <a:blip r:embed="rId6"/>
          <a:stretch>
            <a:fillRect/>
          </a:stretch>
        </p:blipFill>
        <p:spPr>
          <a:xfrm>
            <a:off x="443060" y="2118678"/>
            <a:ext cx="8431499" cy="2993395"/>
          </a:xfrm>
          <a:prstGeom prst="rect">
            <a:avLst/>
          </a:prstGeom>
        </p:spPr>
      </p:pic>
      <p:sp>
        <p:nvSpPr>
          <p:cNvPr id="40" name="Text Box 3">
            <a:extLst>
              <a:ext uri="{FF2B5EF4-FFF2-40B4-BE49-F238E27FC236}">
                <a16:creationId xmlns:a16="http://schemas.microsoft.com/office/drawing/2014/main" id="{AD215FDA-A298-45B5-83BE-7A9581E1A3C4}"/>
              </a:ext>
            </a:extLst>
          </p:cNvPr>
          <p:cNvSpPr txBox="1">
            <a:spLocks noChangeArrowheads="1"/>
          </p:cNvSpPr>
          <p:nvPr/>
        </p:nvSpPr>
        <p:spPr bwMode="auto">
          <a:xfrm>
            <a:off x="154069" y="6303188"/>
            <a:ext cx="5463571" cy="507831"/>
          </a:xfrm>
          <a:prstGeom prst="rect">
            <a:avLst/>
          </a:prstGeom>
          <a:noFill/>
          <a:ln w="9525">
            <a:noFill/>
            <a:miter lim="800000"/>
            <a:headEnd/>
            <a:tailEnd/>
          </a:ln>
        </p:spPr>
        <p:txBody>
          <a:bodyPr wrap="square">
            <a:spAutoFit/>
          </a:bodyPr>
          <a:lstStyle/>
          <a:p>
            <a:pPr>
              <a:defRPr/>
            </a:pPr>
            <a:r>
              <a:rPr lang="en-CA" sz="900" dirty="0">
                <a:solidFill>
                  <a:schemeClr val="bg1"/>
                </a:solidFill>
                <a:latin typeface="Arial Narrow" panose="020B0606020202030204" pitchFamily="34" charset="0"/>
              </a:rPr>
              <a:t>1. Connolly SJ, et al. </a:t>
            </a:r>
            <a:r>
              <a:rPr lang="en-CA" sz="900" i="1" dirty="0">
                <a:solidFill>
                  <a:schemeClr val="bg1"/>
                </a:solidFill>
                <a:latin typeface="Arial Narrow" panose="020B0606020202030204" pitchFamily="34" charset="0"/>
              </a:rPr>
              <a:t>N </a:t>
            </a:r>
            <a:r>
              <a:rPr lang="en-CA" sz="900" i="1" dirty="0" err="1">
                <a:solidFill>
                  <a:schemeClr val="bg1"/>
                </a:solidFill>
                <a:latin typeface="Arial Narrow" panose="020B0606020202030204" pitchFamily="34" charset="0"/>
              </a:rPr>
              <a:t>Engl</a:t>
            </a:r>
            <a:r>
              <a:rPr lang="en-CA" sz="900" i="1" dirty="0">
                <a:solidFill>
                  <a:schemeClr val="bg1"/>
                </a:solidFill>
                <a:latin typeface="Arial Narrow" panose="020B0606020202030204" pitchFamily="34" charset="0"/>
              </a:rPr>
              <a:t> J Med </a:t>
            </a:r>
            <a:r>
              <a:rPr lang="en-CA" sz="900" dirty="0">
                <a:solidFill>
                  <a:schemeClr val="bg1"/>
                </a:solidFill>
                <a:latin typeface="Arial Narrow" panose="020B0606020202030204" pitchFamily="34" charset="0"/>
              </a:rPr>
              <a:t>2009; 361:1139-51.;   2. Patel MR, et al. </a:t>
            </a:r>
            <a:r>
              <a:rPr lang="en-CA" sz="900" i="1" dirty="0">
                <a:solidFill>
                  <a:schemeClr val="bg1"/>
                </a:solidFill>
                <a:latin typeface="Arial Narrow" panose="020B0606020202030204" pitchFamily="34" charset="0"/>
              </a:rPr>
              <a:t>N </a:t>
            </a:r>
            <a:r>
              <a:rPr lang="en-CA" sz="900" i="1" dirty="0" err="1">
                <a:solidFill>
                  <a:schemeClr val="bg1"/>
                </a:solidFill>
                <a:latin typeface="Arial Narrow" panose="020B0606020202030204" pitchFamily="34" charset="0"/>
              </a:rPr>
              <a:t>Engl</a:t>
            </a:r>
            <a:r>
              <a:rPr lang="en-CA" sz="900" i="1" dirty="0">
                <a:solidFill>
                  <a:schemeClr val="bg1"/>
                </a:solidFill>
                <a:latin typeface="Arial Narrow" panose="020B0606020202030204" pitchFamily="34" charset="0"/>
              </a:rPr>
              <a:t> J Med</a:t>
            </a:r>
            <a:r>
              <a:rPr lang="en-CA" sz="900" dirty="0">
                <a:solidFill>
                  <a:schemeClr val="bg1"/>
                </a:solidFill>
                <a:latin typeface="Arial Narrow" panose="020B0606020202030204" pitchFamily="34" charset="0"/>
              </a:rPr>
              <a:t> 2011; 365:883-91.</a:t>
            </a:r>
          </a:p>
          <a:p>
            <a:pPr>
              <a:defRPr/>
            </a:pPr>
            <a:r>
              <a:rPr lang="en-CA" sz="900" dirty="0">
                <a:solidFill>
                  <a:schemeClr val="bg1"/>
                </a:solidFill>
                <a:latin typeface="Arial Narrow" panose="020B0606020202030204" pitchFamily="34" charset="0"/>
              </a:rPr>
              <a:t>3. Granger CB, et al. </a:t>
            </a:r>
            <a:r>
              <a:rPr lang="en-CA" sz="900" i="1" dirty="0">
                <a:solidFill>
                  <a:schemeClr val="bg1"/>
                </a:solidFill>
                <a:latin typeface="Arial Narrow" panose="020B0606020202030204" pitchFamily="34" charset="0"/>
              </a:rPr>
              <a:t>N </a:t>
            </a:r>
            <a:r>
              <a:rPr lang="en-CA" sz="900" i="1" dirty="0" err="1">
                <a:solidFill>
                  <a:schemeClr val="bg1"/>
                </a:solidFill>
                <a:latin typeface="Arial Narrow" panose="020B0606020202030204" pitchFamily="34" charset="0"/>
              </a:rPr>
              <a:t>Engl</a:t>
            </a:r>
            <a:r>
              <a:rPr lang="en-CA" sz="900" i="1" dirty="0">
                <a:solidFill>
                  <a:schemeClr val="bg1"/>
                </a:solidFill>
                <a:latin typeface="Arial Narrow" panose="020B0606020202030204" pitchFamily="34" charset="0"/>
              </a:rPr>
              <a:t> J Med</a:t>
            </a:r>
            <a:r>
              <a:rPr lang="en-CA" sz="900" dirty="0">
                <a:solidFill>
                  <a:schemeClr val="bg1"/>
                </a:solidFill>
                <a:latin typeface="Arial Narrow" panose="020B0606020202030204" pitchFamily="34" charset="0"/>
              </a:rPr>
              <a:t>. 2011;365:981-92.;   4. Kato ET, et al. </a:t>
            </a:r>
            <a:r>
              <a:rPr lang="en-CA" sz="900" i="1" dirty="0">
                <a:solidFill>
                  <a:schemeClr val="bg1"/>
                </a:solidFill>
                <a:latin typeface="Arial Narrow" panose="020B0606020202030204" pitchFamily="34" charset="0"/>
              </a:rPr>
              <a:t>J Am Heart Assoc</a:t>
            </a:r>
            <a:r>
              <a:rPr lang="en-CA" sz="900" dirty="0">
                <a:solidFill>
                  <a:schemeClr val="bg1"/>
                </a:solidFill>
                <a:latin typeface="Arial Narrow" panose="020B0606020202030204" pitchFamily="34" charset="0"/>
              </a:rPr>
              <a:t>. 2016;5(5).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schemeClr val="bg1"/>
              </a:solidFill>
              <a:effectLst/>
              <a:uLnTx/>
              <a:uFillTx/>
              <a:latin typeface="Arial Narrow" panose="020B0606020202030204" pitchFamily="34" charset="0"/>
              <a:cs typeface="Lato"/>
            </a:endParaRPr>
          </a:p>
        </p:txBody>
      </p:sp>
    </p:spTree>
    <p:extLst>
      <p:ext uri="{BB962C8B-B14F-4D97-AF65-F5344CB8AC3E}">
        <p14:creationId xmlns:p14="http://schemas.microsoft.com/office/powerpoint/2010/main" val="12126501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1000"/>
            <a:lum/>
          </a:blip>
          <a:srcRect/>
          <a:stretch>
            <a:fillRect l="-5000" r="-2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646A91-0B6F-42EF-9879-F4315737C63D}"/>
              </a:ext>
            </a:extLst>
          </p:cNvPr>
          <p:cNvSpPr/>
          <p:nvPr/>
        </p:nvSpPr>
        <p:spPr>
          <a:xfrm>
            <a:off x="-6448" y="-22092"/>
            <a:ext cx="9144000" cy="6858000"/>
          </a:xfrm>
          <a:prstGeom prst="rect">
            <a:avLst/>
          </a:prstGeom>
          <a:solidFill>
            <a:srgbClr val="FFFFFF">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27" name="Oval 26">
            <a:hlinkClick r:id="rId3" action="ppaction://hlinksldjump"/>
            <a:extLst>
              <a:ext uri="{FF2B5EF4-FFF2-40B4-BE49-F238E27FC236}">
                <a16:creationId xmlns:a16="http://schemas.microsoft.com/office/drawing/2014/main" id="{828658CF-EB66-44B2-BE79-2CA8B38EC235}"/>
              </a:ext>
            </a:extLst>
          </p:cNvPr>
          <p:cNvSpPr/>
          <p:nvPr/>
        </p:nvSpPr>
        <p:spPr>
          <a:xfrm>
            <a:off x="763272" y="1555683"/>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1</a:t>
            </a:r>
          </a:p>
        </p:txBody>
      </p:sp>
      <p:sp>
        <p:nvSpPr>
          <p:cNvPr id="30" name="Rectangle 29">
            <a:extLst>
              <a:ext uri="{FF2B5EF4-FFF2-40B4-BE49-F238E27FC236}">
                <a16:creationId xmlns:a16="http://schemas.microsoft.com/office/drawing/2014/main" id="{7847AFC8-040E-4833-BC6C-5466452846F8}"/>
              </a:ext>
            </a:extLst>
          </p:cNvPr>
          <p:cNvSpPr/>
          <p:nvPr/>
        </p:nvSpPr>
        <p:spPr>
          <a:xfrm>
            <a:off x="1639771" y="1582869"/>
            <a:ext cx="6808752" cy="584775"/>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32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AF-related strokes are very common</a:t>
            </a:r>
          </a:p>
        </p:txBody>
      </p:sp>
      <p:sp>
        <p:nvSpPr>
          <p:cNvPr id="15" name="Rectangle 14">
            <a:extLst>
              <a:ext uri="{FF2B5EF4-FFF2-40B4-BE49-F238E27FC236}">
                <a16:creationId xmlns:a16="http://schemas.microsoft.com/office/drawing/2014/main" id="{63BB03C5-0F05-4383-B6EA-E236035F946C}"/>
              </a:ext>
            </a:extLst>
          </p:cNvPr>
          <p:cNvSpPr/>
          <p:nvPr/>
        </p:nvSpPr>
        <p:spPr>
          <a:xfrm>
            <a:off x="0" y="0"/>
            <a:ext cx="9144000" cy="92333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Things to discuss with Beth</a:t>
            </a:r>
            <a:endParaRPr kumimoji="0" lang="en-US" sz="54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cxnSp>
        <p:nvCxnSpPr>
          <p:cNvPr id="16" name="Straight Connector 15">
            <a:extLst>
              <a:ext uri="{FF2B5EF4-FFF2-40B4-BE49-F238E27FC236}">
                <a16:creationId xmlns:a16="http://schemas.microsoft.com/office/drawing/2014/main" id="{F32EFC8E-74CA-424C-BC69-2AF1372E4087}"/>
              </a:ext>
            </a:extLst>
          </p:cNvPr>
          <p:cNvCxnSpPr/>
          <p:nvPr/>
        </p:nvCxnSpPr>
        <p:spPr>
          <a:xfrm flipV="1">
            <a:off x="-6448" y="117098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17" name="Picture 16" descr="Clinical-conandrum-Logo-2019_dec.png">
            <a:extLst>
              <a:ext uri="{FF2B5EF4-FFF2-40B4-BE49-F238E27FC236}">
                <a16:creationId xmlns:a16="http://schemas.microsoft.com/office/drawing/2014/main" id="{9CE1E5FF-60B6-4616-8101-26101E7946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1304" y="6056243"/>
            <a:ext cx="1351014" cy="532163"/>
          </a:xfrm>
          <a:prstGeom prst="rect">
            <a:avLst/>
          </a:prstGeom>
        </p:spPr>
      </p:pic>
      <p:sp>
        <p:nvSpPr>
          <p:cNvPr id="9" name="Rectangle 8">
            <a:extLst>
              <a:ext uri="{FF2B5EF4-FFF2-40B4-BE49-F238E27FC236}">
                <a16:creationId xmlns:a16="http://schemas.microsoft.com/office/drawing/2014/main" id="{28C8DC08-9E84-473E-ADEF-BCD343AFC650}"/>
              </a:ext>
            </a:extLst>
          </p:cNvPr>
          <p:cNvSpPr/>
          <p:nvPr/>
        </p:nvSpPr>
        <p:spPr>
          <a:xfrm>
            <a:off x="1639771" y="2521083"/>
            <a:ext cx="6808752" cy="584775"/>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3200" b="1" i="0" u="none" strike="noStrike" kern="0" cap="none" spc="0" normalizeH="0" baseline="0" noProof="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rPr>
              <a:t>AF-related strokes are often devastating</a:t>
            </a:r>
          </a:p>
        </p:txBody>
      </p:sp>
      <p:sp>
        <p:nvSpPr>
          <p:cNvPr id="10" name="Oval 9">
            <a:hlinkClick r:id="rId5" action="ppaction://hlinksldjump"/>
            <a:extLst>
              <a:ext uri="{FF2B5EF4-FFF2-40B4-BE49-F238E27FC236}">
                <a16:creationId xmlns:a16="http://schemas.microsoft.com/office/drawing/2014/main" id="{8039344D-0455-4EEB-AB66-A7EF4D9152F2}"/>
              </a:ext>
            </a:extLst>
          </p:cNvPr>
          <p:cNvSpPr/>
          <p:nvPr/>
        </p:nvSpPr>
        <p:spPr>
          <a:xfrm>
            <a:off x="763272" y="2482351"/>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2</a:t>
            </a:r>
          </a:p>
        </p:txBody>
      </p:sp>
      <p:sp>
        <p:nvSpPr>
          <p:cNvPr id="11" name="Rectangle 10">
            <a:extLst>
              <a:ext uri="{FF2B5EF4-FFF2-40B4-BE49-F238E27FC236}">
                <a16:creationId xmlns:a16="http://schemas.microsoft.com/office/drawing/2014/main" id="{52A93AA4-02D5-4E8D-9A81-E61D2ADA7D46}"/>
              </a:ext>
            </a:extLst>
          </p:cNvPr>
          <p:cNvSpPr/>
          <p:nvPr/>
        </p:nvSpPr>
        <p:spPr>
          <a:xfrm>
            <a:off x="1639771" y="3459297"/>
            <a:ext cx="6808752" cy="584775"/>
          </a:xfrm>
          <a:prstGeom prst="rect">
            <a:avLst/>
          </a:prstGeom>
          <a:noFill/>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32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AF-related strokes can be prevented</a:t>
            </a:r>
          </a:p>
        </p:txBody>
      </p:sp>
      <p:sp>
        <p:nvSpPr>
          <p:cNvPr id="13" name="Oval 12">
            <a:hlinkClick r:id="rId6" action="ppaction://hlinksldjump"/>
            <a:extLst>
              <a:ext uri="{FF2B5EF4-FFF2-40B4-BE49-F238E27FC236}">
                <a16:creationId xmlns:a16="http://schemas.microsoft.com/office/drawing/2014/main" id="{4D3D542A-84E0-4958-9E0A-E85AC4973B2E}"/>
              </a:ext>
            </a:extLst>
          </p:cNvPr>
          <p:cNvSpPr/>
          <p:nvPr/>
        </p:nvSpPr>
        <p:spPr>
          <a:xfrm>
            <a:off x="763272" y="3409019"/>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3</a:t>
            </a:r>
          </a:p>
        </p:txBody>
      </p:sp>
      <p:sp>
        <p:nvSpPr>
          <p:cNvPr id="12" name="Rectangle 11">
            <a:extLst>
              <a:ext uri="{FF2B5EF4-FFF2-40B4-BE49-F238E27FC236}">
                <a16:creationId xmlns:a16="http://schemas.microsoft.com/office/drawing/2014/main" id="{6E29F437-3EC7-4594-A93B-8EE1FD63A94F}"/>
              </a:ext>
            </a:extLst>
          </p:cNvPr>
          <p:cNvSpPr/>
          <p:nvPr/>
        </p:nvSpPr>
        <p:spPr>
          <a:xfrm>
            <a:off x="1639771" y="4397511"/>
            <a:ext cx="6808752" cy="584775"/>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3200" b="1" i="0" u="none" strike="noStrike" kern="0" cap="none" spc="0" normalizeH="0" baseline="0" noProof="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rPr>
              <a:t>…even in the elderly</a:t>
            </a:r>
          </a:p>
        </p:txBody>
      </p:sp>
      <p:sp>
        <p:nvSpPr>
          <p:cNvPr id="18" name="Oval 17">
            <a:hlinkClick r:id="rId7" action="ppaction://hlinksldjump"/>
            <a:extLst>
              <a:ext uri="{FF2B5EF4-FFF2-40B4-BE49-F238E27FC236}">
                <a16:creationId xmlns:a16="http://schemas.microsoft.com/office/drawing/2014/main" id="{876C37EB-DA0C-4C37-A668-078A36F99018}"/>
              </a:ext>
            </a:extLst>
          </p:cNvPr>
          <p:cNvSpPr/>
          <p:nvPr/>
        </p:nvSpPr>
        <p:spPr>
          <a:xfrm>
            <a:off x="763272" y="4335687"/>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4</a:t>
            </a:r>
          </a:p>
        </p:txBody>
      </p:sp>
      <p:sp>
        <p:nvSpPr>
          <p:cNvPr id="14" name="Rectangle 13">
            <a:extLst>
              <a:ext uri="{FF2B5EF4-FFF2-40B4-BE49-F238E27FC236}">
                <a16:creationId xmlns:a16="http://schemas.microsoft.com/office/drawing/2014/main" id="{2A8E58A8-9E53-4A92-8B88-BAC96D928C6D}"/>
              </a:ext>
            </a:extLst>
          </p:cNvPr>
          <p:cNvSpPr/>
          <p:nvPr/>
        </p:nvSpPr>
        <p:spPr>
          <a:xfrm>
            <a:off x="1639771" y="5335727"/>
            <a:ext cx="6808752" cy="584775"/>
          </a:xfrm>
          <a:prstGeom prst="rect">
            <a:avLst/>
          </a:prstGeom>
        </p:spPr>
        <p:txBody>
          <a:bodyPr wrap="square" anchor="b">
            <a:spAutoFit/>
          </a:bodyPr>
          <a:lstStyle/>
          <a:p>
            <a:pPr lvl="0" defTabSz="914400" fontAlgn="base"/>
            <a:r>
              <a:rPr lang="en-CA" sz="3200" b="1" kern="0" dirty="0">
                <a:solidFill>
                  <a:prstClr val="black">
                    <a:lumMod val="85000"/>
                    <a:lumOff val="15000"/>
                  </a:prstClr>
                </a:solidFill>
                <a:latin typeface="Arial Narrow" panose="020B0606020202030204" pitchFamily="34" charset="0"/>
                <a:ea typeface="Open Sans" panose="020B0606030504020204" pitchFamily="34" charset="0"/>
                <a:cs typeface="Open Sans" panose="020B0606030504020204" pitchFamily="34" charset="0"/>
              </a:rPr>
              <a:t>…with a bleeding risk less than warfarin</a:t>
            </a:r>
            <a:endParaRPr kumimoji="0" lang="en-CA" sz="32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Open Sans" panose="020B0606030504020204" pitchFamily="34" charset="0"/>
              <a:cs typeface="Open Sans" panose="020B0606030504020204" pitchFamily="34" charset="0"/>
            </a:endParaRPr>
          </a:p>
        </p:txBody>
      </p:sp>
      <p:sp>
        <p:nvSpPr>
          <p:cNvPr id="20" name="Oval 19">
            <a:hlinkClick r:id="rId8" action="ppaction://hlinksldjump"/>
            <a:extLst>
              <a:ext uri="{FF2B5EF4-FFF2-40B4-BE49-F238E27FC236}">
                <a16:creationId xmlns:a16="http://schemas.microsoft.com/office/drawing/2014/main" id="{055D5BC2-FC62-4FF3-8C76-C550C56110BD}"/>
              </a:ext>
            </a:extLst>
          </p:cNvPr>
          <p:cNvSpPr/>
          <p:nvPr/>
        </p:nvSpPr>
        <p:spPr>
          <a:xfrm>
            <a:off x="763272" y="5262355"/>
            <a:ext cx="731520" cy="731520"/>
          </a:xfrm>
          <a:prstGeom prst="ellipse">
            <a:avLst/>
          </a:prstGeom>
          <a:solidFill>
            <a:srgbClr val="97BA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5</a:t>
            </a:r>
          </a:p>
        </p:txBody>
      </p:sp>
    </p:spTree>
    <p:extLst>
      <p:ext uri="{BB962C8B-B14F-4D97-AF65-F5344CB8AC3E}">
        <p14:creationId xmlns:p14="http://schemas.microsoft.com/office/powerpoint/2010/main" val="3765900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54069" y="46981"/>
            <a:ext cx="6968058" cy="1077218"/>
          </a:xfrm>
          <a:prstGeom prst="rect">
            <a:avLst/>
          </a:prstGeom>
          <a:noFill/>
        </p:spPr>
        <p:txBody>
          <a:bodyPr wrap="square">
            <a:spAutoFit/>
          </a:bodyPr>
          <a:lstStyle/>
          <a:p>
            <a:pPr lvl="0">
              <a:defRPr/>
            </a:pPr>
            <a:r>
              <a:rPr lang="en-CA" sz="3200" b="1" dirty="0">
                <a:solidFill>
                  <a:srgbClr val="183059"/>
                </a:solidFill>
                <a:latin typeface="Arial Narrow" panose="020B0606020202030204" pitchFamily="34" charset="0"/>
                <a:cs typeface="Aharoni" panose="02010803020104030203" pitchFamily="2" charset="-79"/>
              </a:rPr>
              <a:t>DOACs in Patients Aged ≥ 75 years: </a:t>
            </a:r>
            <a:br>
              <a:rPr lang="en-CA" sz="3200" b="1" dirty="0">
                <a:solidFill>
                  <a:srgbClr val="183059"/>
                </a:solidFill>
                <a:latin typeface="Arial Narrow" panose="020B0606020202030204" pitchFamily="34" charset="0"/>
                <a:cs typeface="Aharoni" panose="02010803020104030203" pitchFamily="2" charset="-79"/>
              </a:rPr>
            </a:br>
            <a:r>
              <a:rPr lang="en-CA" sz="3200" b="1" dirty="0">
                <a:solidFill>
                  <a:srgbClr val="183059"/>
                </a:solidFill>
                <a:latin typeface="Arial Narrow" panose="020B0606020202030204" pitchFamily="34" charset="0"/>
                <a:cs typeface="Aharoni" panose="02010803020104030203" pitchFamily="2" charset="-79"/>
              </a:rPr>
              <a:t>Bleeding Risk</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24731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40" name="Text Box 3">
            <a:extLst>
              <a:ext uri="{FF2B5EF4-FFF2-40B4-BE49-F238E27FC236}">
                <a16:creationId xmlns:a16="http://schemas.microsoft.com/office/drawing/2014/main" id="{AD215FDA-A298-45B5-83BE-7A9581E1A3C4}"/>
              </a:ext>
            </a:extLst>
          </p:cNvPr>
          <p:cNvSpPr txBox="1">
            <a:spLocks noChangeArrowheads="1"/>
          </p:cNvSpPr>
          <p:nvPr/>
        </p:nvSpPr>
        <p:spPr bwMode="auto">
          <a:xfrm>
            <a:off x="154069" y="6303188"/>
            <a:ext cx="5463571" cy="507831"/>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1. Connolly SJ, et al. </a:t>
            </a:r>
            <a:r>
              <a:rPr kumimoji="0" lang="en-CA" sz="900" b="0"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 </a:t>
            </a:r>
            <a:r>
              <a:rPr kumimoji="0" lang="en-CA" sz="900" b="0" i="1"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Engl</a:t>
            </a:r>
            <a:r>
              <a:rPr kumimoji="0" lang="en-CA" sz="900" b="0"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J Med </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2009; 361:1139-51.;   2. Patel MR, et al. </a:t>
            </a:r>
            <a:r>
              <a:rPr kumimoji="0" lang="en-CA" sz="900" b="0"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 </a:t>
            </a:r>
            <a:r>
              <a:rPr kumimoji="0" lang="en-CA" sz="900" b="0" i="1"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Engl</a:t>
            </a:r>
            <a:r>
              <a:rPr kumimoji="0" lang="en-CA" sz="900" b="0"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J Med</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2011; 365:883-91.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3. Granger CB, et al. </a:t>
            </a:r>
            <a:r>
              <a:rPr kumimoji="0" lang="en-CA" sz="900" b="0"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 </a:t>
            </a:r>
            <a:r>
              <a:rPr kumimoji="0" lang="en-CA" sz="900" b="0" i="1"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Engl</a:t>
            </a:r>
            <a:r>
              <a:rPr kumimoji="0" lang="en-CA" sz="900" b="0"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J Med</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2011;365:981-92.;   4. Kato ET, et al. </a:t>
            </a:r>
            <a:r>
              <a:rPr kumimoji="0" lang="en-CA" sz="900" b="0"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J Am Heart Assoc</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2016;5(5).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2" name="Picture 1">
            <a:extLst>
              <a:ext uri="{FF2B5EF4-FFF2-40B4-BE49-F238E27FC236}">
                <a16:creationId xmlns:a16="http://schemas.microsoft.com/office/drawing/2014/main" id="{34BDAABF-6F2F-4316-9E57-F3DF3F054A12}"/>
              </a:ext>
            </a:extLst>
          </p:cNvPr>
          <p:cNvPicPr>
            <a:picLocks noChangeAspect="1"/>
          </p:cNvPicPr>
          <p:nvPr/>
        </p:nvPicPr>
        <p:blipFill>
          <a:blip r:embed="rId6"/>
          <a:stretch>
            <a:fillRect/>
          </a:stretch>
        </p:blipFill>
        <p:spPr>
          <a:xfrm>
            <a:off x="356250" y="2067216"/>
            <a:ext cx="8431499" cy="2993395"/>
          </a:xfrm>
          <a:prstGeom prst="rect">
            <a:avLst/>
          </a:prstGeom>
        </p:spPr>
      </p:pic>
    </p:spTree>
    <p:extLst>
      <p:ext uri="{BB962C8B-B14F-4D97-AF65-F5344CB8AC3E}">
        <p14:creationId xmlns:p14="http://schemas.microsoft.com/office/powerpoint/2010/main" val="3918561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92A3152-967D-4FF9-BC35-DD3F26C4AAE9}"/>
              </a:ext>
            </a:extLst>
          </p:cNvPr>
          <p:cNvSpPr txBox="1"/>
          <p:nvPr/>
        </p:nvSpPr>
        <p:spPr>
          <a:xfrm>
            <a:off x="0" y="1151083"/>
            <a:ext cx="9144000" cy="5212080"/>
          </a:xfrm>
          <a:prstGeom prst="rect">
            <a:avLst/>
          </a:prstGeom>
          <a:solidFill>
            <a:srgbClr val="19325C"/>
          </a:solidFill>
        </p:spPr>
        <p:txBody>
          <a:bodyPr wrap="square" rtlCol="0">
            <a:spAutoFit/>
          </a:bodyPr>
          <a:lstStyle/>
          <a:p>
            <a:endParaRPr lang="en-US" dirty="0"/>
          </a:p>
        </p:txBody>
      </p:sp>
      <p:sp>
        <p:nvSpPr>
          <p:cNvPr id="4" name="Rectangle 3">
            <a:extLst>
              <a:ext uri="{FF2B5EF4-FFF2-40B4-BE49-F238E27FC236}">
                <a16:creationId xmlns:a16="http://schemas.microsoft.com/office/drawing/2014/main" id="{9B878E3E-03CE-44DE-91BF-54E76C1C3319}"/>
              </a:ext>
            </a:extLst>
          </p:cNvPr>
          <p:cNvSpPr/>
          <p:nvPr/>
        </p:nvSpPr>
        <p:spPr>
          <a:xfrm>
            <a:off x="0" y="6359866"/>
            <a:ext cx="9144000" cy="496736"/>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358439"/>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359" y="6014103"/>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776365"/>
            <a:ext cx="9144000" cy="822960"/>
          </a:xfrm>
          <a:prstGeom prst="rect">
            <a:avLst/>
          </a:prstGeom>
          <a:solidFill>
            <a:srgbClr val="254A87"/>
          </a:solidFill>
        </p:spPr>
        <p:txBody>
          <a:bodyPr wrap="square" rtlCol="0">
            <a:spAutoFit/>
          </a:bodyPr>
          <a:lstStyle/>
          <a:p>
            <a:endParaRPr lang="en-US" dirty="0"/>
          </a:p>
        </p:txBody>
      </p:sp>
      <p:sp>
        <p:nvSpPr>
          <p:cNvPr id="11" name="Flowchart: Connector 10">
            <a:extLst>
              <a:ext uri="{FF2B5EF4-FFF2-40B4-BE49-F238E27FC236}">
                <a16:creationId xmlns:a16="http://schemas.microsoft.com/office/drawing/2014/main" id="{F190DD1E-C165-412A-AF16-708C586AF018}"/>
              </a:ext>
            </a:extLst>
          </p:cNvPr>
          <p:cNvSpPr/>
          <p:nvPr/>
        </p:nvSpPr>
        <p:spPr>
          <a:xfrm>
            <a:off x="266854" y="1847031"/>
            <a:ext cx="640080" cy="64008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2400" b="1" dirty="0">
                <a:latin typeface="Arial Narrow" panose="020B0606020202030204" pitchFamily="34" charset="0"/>
              </a:rPr>
              <a:t>I</a:t>
            </a:r>
            <a:endParaRPr lang="en-US" sz="2400" b="1" dirty="0">
              <a:latin typeface="Arial Narrow" panose="020B0606020202030204" pitchFamily="34" charset="0"/>
            </a:endParaRPr>
          </a:p>
        </p:txBody>
      </p:sp>
      <p:sp>
        <p:nvSpPr>
          <p:cNvPr id="12" name="TextBox 11">
            <a:extLst>
              <a:ext uri="{FF2B5EF4-FFF2-40B4-BE49-F238E27FC236}">
                <a16:creationId xmlns:a16="http://schemas.microsoft.com/office/drawing/2014/main" id="{A5D6CDB6-72D0-4357-8DD8-44672AC991E3}"/>
              </a:ext>
            </a:extLst>
          </p:cNvPr>
          <p:cNvSpPr txBox="1"/>
          <p:nvPr/>
        </p:nvSpPr>
        <p:spPr>
          <a:xfrm>
            <a:off x="1190613" y="1812189"/>
            <a:ext cx="7231228" cy="707886"/>
          </a:xfrm>
          <a:prstGeom prst="rect">
            <a:avLst/>
          </a:prstGeom>
          <a:noFill/>
        </p:spPr>
        <p:txBody>
          <a:bodyPr wrap="square" rtlCol="0">
            <a:spAutoFit/>
          </a:bodyPr>
          <a:lstStyle/>
          <a:p>
            <a:r>
              <a:rPr lang="en-CA" sz="2000" b="1" dirty="0">
                <a:solidFill>
                  <a:schemeClr val="bg1"/>
                </a:solidFill>
                <a:latin typeface="Arial Narrow" panose="020B0606020202030204" pitchFamily="34" charset="0"/>
              </a:rPr>
              <a:t>Recognize that the risks of AF, stroke, major bleeding are all increased in the elderly</a:t>
            </a:r>
          </a:p>
        </p:txBody>
      </p:sp>
      <p:sp>
        <p:nvSpPr>
          <p:cNvPr id="13" name="TextBox 12">
            <a:extLst>
              <a:ext uri="{FF2B5EF4-FFF2-40B4-BE49-F238E27FC236}">
                <a16:creationId xmlns:a16="http://schemas.microsoft.com/office/drawing/2014/main" id="{B3E2E79C-6F84-4E28-8017-986AD1C3AEF8}"/>
              </a:ext>
            </a:extLst>
          </p:cNvPr>
          <p:cNvSpPr txBox="1"/>
          <p:nvPr/>
        </p:nvSpPr>
        <p:spPr>
          <a:xfrm>
            <a:off x="0" y="2775010"/>
            <a:ext cx="9144000" cy="1097280"/>
          </a:xfrm>
          <a:prstGeom prst="rect">
            <a:avLst/>
          </a:prstGeom>
          <a:solidFill>
            <a:srgbClr val="254A87"/>
          </a:solidFill>
        </p:spPr>
        <p:txBody>
          <a:bodyPr wrap="square" rtlCol="0">
            <a:spAutoFit/>
          </a:bodyPr>
          <a:lstStyle/>
          <a:p>
            <a:endParaRPr lang="en-US" dirty="0"/>
          </a:p>
        </p:txBody>
      </p:sp>
      <p:sp>
        <p:nvSpPr>
          <p:cNvPr id="14" name="Flowchart: Connector 13">
            <a:extLst>
              <a:ext uri="{FF2B5EF4-FFF2-40B4-BE49-F238E27FC236}">
                <a16:creationId xmlns:a16="http://schemas.microsoft.com/office/drawing/2014/main" id="{5DEBD901-B2F7-4756-9A7B-C81C990C7BF4}"/>
              </a:ext>
            </a:extLst>
          </p:cNvPr>
          <p:cNvSpPr/>
          <p:nvPr/>
        </p:nvSpPr>
        <p:spPr>
          <a:xfrm>
            <a:off x="266854" y="2968334"/>
            <a:ext cx="640080" cy="64008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2400" b="1" dirty="0">
                <a:latin typeface="Arial Narrow" panose="020B0606020202030204" pitchFamily="34" charset="0"/>
              </a:rPr>
              <a:t>II</a:t>
            </a:r>
            <a:endParaRPr lang="en-US" sz="2400" b="1" dirty="0">
              <a:latin typeface="Arial Narrow" panose="020B0606020202030204" pitchFamily="34" charset="0"/>
            </a:endParaRPr>
          </a:p>
        </p:txBody>
      </p:sp>
      <p:sp>
        <p:nvSpPr>
          <p:cNvPr id="16" name="TextBox 15">
            <a:extLst>
              <a:ext uri="{FF2B5EF4-FFF2-40B4-BE49-F238E27FC236}">
                <a16:creationId xmlns:a16="http://schemas.microsoft.com/office/drawing/2014/main" id="{BF0CAC9A-DC9D-447A-BAEA-DE6EF6920E15}"/>
              </a:ext>
            </a:extLst>
          </p:cNvPr>
          <p:cNvSpPr txBox="1"/>
          <p:nvPr/>
        </p:nvSpPr>
        <p:spPr>
          <a:xfrm>
            <a:off x="1190613" y="2819422"/>
            <a:ext cx="6993522" cy="1015663"/>
          </a:xfrm>
          <a:prstGeom prst="rect">
            <a:avLst/>
          </a:prstGeom>
          <a:noFill/>
        </p:spPr>
        <p:txBody>
          <a:bodyPr wrap="square" rtlCol="0">
            <a:spAutoFit/>
          </a:bodyPr>
          <a:lstStyle/>
          <a:p>
            <a:r>
              <a:rPr lang="en-CA" sz="2000" b="1">
                <a:solidFill>
                  <a:schemeClr val="bg1"/>
                </a:solidFill>
                <a:latin typeface="Arial Narrow" panose="020B0606020202030204" pitchFamily="34" charset="0"/>
              </a:rPr>
              <a:t>Describe </a:t>
            </a:r>
            <a:r>
              <a:rPr lang="en-CA" sz="2000" b="1" dirty="0">
                <a:solidFill>
                  <a:schemeClr val="bg1"/>
                </a:solidFill>
                <a:latin typeface="Arial Narrow" panose="020B0606020202030204" pitchFamily="34" charset="0"/>
              </a:rPr>
              <a:t>that DOACs are as effective in older patients as they are in younger patients with AF, with a risk of major bleeding that is similar to or less than that of warfarin</a:t>
            </a:r>
          </a:p>
        </p:txBody>
      </p:sp>
      <p:sp>
        <p:nvSpPr>
          <p:cNvPr id="17" name="TextBox 16">
            <a:extLst>
              <a:ext uri="{FF2B5EF4-FFF2-40B4-BE49-F238E27FC236}">
                <a16:creationId xmlns:a16="http://schemas.microsoft.com/office/drawing/2014/main" id="{4BBC86C0-712B-4C83-9A03-958BB38AE88F}"/>
              </a:ext>
            </a:extLst>
          </p:cNvPr>
          <p:cNvSpPr txBox="1"/>
          <p:nvPr/>
        </p:nvSpPr>
        <p:spPr>
          <a:xfrm>
            <a:off x="0" y="4073192"/>
            <a:ext cx="9144000" cy="822960"/>
          </a:xfrm>
          <a:prstGeom prst="rect">
            <a:avLst/>
          </a:prstGeom>
          <a:solidFill>
            <a:srgbClr val="254A87"/>
          </a:solidFill>
        </p:spPr>
        <p:txBody>
          <a:bodyPr wrap="square" rtlCol="0">
            <a:spAutoFit/>
          </a:bodyPr>
          <a:lstStyle/>
          <a:p>
            <a:endParaRPr lang="en-US" dirty="0"/>
          </a:p>
        </p:txBody>
      </p:sp>
      <p:sp>
        <p:nvSpPr>
          <p:cNvPr id="18" name="Flowchart: Connector 17">
            <a:extLst>
              <a:ext uri="{FF2B5EF4-FFF2-40B4-BE49-F238E27FC236}">
                <a16:creationId xmlns:a16="http://schemas.microsoft.com/office/drawing/2014/main" id="{270C6EDC-9A9B-4AFC-B831-3BDC810AFB50}"/>
              </a:ext>
            </a:extLst>
          </p:cNvPr>
          <p:cNvSpPr/>
          <p:nvPr/>
        </p:nvSpPr>
        <p:spPr>
          <a:xfrm>
            <a:off x="266854" y="4158068"/>
            <a:ext cx="640080" cy="64008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2400" b="1" dirty="0">
                <a:latin typeface="Arial Narrow" panose="020B0606020202030204" pitchFamily="34" charset="0"/>
              </a:rPr>
              <a:t>III</a:t>
            </a:r>
            <a:endParaRPr lang="en-US" sz="2400" b="1" dirty="0">
              <a:latin typeface="Arial Narrow" panose="020B0606020202030204" pitchFamily="34" charset="0"/>
            </a:endParaRPr>
          </a:p>
        </p:txBody>
      </p:sp>
      <p:sp>
        <p:nvSpPr>
          <p:cNvPr id="19" name="TextBox 18">
            <a:extLst>
              <a:ext uri="{FF2B5EF4-FFF2-40B4-BE49-F238E27FC236}">
                <a16:creationId xmlns:a16="http://schemas.microsoft.com/office/drawing/2014/main" id="{A87FB2AC-7EB1-40F9-92BE-9C8AFAB2ECE5}"/>
              </a:ext>
            </a:extLst>
          </p:cNvPr>
          <p:cNvSpPr txBox="1"/>
          <p:nvPr/>
        </p:nvSpPr>
        <p:spPr>
          <a:xfrm>
            <a:off x="1190613" y="4140208"/>
            <a:ext cx="7231228" cy="707886"/>
          </a:xfrm>
          <a:prstGeom prst="rect">
            <a:avLst/>
          </a:prstGeom>
          <a:noFill/>
        </p:spPr>
        <p:txBody>
          <a:bodyPr wrap="square" rtlCol="0">
            <a:spAutoFit/>
          </a:bodyPr>
          <a:lstStyle/>
          <a:p>
            <a:r>
              <a:rPr lang="en-CA" sz="2000" b="1" dirty="0">
                <a:solidFill>
                  <a:schemeClr val="bg1"/>
                </a:solidFill>
                <a:latin typeface="Arial Narrow" panose="020B0606020202030204" pitchFamily="34" charset="0"/>
              </a:rPr>
              <a:t>Explain the importance of follow up and close monitoring of renal function in elderly patients on DOACs</a:t>
            </a:r>
          </a:p>
        </p:txBody>
      </p:sp>
      <p:sp>
        <p:nvSpPr>
          <p:cNvPr id="20" name="Rectangle 19">
            <a:extLst>
              <a:ext uri="{FF2B5EF4-FFF2-40B4-BE49-F238E27FC236}">
                <a16:creationId xmlns:a16="http://schemas.microsoft.com/office/drawing/2014/main" id="{50619B98-8AED-45DA-BE0A-EEA07D586EA7}"/>
              </a:ext>
            </a:extLst>
          </p:cNvPr>
          <p:cNvSpPr/>
          <p:nvPr/>
        </p:nvSpPr>
        <p:spPr>
          <a:xfrm>
            <a:off x="143997" y="86704"/>
            <a:ext cx="8068238"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1B1A5A"/>
                </a:solidFill>
                <a:effectLst/>
                <a:uLnTx/>
                <a:uFillTx/>
                <a:latin typeface="Arial Narrow" panose="020B0606020202030204" pitchFamily="34" charset="0"/>
                <a:cs typeface="Aharoni" panose="02010803020104030203" pitchFamily="2" charset="-79"/>
              </a:rPr>
              <a:t>Learning Objectives</a:t>
            </a:r>
            <a:endParaRPr kumimoji="0" lang="en-US" sz="4800" b="1" i="0" u="none" strike="noStrike" kern="1200" cap="none" spc="0" normalizeH="0" baseline="0" noProof="0" dirty="0">
              <a:ln>
                <a:noFill/>
              </a:ln>
              <a:solidFill>
                <a:srgbClr val="1B1A5A"/>
              </a:solidFill>
              <a:effectLst/>
              <a:uLnTx/>
              <a:uFillTx/>
              <a:latin typeface="Arial Narrow" panose="020B0606020202030204" pitchFamily="34" charset="0"/>
              <a:cs typeface="Aharoni" panose="02010803020104030203" pitchFamily="2" charset="-79"/>
            </a:endParaRPr>
          </a:p>
        </p:txBody>
      </p:sp>
      <p:sp>
        <p:nvSpPr>
          <p:cNvPr id="21" name="Content Placeholder 2">
            <a:extLst>
              <a:ext uri="{FF2B5EF4-FFF2-40B4-BE49-F238E27FC236}">
                <a16:creationId xmlns:a16="http://schemas.microsoft.com/office/drawing/2014/main" id="{DA3585F1-97F7-4CD0-B289-5F443D94B287}"/>
              </a:ext>
            </a:extLst>
          </p:cNvPr>
          <p:cNvSpPr txBox="1">
            <a:spLocks/>
          </p:cNvSpPr>
          <p:nvPr/>
        </p:nvSpPr>
        <p:spPr>
          <a:xfrm>
            <a:off x="143997" y="1227839"/>
            <a:ext cx="8676991" cy="549680"/>
          </a:xfrm>
          <a:prstGeom prst="rect">
            <a:avLst/>
          </a:prstGeom>
        </p:spPr>
        <p:txBody>
          <a:bodyPr vert="horz" lIns="91440" tIns="45720" rIns="91440" bIns="45720" rtlCol="0">
            <a:noAutofit/>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CA" sz="2400" b="1" i="0" u="none" strike="noStrike" kern="1200" cap="none" spc="0" normalizeH="0" baseline="0" noProof="0" dirty="0">
                <a:ln>
                  <a:noFill/>
                </a:ln>
                <a:solidFill>
                  <a:srgbClr val="99DFEB"/>
                </a:solidFill>
                <a:effectLst/>
                <a:uLnTx/>
                <a:uFillTx/>
                <a:latin typeface="Arial Narrow" panose="020B0606020202030204" pitchFamily="34" charset="0"/>
                <a:cs typeface="Lato"/>
              </a:rPr>
              <a:t>Upon completion of this activity, participants should be able to:</a:t>
            </a:r>
            <a:br>
              <a:rPr kumimoji="0" lang="en-CA" sz="2400" b="1" i="0" u="none" strike="noStrike" kern="1200" cap="none" spc="0" normalizeH="0" baseline="0" noProof="0" dirty="0">
                <a:ln>
                  <a:noFill/>
                </a:ln>
                <a:solidFill>
                  <a:srgbClr val="99DFEB"/>
                </a:solidFill>
                <a:effectLst/>
                <a:uLnTx/>
                <a:uFillTx/>
                <a:latin typeface="Arial Narrow" panose="020B0606020202030204" pitchFamily="34" charset="0"/>
                <a:cs typeface="Lato"/>
              </a:rPr>
            </a:br>
            <a:endParaRPr kumimoji="0" lang="en-CA" sz="2400" b="1" i="0" u="none" strike="noStrike" kern="1200" cap="none" spc="0" normalizeH="0" baseline="0" noProof="0" dirty="0">
              <a:ln>
                <a:noFill/>
              </a:ln>
              <a:solidFill>
                <a:srgbClr val="99DFEB"/>
              </a:solidFill>
              <a:effectLst/>
              <a:uLnTx/>
              <a:uFillTx/>
              <a:latin typeface="Arial Narrow" panose="020B0606020202030204" pitchFamily="34" charset="0"/>
              <a:cs typeface="Lato"/>
            </a:endParaRPr>
          </a:p>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CA" sz="2400" b="0" i="0" u="none" strike="noStrike" kern="1200" cap="none" spc="0" normalizeH="0" baseline="0" noProof="0" dirty="0">
              <a:ln>
                <a:noFill/>
              </a:ln>
              <a:solidFill>
                <a:srgbClr val="99DFEB"/>
              </a:solidFill>
              <a:effectLst/>
              <a:uLnTx/>
              <a:uFillTx/>
              <a:latin typeface="Arial Narrow" panose="020B0606020202030204" pitchFamily="34" charset="0"/>
              <a:cs typeface="Lato"/>
            </a:endParaRPr>
          </a:p>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kumimoji="0" lang="en-CA" sz="2000" b="0" i="0" u="none" strike="noStrike" kern="1200" cap="none" spc="0" normalizeH="0" baseline="0" noProof="0" dirty="0">
              <a:ln>
                <a:noFill/>
              </a:ln>
              <a:solidFill>
                <a:srgbClr val="99DFEB"/>
              </a:solidFill>
              <a:effectLst/>
              <a:uLnTx/>
              <a:uFillTx/>
              <a:latin typeface="Arial Narrow" panose="020B0606020202030204" pitchFamily="34" charset="0"/>
              <a:cs typeface="Lato"/>
            </a:endParaRPr>
          </a:p>
        </p:txBody>
      </p:sp>
      <p:sp>
        <p:nvSpPr>
          <p:cNvPr id="22" name="TextBox 21">
            <a:extLst>
              <a:ext uri="{FF2B5EF4-FFF2-40B4-BE49-F238E27FC236}">
                <a16:creationId xmlns:a16="http://schemas.microsoft.com/office/drawing/2014/main" id="{6065D9F2-ABD8-460C-BF53-CBCB56082831}"/>
              </a:ext>
            </a:extLst>
          </p:cNvPr>
          <p:cNvSpPr txBox="1"/>
          <p:nvPr/>
        </p:nvSpPr>
        <p:spPr>
          <a:xfrm>
            <a:off x="0" y="5100477"/>
            <a:ext cx="9144000" cy="822960"/>
          </a:xfrm>
          <a:prstGeom prst="rect">
            <a:avLst/>
          </a:prstGeom>
          <a:solidFill>
            <a:srgbClr val="254A87"/>
          </a:solidFill>
        </p:spPr>
        <p:txBody>
          <a:bodyPr wrap="square" rtlCol="0">
            <a:spAutoFit/>
          </a:bodyPr>
          <a:lstStyle/>
          <a:p>
            <a:endParaRPr lang="en-US" dirty="0"/>
          </a:p>
        </p:txBody>
      </p:sp>
      <p:sp>
        <p:nvSpPr>
          <p:cNvPr id="23" name="Flowchart: Connector 22">
            <a:extLst>
              <a:ext uri="{FF2B5EF4-FFF2-40B4-BE49-F238E27FC236}">
                <a16:creationId xmlns:a16="http://schemas.microsoft.com/office/drawing/2014/main" id="{029D61A9-C58E-4451-BF80-045658AC8FBD}"/>
              </a:ext>
            </a:extLst>
          </p:cNvPr>
          <p:cNvSpPr/>
          <p:nvPr/>
        </p:nvSpPr>
        <p:spPr>
          <a:xfrm>
            <a:off x="266854" y="5183674"/>
            <a:ext cx="640080" cy="64008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2400" b="1" dirty="0">
                <a:latin typeface="Arial Narrow" panose="020B0606020202030204" pitchFamily="34" charset="0"/>
              </a:rPr>
              <a:t>IV</a:t>
            </a:r>
            <a:endParaRPr lang="en-US" sz="2400" b="1" dirty="0">
              <a:latin typeface="Arial Narrow" panose="020B0606020202030204" pitchFamily="34" charset="0"/>
            </a:endParaRPr>
          </a:p>
        </p:txBody>
      </p:sp>
      <p:sp>
        <p:nvSpPr>
          <p:cNvPr id="24" name="TextBox 23">
            <a:extLst>
              <a:ext uri="{FF2B5EF4-FFF2-40B4-BE49-F238E27FC236}">
                <a16:creationId xmlns:a16="http://schemas.microsoft.com/office/drawing/2014/main" id="{721CFEB7-1915-46FB-A2D1-838C14525A5F}"/>
              </a:ext>
            </a:extLst>
          </p:cNvPr>
          <p:cNvSpPr txBox="1"/>
          <p:nvPr/>
        </p:nvSpPr>
        <p:spPr>
          <a:xfrm>
            <a:off x="1190613" y="5158014"/>
            <a:ext cx="7231228" cy="707886"/>
          </a:xfrm>
          <a:prstGeom prst="rect">
            <a:avLst/>
          </a:prstGeom>
          <a:noFill/>
        </p:spPr>
        <p:txBody>
          <a:bodyPr wrap="square" rtlCol="0">
            <a:spAutoFit/>
          </a:bodyPr>
          <a:lstStyle/>
          <a:p>
            <a:r>
              <a:rPr lang="en-CA" sz="2000" b="1" dirty="0">
                <a:solidFill>
                  <a:schemeClr val="bg1"/>
                </a:solidFill>
                <a:latin typeface="Arial Narrow" panose="020B0606020202030204" pitchFamily="34" charset="0"/>
              </a:rPr>
              <a:t>Integrate the individual values and preferences of elderly AF patients into shared decision making on anticoagulation </a:t>
            </a:r>
          </a:p>
        </p:txBody>
      </p:sp>
    </p:spTree>
    <p:extLst>
      <p:ext uri="{BB962C8B-B14F-4D97-AF65-F5344CB8AC3E}">
        <p14:creationId xmlns:p14="http://schemas.microsoft.com/office/powerpoint/2010/main" val="33131055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1000"/>
            <a:lum/>
          </a:blip>
          <a:srcRect/>
          <a:stretch>
            <a:fillRect l="-5000" r="-2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646A91-0B6F-42EF-9879-F4315737C63D}"/>
              </a:ext>
            </a:extLst>
          </p:cNvPr>
          <p:cNvSpPr/>
          <p:nvPr/>
        </p:nvSpPr>
        <p:spPr>
          <a:xfrm>
            <a:off x="-6448" y="-22092"/>
            <a:ext cx="9144000" cy="6858000"/>
          </a:xfrm>
          <a:prstGeom prst="rect">
            <a:avLst/>
          </a:prstGeom>
          <a:solidFill>
            <a:srgbClr val="FFFFFF">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27" name="Oval 26">
            <a:hlinkClick r:id="rId3" action="ppaction://hlinksldjump"/>
            <a:extLst>
              <a:ext uri="{FF2B5EF4-FFF2-40B4-BE49-F238E27FC236}">
                <a16:creationId xmlns:a16="http://schemas.microsoft.com/office/drawing/2014/main" id="{828658CF-EB66-44B2-BE79-2CA8B38EC235}"/>
              </a:ext>
            </a:extLst>
          </p:cNvPr>
          <p:cNvSpPr/>
          <p:nvPr/>
        </p:nvSpPr>
        <p:spPr>
          <a:xfrm>
            <a:off x="763272" y="1269436"/>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1</a:t>
            </a:r>
          </a:p>
        </p:txBody>
      </p:sp>
      <p:sp>
        <p:nvSpPr>
          <p:cNvPr id="30" name="Rectangle 29">
            <a:extLst>
              <a:ext uri="{FF2B5EF4-FFF2-40B4-BE49-F238E27FC236}">
                <a16:creationId xmlns:a16="http://schemas.microsoft.com/office/drawing/2014/main" id="{7847AFC8-040E-4833-BC6C-5466452846F8}"/>
              </a:ext>
            </a:extLst>
          </p:cNvPr>
          <p:cNvSpPr/>
          <p:nvPr/>
        </p:nvSpPr>
        <p:spPr>
          <a:xfrm>
            <a:off x="1639771" y="1296622"/>
            <a:ext cx="6808752" cy="584775"/>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32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AF-related strokes are very common</a:t>
            </a:r>
          </a:p>
        </p:txBody>
      </p:sp>
      <p:sp>
        <p:nvSpPr>
          <p:cNvPr id="15" name="Rectangle 14">
            <a:extLst>
              <a:ext uri="{FF2B5EF4-FFF2-40B4-BE49-F238E27FC236}">
                <a16:creationId xmlns:a16="http://schemas.microsoft.com/office/drawing/2014/main" id="{63BB03C5-0F05-4383-B6EA-E236035F946C}"/>
              </a:ext>
            </a:extLst>
          </p:cNvPr>
          <p:cNvSpPr/>
          <p:nvPr/>
        </p:nvSpPr>
        <p:spPr>
          <a:xfrm>
            <a:off x="0" y="0"/>
            <a:ext cx="9144000" cy="92333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Things to discuss with Beth</a:t>
            </a:r>
            <a:endParaRPr kumimoji="0" lang="en-US" sz="54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cxnSp>
        <p:nvCxnSpPr>
          <p:cNvPr id="16" name="Straight Connector 15">
            <a:extLst>
              <a:ext uri="{FF2B5EF4-FFF2-40B4-BE49-F238E27FC236}">
                <a16:creationId xmlns:a16="http://schemas.microsoft.com/office/drawing/2014/main" id="{F32EFC8E-74CA-424C-BC69-2AF1372E4087}"/>
              </a:ext>
            </a:extLst>
          </p:cNvPr>
          <p:cNvCxnSpPr/>
          <p:nvPr/>
        </p:nvCxnSpPr>
        <p:spPr>
          <a:xfrm flipV="1">
            <a:off x="-6448" y="98810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17" name="Picture 16" descr="Clinical-conandrum-Logo-2019_dec.png">
            <a:extLst>
              <a:ext uri="{FF2B5EF4-FFF2-40B4-BE49-F238E27FC236}">
                <a16:creationId xmlns:a16="http://schemas.microsoft.com/office/drawing/2014/main" id="{9CE1E5FF-60B6-4616-8101-26101E7946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1304" y="6056243"/>
            <a:ext cx="1351014" cy="532163"/>
          </a:xfrm>
          <a:prstGeom prst="rect">
            <a:avLst/>
          </a:prstGeom>
        </p:spPr>
      </p:pic>
      <p:sp>
        <p:nvSpPr>
          <p:cNvPr id="9" name="Rectangle 8">
            <a:extLst>
              <a:ext uri="{FF2B5EF4-FFF2-40B4-BE49-F238E27FC236}">
                <a16:creationId xmlns:a16="http://schemas.microsoft.com/office/drawing/2014/main" id="{28C8DC08-9E84-473E-ADEF-BCD343AFC650}"/>
              </a:ext>
            </a:extLst>
          </p:cNvPr>
          <p:cNvSpPr/>
          <p:nvPr/>
        </p:nvSpPr>
        <p:spPr>
          <a:xfrm>
            <a:off x="1639771" y="2234836"/>
            <a:ext cx="6808752" cy="584775"/>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32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AF-related strokes are often devastating</a:t>
            </a:r>
          </a:p>
        </p:txBody>
      </p:sp>
      <p:sp>
        <p:nvSpPr>
          <p:cNvPr id="10" name="Oval 9">
            <a:hlinkClick r:id="rId5" action="ppaction://hlinksldjump"/>
            <a:extLst>
              <a:ext uri="{FF2B5EF4-FFF2-40B4-BE49-F238E27FC236}">
                <a16:creationId xmlns:a16="http://schemas.microsoft.com/office/drawing/2014/main" id="{8039344D-0455-4EEB-AB66-A7EF4D9152F2}"/>
              </a:ext>
            </a:extLst>
          </p:cNvPr>
          <p:cNvSpPr/>
          <p:nvPr/>
        </p:nvSpPr>
        <p:spPr>
          <a:xfrm>
            <a:off x="763272" y="2196104"/>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2</a:t>
            </a:r>
          </a:p>
        </p:txBody>
      </p:sp>
      <p:sp>
        <p:nvSpPr>
          <p:cNvPr id="11" name="Rectangle 10">
            <a:extLst>
              <a:ext uri="{FF2B5EF4-FFF2-40B4-BE49-F238E27FC236}">
                <a16:creationId xmlns:a16="http://schemas.microsoft.com/office/drawing/2014/main" id="{52A93AA4-02D5-4E8D-9A81-E61D2ADA7D46}"/>
              </a:ext>
            </a:extLst>
          </p:cNvPr>
          <p:cNvSpPr/>
          <p:nvPr/>
        </p:nvSpPr>
        <p:spPr>
          <a:xfrm>
            <a:off x="1639771" y="3173050"/>
            <a:ext cx="6808752" cy="584775"/>
          </a:xfrm>
          <a:prstGeom prst="rect">
            <a:avLst/>
          </a:prstGeom>
          <a:noFill/>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32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AF-related strokes can be prevented</a:t>
            </a:r>
          </a:p>
        </p:txBody>
      </p:sp>
      <p:sp>
        <p:nvSpPr>
          <p:cNvPr id="13" name="Oval 12">
            <a:hlinkClick r:id="rId6" action="ppaction://hlinksldjump"/>
            <a:extLst>
              <a:ext uri="{FF2B5EF4-FFF2-40B4-BE49-F238E27FC236}">
                <a16:creationId xmlns:a16="http://schemas.microsoft.com/office/drawing/2014/main" id="{4D3D542A-84E0-4958-9E0A-E85AC4973B2E}"/>
              </a:ext>
            </a:extLst>
          </p:cNvPr>
          <p:cNvSpPr/>
          <p:nvPr/>
        </p:nvSpPr>
        <p:spPr>
          <a:xfrm>
            <a:off x="763272" y="3122772"/>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3</a:t>
            </a:r>
          </a:p>
        </p:txBody>
      </p:sp>
      <p:sp>
        <p:nvSpPr>
          <p:cNvPr id="12" name="Rectangle 11">
            <a:extLst>
              <a:ext uri="{FF2B5EF4-FFF2-40B4-BE49-F238E27FC236}">
                <a16:creationId xmlns:a16="http://schemas.microsoft.com/office/drawing/2014/main" id="{6E29F437-3EC7-4594-A93B-8EE1FD63A94F}"/>
              </a:ext>
            </a:extLst>
          </p:cNvPr>
          <p:cNvSpPr/>
          <p:nvPr/>
        </p:nvSpPr>
        <p:spPr>
          <a:xfrm>
            <a:off x="1639771" y="4111264"/>
            <a:ext cx="6808752" cy="584775"/>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32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…even in the elderly</a:t>
            </a:r>
          </a:p>
        </p:txBody>
      </p:sp>
      <p:sp>
        <p:nvSpPr>
          <p:cNvPr id="18" name="Oval 17">
            <a:hlinkClick r:id="rId7" action="ppaction://hlinksldjump"/>
            <a:extLst>
              <a:ext uri="{FF2B5EF4-FFF2-40B4-BE49-F238E27FC236}">
                <a16:creationId xmlns:a16="http://schemas.microsoft.com/office/drawing/2014/main" id="{876C37EB-DA0C-4C37-A668-078A36F99018}"/>
              </a:ext>
            </a:extLst>
          </p:cNvPr>
          <p:cNvSpPr/>
          <p:nvPr/>
        </p:nvSpPr>
        <p:spPr>
          <a:xfrm>
            <a:off x="763272" y="4049440"/>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4</a:t>
            </a:r>
          </a:p>
        </p:txBody>
      </p:sp>
      <p:sp>
        <p:nvSpPr>
          <p:cNvPr id="14" name="Rectangle 13">
            <a:extLst>
              <a:ext uri="{FF2B5EF4-FFF2-40B4-BE49-F238E27FC236}">
                <a16:creationId xmlns:a16="http://schemas.microsoft.com/office/drawing/2014/main" id="{2A8E58A8-9E53-4A92-8B88-BAC96D928C6D}"/>
              </a:ext>
            </a:extLst>
          </p:cNvPr>
          <p:cNvSpPr/>
          <p:nvPr/>
        </p:nvSpPr>
        <p:spPr>
          <a:xfrm>
            <a:off x="1639771" y="5049480"/>
            <a:ext cx="6808752" cy="584775"/>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3200" b="1" i="0" u="none" strike="noStrike" kern="0" cap="none" spc="0" normalizeH="0" baseline="0" noProof="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rPr>
              <a:t>…with a bleeding risk less than warfarin</a:t>
            </a:r>
          </a:p>
        </p:txBody>
      </p:sp>
      <p:sp>
        <p:nvSpPr>
          <p:cNvPr id="20" name="Oval 19">
            <a:hlinkClick r:id="rId8" action="ppaction://hlinksldjump"/>
            <a:extLst>
              <a:ext uri="{FF2B5EF4-FFF2-40B4-BE49-F238E27FC236}">
                <a16:creationId xmlns:a16="http://schemas.microsoft.com/office/drawing/2014/main" id="{055D5BC2-FC62-4FF3-8C76-C550C56110BD}"/>
              </a:ext>
            </a:extLst>
          </p:cNvPr>
          <p:cNvSpPr/>
          <p:nvPr/>
        </p:nvSpPr>
        <p:spPr>
          <a:xfrm>
            <a:off x="763272" y="4976108"/>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5</a:t>
            </a:r>
          </a:p>
        </p:txBody>
      </p:sp>
      <p:sp>
        <p:nvSpPr>
          <p:cNvPr id="19" name="Rectangle 18">
            <a:extLst>
              <a:ext uri="{FF2B5EF4-FFF2-40B4-BE49-F238E27FC236}">
                <a16:creationId xmlns:a16="http://schemas.microsoft.com/office/drawing/2014/main" id="{D044CD7F-37A6-49C7-A6EA-EB374DFE4D45}"/>
              </a:ext>
            </a:extLst>
          </p:cNvPr>
          <p:cNvSpPr/>
          <p:nvPr/>
        </p:nvSpPr>
        <p:spPr>
          <a:xfrm>
            <a:off x="1639771" y="5930258"/>
            <a:ext cx="6808752" cy="584775"/>
          </a:xfrm>
          <a:prstGeom prst="rect">
            <a:avLst/>
          </a:prstGeom>
        </p:spPr>
        <p:txBody>
          <a:bodyPr wrap="square" anchor="b">
            <a:spAutoFit/>
          </a:bodyPr>
          <a:lstStyle/>
          <a:p>
            <a:pPr lvl="0" defTabSz="914400" fontAlgn="base"/>
            <a:r>
              <a:rPr lang="en-CA" sz="3200" b="1" kern="0" dirty="0">
                <a:solidFill>
                  <a:prstClr val="black">
                    <a:lumMod val="85000"/>
                    <a:lumOff val="15000"/>
                  </a:prstClr>
                </a:solidFill>
                <a:latin typeface="Arial Narrow" panose="020B0606020202030204" pitchFamily="34" charset="0"/>
                <a:ea typeface="Open Sans" panose="020B0606030504020204" pitchFamily="34" charset="0"/>
                <a:cs typeface="Open Sans" panose="020B0606030504020204" pitchFamily="34" charset="0"/>
              </a:rPr>
              <a:t>…and compared to ASA</a:t>
            </a:r>
            <a:endParaRPr kumimoji="0" lang="en-CA" sz="32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Open Sans" panose="020B0606030504020204" pitchFamily="34" charset="0"/>
              <a:cs typeface="Open Sans" panose="020B0606030504020204" pitchFamily="34" charset="0"/>
            </a:endParaRPr>
          </a:p>
        </p:txBody>
      </p:sp>
      <p:sp>
        <p:nvSpPr>
          <p:cNvPr id="22" name="Oval 21">
            <a:hlinkClick r:id="" action="ppaction://noaction"/>
            <a:extLst>
              <a:ext uri="{FF2B5EF4-FFF2-40B4-BE49-F238E27FC236}">
                <a16:creationId xmlns:a16="http://schemas.microsoft.com/office/drawing/2014/main" id="{8285B21D-3B9F-43FB-94DA-31F78320A515}"/>
              </a:ext>
            </a:extLst>
          </p:cNvPr>
          <p:cNvSpPr/>
          <p:nvPr/>
        </p:nvSpPr>
        <p:spPr>
          <a:xfrm>
            <a:off x="763272" y="5836202"/>
            <a:ext cx="731520" cy="731520"/>
          </a:xfrm>
          <a:prstGeom prst="ellipse">
            <a:avLst/>
          </a:prstGeom>
          <a:solidFill>
            <a:schemeClr val="accent5">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6</a:t>
            </a:r>
          </a:p>
        </p:txBody>
      </p:sp>
    </p:spTree>
    <p:extLst>
      <p:ext uri="{BB962C8B-B14F-4D97-AF65-F5344CB8AC3E}">
        <p14:creationId xmlns:p14="http://schemas.microsoft.com/office/powerpoint/2010/main" val="209511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82507" y="153509"/>
            <a:ext cx="6699955" cy="954107"/>
          </a:xfrm>
          <a:prstGeom prst="rect">
            <a:avLst/>
          </a:prstGeom>
          <a:noFill/>
        </p:spPr>
        <p:txBody>
          <a:bodyPr wrap="square">
            <a:spAutoFit/>
          </a:bodyPr>
          <a:lstStyle/>
          <a:p>
            <a:pPr lvl="0">
              <a:defRPr/>
            </a:pPr>
            <a:r>
              <a:rPr lang="en-CA" sz="2800" b="1" dirty="0">
                <a:solidFill>
                  <a:srgbClr val="183059"/>
                </a:solidFill>
                <a:latin typeface="Arial Narrow" panose="020B0606020202030204" pitchFamily="34" charset="0"/>
                <a:cs typeface="Aharoni" panose="02010803020104030203" pitchFamily="2" charset="-79"/>
              </a:rPr>
              <a:t>AVERROES: Above and below 75 years of age  </a:t>
            </a:r>
          </a:p>
          <a:p>
            <a:pPr lvl="0">
              <a:defRPr/>
            </a:pPr>
            <a:r>
              <a:rPr lang="en-CA" sz="2800" b="1" dirty="0">
                <a:solidFill>
                  <a:srgbClr val="356AC1"/>
                </a:solidFill>
                <a:latin typeface="Arial Narrow" panose="020B0606020202030204" pitchFamily="34" charset="0"/>
                <a:cs typeface="Aharoni" panose="02010803020104030203" pitchFamily="2" charset="-79"/>
              </a:rPr>
              <a:t>Stroke Prevention</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24731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40" name="Text Box 3">
            <a:extLst>
              <a:ext uri="{FF2B5EF4-FFF2-40B4-BE49-F238E27FC236}">
                <a16:creationId xmlns:a16="http://schemas.microsoft.com/office/drawing/2014/main" id="{AD215FDA-A298-45B5-83BE-7A9581E1A3C4}"/>
              </a:ext>
            </a:extLst>
          </p:cNvPr>
          <p:cNvSpPr txBox="1">
            <a:spLocks noChangeArrowheads="1"/>
          </p:cNvSpPr>
          <p:nvPr/>
        </p:nvSpPr>
        <p:spPr bwMode="auto">
          <a:xfrm>
            <a:off x="154069" y="6350170"/>
            <a:ext cx="5463571" cy="369332"/>
          </a:xfrm>
          <a:prstGeom prst="rect">
            <a:avLst/>
          </a:prstGeom>
          <a:noFill/>
          <a:ln w="9525">
            <a:noFill/>
            <a:miter lim="800000"/>
            <a:headEnd/>
            <a:tailEnd/>
          </a:ln>
        </p:spPr>
        <p:txBody>
          <a:bodyPr wrap="square">
            <a:spAutoFit/>
          </a:bodyPr>
          <a:lstStyle/>
          <a:p>
            <a:pPr lvl="0">
              <a:defRPr/>
            </a:pPr>
            <a:r>
              <a:rPr lang="en-CA" sz="900" dirty="0">
                <a:solidFill>
                  <a:prstClr val="white"/>
                </a:solidFill>
                <a:latin typeface="Arial Narrow" panose="020B0606020202030204" pitchFamily="34" charset="0"/>
              </a:rPr>
              <a:t>Age and Ageing 2015: 0:1-7 </a:t>
            </a:r>
            <a:r>
              <a:rPr lang="en-CA" sz="900" dirty="0" err="1">
                <a:solidFill>
                  <a:prstClr val="white"/>
                </a:solidFill>
                <a:latin typeface="Arial Narrow" panose="020B0606020202030204" pitchFamily="34" charset="0"/>
              </a:rPr>
              <a:t>doi</a:t>
            </a:r>
            <a:r>
              <a:rPr lang="en-CA" sz="900" dirty="0">
                <a:solidFill>
                  <a:prstClr val="white"/>
                </a:solidFill>
                <a:latin typeface="Arial Narrow" panose="020B0606020202030204" pitchFamily="34" charset="0"/>
              </a:rPr>
              <a:t>: 10.1093/ageing/afv156</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3" name="Picture 2">
            <a:extLst>
              <a:ext uri="{FF2B5EF4-FFF2-40B4-BE49-F238E27FC236}">
                <a16:creationId xmlns:a16="http://schemas.microsoft.com/office/drawing/2014/main" id="{F696FCBD-F696-44B7-82E3-E0525E9970A3}"/>
              </a:ext>
            </a:extLst>
          </p:cNvPr>
          <p:cNvPicPr>
            <a:picLocks noChangeAspect="1"/>
          </p:cNvPicPr>
          <p:nvPr/>
        </p:nvPicPr>
        <p:blipFill>
          <a:blip r:embed="rId6"/>
          <a:stretch>
            <a:fillRect/>
          </a:stretch>
        </p:blipFill>
        <p:spPr>
          <a:xfrm>
            <a:off x="82507" y="1387005"/>
            <a:ext cx="8650974" cy="4133446"/>
          </a:xfrm>
          <a:prstGeom prst="rect">
            <a:avLst/>
          </a:prstGeom>
        </p:spPr>
      </p:pic>
      <p:sp>
        <p:nvSpPr>
          <p:cNvPr id="130" name="TextBox 129">
            <a:extLst>
              <a:ext uri="{FF2B5EF4-FFF2-40B4-BE49-F238E27FC236}">
                <a16:creationId xmlns:a16="http://schemas.microsoft.com/office/drawing/2014/main" id="{2415DE2A-1E3C-417D-BE06-0F7CA052F118}"/>
              </a:ext>
            </a:extLst>
          </p:cNvPr>
          <p:cNvSpPr txBox="1"/>
          <p:nvPr/>
        </p:nvSpPr>
        <p:spPr>
          <a:xfrm>
            <a:off x="82507" y="5522783"/>
            <a:ext cx="5360300" cy="584775"/>
          </a:xfrm>
          <a:prstGeom prst="rect">
            <a:avLst/>
          </a:prstGeom>
          <a:solidFill>
            <a:srgbClr val="FFFFFF"/>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cs typeface="Candara"/>
              </a:rPr>
              <a:t>Cumulative hazard rates of stroke in ASA and apixaban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cs typeface="Candara"/>
              </a:rPr>
              <a:t>treatment groups, in patients &lt;75 years or ≥ 75 years old.</a:t>
            </a:r>
          </a:p>
        </p:txBody>
      </p:sp>
      <p:sp>
        <p:nvSpPr>
          <p:cNvPr id="131" name="TextBox 130">
            <a:extLst>
              <a:ext uri="{FF2B5EF4-FFF2-40B4-BE49-F238E27FC236}">
                <a16:creationId xmlns:a16="http://schemas.microsoft.com/office/drawing/2014/main" id="{E3EB9685-D855-430B-9123-32848A9A9CCF}"/>
              </a:ext>
            </a:extLst>
          </p:cNvPr>
          <p:cNvSpPr txBox="1"/>
          <p:nvPr/>
        </p:nvSpPr>
        <p:spPr>
          <a:xfrm>
            <a:off x="6303365" y="5499281"/>
            <a:ext cx="2490777"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cs typeface="Candara"/>
              </a:rPr>
              <a:t>P-value for interaction = 0.04</a:t>
            </a:r>
          </a:p>
        </p:txBody>
      </p:sp>
    </p:spTree>
    <p:extLst>
      <p:ext uri="{BB962C8B-B14F-4D97-AF65-F5344CB8AC3E}">
        <p14:creationId xmlns:p14="http://schemas.microsoft.com/office/powerpoint/2010/main" val="23790847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82507" y="153509"/>
            <a:ext cx="6699955" cy="954107"/>
          </a:xfrm>
          <a:prstGeom prst="rect">
            <a:avLst/>
          </a:prstGeom>
          <a:noFill/>
        </p:spPr>
        <p:txBody>
          <a:bodyPr wrap="square">
            <a:spAutoFit/>
          </a:bodyPr>
          <a:lstStyle/>
          <a:p>
            <a:pPr lvl="0">
              <a:defRPr/>
            </a:pPr>
            <a:r>
              <a:rPr lang="en-CA" sz="2800" b="1" dirty="0">
                <a:solidFill>
                  <a:srgbClr val="183059"/>
                </a:solidFill>
                <a:latin typeface="Arial Narrow" panose="020B0606020202030204" pitchFamily="34" charset="0"/>
                <a:cs typeface="Aharoni" panose="02010803020104030203" pitchFamily="2" charset="-79"/>
              </a:rPr>
              <a:t>AVERROES: Above and below 75 years of age  </a:t>
            </a:r>
          </a:p>
          <a:p>
            <a:pPr lvl="0">
              <a:defRPr/>
            </a:pPr>
            <a:r>
              <a:rPr lang="en-CA" sz="2800" b="1" dirty="0">
                <a:solidFill>
                  <a:srgbClr val="356AC1"/>
                </a:solidFill>
                <a:latin typeface="Arial Narrow" panose="020B0606020202030204" pitchFamily="34" charset="0"/>
                <a:cs typeface="Aharoni" panose="02010803020104030203" pitchFamily="2" charset="-79"/>
              </a:rPr>
              <a:t>Bleeding</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24731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40" name="Text Box 3">
            <a:extLst>
              <a:ext uri="{FF2B5EF4-FFF2-40B4-BE49-F238E27FC236}">
                <a16:creationId xmlns:a16="http://schemas.microsoft.com/office/drawing/2014/main" id="{AD215FDA-A298-45B5-83BE-7A9581E1A3C4}"/>
              </a:ext>
            </a:extLst>
          </p:cNvPr>
          <p:cNvSpPr txBox="1">
            <a:spLocks noChangeArrowheads="1"/>
          </p:cNvSpPr>
          <p:nvPr/>
        </p:nvSpPr>
        <p:spPr bwMode="auto">
          <a:xfrm>
            <a:off x="154069" y="6350170"/>
            <a:ext cx="5463571" cy="369332"/>
          </a:xfrm>
          <a:prstGeom prst="rect">
            <a:avLst/>
          </a:prstGeom>
          <a:noFill/>
          <a:ln w="9525">
            <a:noFill/>
            <a:miter lim="800000"/>
            <a:headEnd/>
            <a:tailEnd/>
          </a:ln>
        </p:spPr>
        <p:txBody>
          <a:bodyPr wrap="square">
            <a:spAutoFit/>
          </a:bodyPr>
          <a:lstStyle/>
          <a:p>
            <a:pPr lvl="0">
              <a:defRPr/>
            </a:pPr>
            <a:r>
              <a:rPr lang="en-CA" sz="900" dirty="0">
                <a:solidFill>
                  <a:prstClr val="white"/>
                </a:solidFill>
                <a:latin typeface="Arial Narrow" panose="020B0606020202030204" pitchFamily="34" charset="0"/>
              </a:rPr>
              <a:t>Age and Ageing 2015: 0:1-7 </a:t>
            </a:r>
            <a:r>
              <a:rPr lang="en-CA" sz="900" dirty="0" err="1">
                <a:solidFill>
                  <a:prstClr val="white"/>
                </a:solidFill>
                <a:latin typeface="Arial Narrow" panose="020B0606020202030204" pitchFamily="34" charset="0"/>
              </a:rPr>
              <a:t>doi</a:t>
            </a:r>
            <a:r>
              <a:rPr lang="en-CA" sz="900" dirty="0">
                <a:solidFill>
                  <a:prstClr val="white"/>
                </a:solidFill>
                <a:latin typeface="Arial Narrow" panose="020B0606020202030204" pitchFamily="34" charset="0"/>
              </a:rPr>
              <a:t>: 10.1093/ageing/afv156</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2" name="Picture 1">
            <a:extLst>
              <a:ext uri="{FF2B5EF4-FFF2-40B4-BE49-F238E27FC236}">
                <a16:creationId xmlns:a16="http://schemas.microsoft.com/office/drawing/2014/main" id="{1BA24690-F7EC-44DC-BAC6-BDFC545FEBD1}"/>
              </a:ext>
            </a:extLst>
          </p:cNvPr>
          <p:cNvPicPr>
            <a:picLocks noChangeAspect="1"/>
          </p:cNvPicPr>
          <p:nvPr/>
        </p:nvPicPr>
        <p:blipFill>
          <a:blip r:embed="rId6"/>
          <a:stretch>
            <a:fillRect/>
          </a:stretch>
        </p:blipFill>
        <p:spPr>
          <a:xfrm>
            <a:off x="246513" y="1362277"/>
            <a:ext cx="8650974" cy="4133446"/>
          </a:xfrm>
          <a:prstGeom prst="rect">
            <a:avLst/>
          </a:prstGeom>
        </p:spPr>
      </p:pic>
      <p:sp>
        <p:nvSpPr>
          <p:cNvPr id="12" name="TextBox 11">
            <a:extLst>
              <a:ext uri="{FF2B5EF4-FFF2-40B4-BE49-F238E27FC236}">
                <a16:creationId xmlns:a16="http://schemas.microsoft.com/office/drawing/2014/main" id="{1D0873BA-7FCA-42CD-9F3F-85660AC7E967}"/>
              </a:ext>
            </a:extLst>
          </p:cNvPr>
          <p:cNvSpPr txBox="1"/>
          <p:nvPr/>
        </p:nvSpPr>
        <p:spPr>
          <a:xfrm>
            <a:off x="288918" y="5418902"/>
            <a:ext cx="5360300" cy="584775"/>
          </a:xfrm>
          <a:prstGeom prst="rect">
            <a:avLst/>
          </a:prstGeom>
          <a:solidFill>
            <a:srgbClr val="FFFFFF"/>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cs typeface="Candara"/>
              </a:rPr>
              <a:t>Cumulative hazard rates of major bleeding in ASA and apixaban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cs typeface="Candara"/>
              </a:rPr>
              <a:t>treatment groups, in patients &lt;75 years or ≥ 75 years old.</a:t>
            </a:r>
          </a:p>
        </p:txBody>
      </p:sp>
      <p:sp>
        <p:nvSpPr>
          <p:cNvPr id="13" name="TextBox 12">
            <a:extLst>
              <a:ext uri="{FF2B5EF4-FFF2-40B4-BE49-F238E27FC236}">
                <a16:creationId xmlns:a16="http://schemas.microsoft.com/office/drawing/2014/main" id="{D325CF70-56C0-442B-BB3C-5D195C22AA67}"/>
              </a:ext>
            </a:extLst>
          </p:cNvPr>
          <p:cNvSpPr txBox="1"/>
          <p:nvPr/>
        </p:nvSpPr>
        <p:spPr>
          <a:xfrm>
            <a:off x="6573387" y="5397083"/>
            <a:ext cx="2324100" cy="3385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cs typeface="Candara"/>
              </a:rPr>
              <a:t>P-value not available</a:t>
            </a:r>
          </a:p>
        </p:txBody>
      </p:sp>
    </p:spTree>
    <p:extLst>
      <p:ext uri="{BB962C8B-B14F-4D97-AF65-F5344CB8AC3E}">
        <p14:creationId xmlns:p14="http://schemas.microsoft.com/office/powerpoint/2010/main" val="21212213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1000"/>
            <a:lum/>
          </a:blip>
          <a:srcRect/>
          <a:stretch>
            <a:fillRect l="-5000" r="-2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646A91-0B6F-42EF-9879-F4315737C63D}"/>
              </a:ext>
            </a:extLst>
          </p:cNvPr>
          <p:cNvSpPr/>
          <p:nvPr/>
        </p:nvSpPr>
        <p:spPr>
          <a:xfrm>
            <a:off x="-6448" y="-22092"/>
            <a:ext cx="9144000" cy="6858000"/>
          </a:xfrm>
          <a:prstGeom prst="rect">
            <a:avLst/>
          </a:prstGeom>
          <a:solidFill>
            <a:srgbClr val="FFFFFF">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7847AFC8-040E-4833-BC6C-5466452846F8}"/>
              </a:ext>
            </a:extLst>
          </p:cNvPr>
          <p:cNvSpPr/>
          <p:nvPr/>
        </p:nvSpPr>
        <p:spPr>
          <a:xfrm>
            <a:off x="1639771" y="1336377"/>
            <a:ext cx="6808752" cy="584775"/>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3200" b="1"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ea typeface="Open Sans" panose="020B0606030504020204" pitchFamily="34" charset="0"/>
                <a:cs typeface="Open Sans" panose="020B0606030504020204" pitchFamily="34" charset="0"/>
              </a:rPr>
              <a:t>AF-related strokes are very common</a:t>
            </a:r>
          </a:p>
        </p:txBody>
      </p:sp>
      <p:sp>
        <p:nvSpPr>
          <p:cNvPr id="15" name="Rectangle 14">
            <a:extLst>
              <a:ext uri="{FF2B5EF4-FFF2-40B4-BE49-F238E27FC236}">
                <a16:creationId xmlns:a16="http://schemas.microsoft.com/office/drawing/2014/main" id="{63BB03C5-0F05-4383-B6EA-E236035F946C}"/>
              </a:ext>
            </a:extLst>
          </p:cNvPr>
          <p:cNvSpPr/>
          <p:nvPr/>
        </p:nvSpPr>
        <p:spPr>
          <a:xfrm>
            <a:off x="0" y="0"/>
            <a:ext cx="9144000" cy="92333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Things to discuss with Beth</a:t>
            </a:r>
            <a:endParaRPr kumimoji="0" lang="en-US" sz="54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cxnSp>
        <p:nvCxnSpPr>
          <p:cNvPr id="16" name="Straight Connector 15">
            <a:extLst>
              <a:ext uri="{FF2B5EF4-FFF2-40B4-BE49-F238E27FC236}">
                <a16:creationId xmlns:a16="http://schemas.microsoft.com/office/drawing/2014/main" id="{F32EFC8E-74CA-424C-BC69-2AF1372E4087}"/>
              </a:ext>
            </a:extLst>
          </p:cNvPr>
          <p:cNvCxnSpPr/>
          <p:nvPr/>
        </p:nvCxnSpPr>
        <p:spPr>
          <a:xfrm flipV="1">
            <a:off x="-6448" y="98810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17" name="Picture 16" descr="Clinical-conandrum-Logo-2019_dec.png">
            <a:extLst>
              <a:ext uri="{FF2B5EF4-FFF2-40B4-BE49-F238E27FC236}">
                <a16:creationId xmlns:a16="http://schemas.microsoft.com/office/drawing/2014/main" id="{9CE1E5FF-60B6-4616-8101-26101E7946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1304" y="6056243"/>
            <a:ext cx="1351014" cy="532163"/>
          </a:xfrm>
          <a:prstGeom prst="rect">
            <a:avLst/>
          </a:prstGeom>
        </p:spPr>
      </p:pic>
      <p:sp>
        <p:nvSpPr>
          <p:cNvPr id="9" name="Rectangle 8">
            <a:extLst>
              <a:ext uri="{FF2B5EF4-FFF2-40B4-BE49-F238E27FC236}">
                <a16:creationId xmlns:a16="http://schemas.microsoft.com/office/drawing/2014/main" id="{28C8DC08-9E84-473E-ADEF-BCD343AFC650}"/>
              </a:ext>
            </a:extLst>
          </p:cNvPr>
          <p:cNvSpPr/>
          <p:nvPr/>
        </p:nvSpPr>
        <p:spPr>
          <a:xfrm>
            <a:off x="1639771" y="2263104"/>
            <a:ext cx="6808752" cy="584775"/>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3200" b="1"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ea typeface="Open Sans" panose="020B0606030504020204" pitchFamily="34" charset="0"/>
                <a:cs typeface="Open Sans" panose="020B0606030504020204" pitchFamily="34" charset="0"/>
              </a:rPr>
              <a:t>AF-related strokes are often devastating</a:t>
            </a:r>
          </a:p>
        </p:txBody>
      </p:sp>
      <p:sp>
        <p:nvSpPr>
          <p:cNvPr id="11" name="Rectangle 10">
            <a:extLst>
              <a:ext uri="{FF2B5EF4-FFF2-40B4-BE49-F238E27FC236}">
                <a16:creationId xmlns:a16="http://schemas.microsoft.com/office/drawing/2014/main" id="{52A93AA4-02D5-4E8D-9A81-E61D2ADA7D46}"/>
              </a:ext>
            </a:extLst>
          </p:cNvPr>
          <p:cNvSpPr/>
          <p:nvPr/>
        </p:nvSpPr>
        <p:spPr>
          <a:xfrm>
            <a:off x="1639771" y="3189831"/>
            <a:ext cx="6808752" cy="584775"/>
          </a:xfrm>
          <a:prstGeom prst="rect">
            <a:avLst/>
          </a:prstGeom>
          <a:noFill/>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3200" b="1"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ea typeface="Open Sans" panose="020B0606030504020204" pitchFamily="34" charset="0"/>
                <a:cs typeface="Open Sans" panose="020B0606030504020204" pitchFamily="34" charset="0"/>
              </a:rPr>
              <a:t>AF-related strokes can be prevented</a:t>
            </a:r>
          </a:p>
        </p:txBody>
      </p:sp>
      <p:sp>
        <p:nvSpPr>
          <p:cNvPr id="12" name="Rectangle 11">
            <a:extLst>
              <a:ext uri="{FF2B5EF4-FFF2-40B4-BE49-F238E27FC236}">
                <a16:creationId xmlns:a16="http://schemas.microsoft.com/office/drawing/2014/main" id="{6E29F437-3EC7-4594-A93B-8EE1FD63A94F}"/>
              </a:ext>
            </a:extLst>
          </p:cNvPr>
          <p:cNvSpPr/>
          <p:nvPr/>
        </p:nvSpPr>
        <p:spPr>
          <a:xfrm>
            <a:off x="1639771" y="4116558"/>
            <a:ext cx="6808752" cy="584775"/>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3200" b="1"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ea typeface="Open Sans" panose="020B0606030504020204" pitchFamily="34" charset="0"/>
                <a:cs typeface="Open Sans" panose="020B0606030504020204" pitchFamily="34" charset="0"/>
              </a:rPr>
              <a:t>…even in the elderly</a:t>
            </a:r>
          </a:p>
        </p:txBody>
      </p:sp>
      <p:sp>
        <p:nvSpPr>
          <p:cNvPr id="14" name="Rectangle 13">
            <a:extLst>
              <a:ext uri="{FF2B5EF4-FFF2-40B4-BE49-F238E27FC236}">
                <a16:creationId xmlns:a16="http://schemas.microsoft.com/office/drawing/2014/main" id="{2A8E58A8-9E53-4A92-8B88-BAC96D928C6D}"/>
              </a:ext>
            </a:extLst>
          </p:cNvPr>
          <p:cNvSpPr/>
          <p:nvPr/>
        </p:nvSpPr>
        <p:spPr>
          <a:xfrm>
            <a:off x="1639771" y="5043285"/>
            <a:ext cx="6808752" cy="584775"/>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3200" b="1"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ea typeface="Open Sans" panose="020B0606030504020204" pitchFamily="34" charset="0"/>
                <a:cs typeface="Open Sans" panose="020B0606030504020204" pitchFamily="34" charset="0"/>
              </a:rPr>
              <a:t>…with a bleeding risk less than warfarin</a:t>
            </a:r>
          </a:p>
        </p:txBody>
      </p:sp>
      <p:sp>
        <p:nvSpPr>
          <p:cNvPr id="19" name="Rectangle 18">
            <a:extLst>
              <a:ext uri="{FF2B5EF4-FFF2-40B4-BE49-F238E27FC236}">
                <a16:creationId xmlns:a16="http://schemas.microsoft.com/office/drawing/2014/main" id="{D044CD7F-37A6-49C7-A6EA-EB374DFE4D45}"/>
              </a:ext>
            </a:extLst>
          </p:cNvPr>
          <p:cNvSpPr/>
          <p:nvPr/>
        </p:nvSpPr>
        <p:spPr>
          <a:xfrm>
            <a:off x="1639771" y="5970013"/>
            <a:ext cx="6808752" cy="584775"/>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3200" b="1"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ea typeface="Open Sans" panose="020B0606030504020204" pitchFamily="34" charset="0"/>
                <a:cs typeface="Open Sans" panose="020B0606030504020204" pitchFamily="34" charset="0"/>
              </a:rPr>
              <a:t>…and compared to ASA</a:t>
            </a:r>
          </a:p>
        </p:txBody>
      </p:sp>
      <p:sp>
        <p:nvSpPr>
          <p:cNvPr id="22" name="Oval 21">
            <a:hlinkClick r:id="" action="ppaction://noaction"/>
            <a:extLst>
              <a:ext uri="{FF2B5EF4-FFF2-40B4-BE49-F238E27FC236}">
                <a16:creationId xmlns:a16="http://schemas.microsoft.com/office/drawing/2014/main" id="{8285B21D-3B9F-43FB-94DA-31F78320A515}"/>
              </a:ext>
            </a:extLst>
          </p:cNvPr>
          <p:cNvSpPr/>
          <p:nvPr/>
        </p:nvSpPr>
        <p:spPr>
          <a:xfrm>
            <a:off x="742027" y="5971374"/>
            <a:ext cx="731520" cy="731520"/>
          </a:xfrm>
          <a:prstGeom prst="ellipse">
            <a:avLst/>
          </a:prstGeom>
          <a:solidFill>
            <a:schemeClr val="accent5">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6</a:t>
            </a:r>
          </a:p>
        </p:txBody>
      </p:sp>
      <p:sp>
        <p:nvSpPr>
          <p:cNvPr id="21" name="Oval 20">
            <a:hlinkClick r:id="rId4" action="ppaction://hlinksldjump"/>
            <a:extLst>
              <a:ext uri="{FF2B5EF4-FFF2-40B4-BE49-F238E27FC236}">
                <a16:creationId xmlns:a16="http://schemas.microsoft.com/office/drawing/2014/main" id="{353F6A93-479B-4448-9F84-8606A9D27F81}"/>
              </a:ext>
            </a:extLst>
          </p:cNvPr>
          <p:cNvSpPr/>
          <p:nvPr/>
        </p:nvSpPr>
        <p:spPr>
          <a:xfrm>
            <a:off x="742027" y="1296622"/>
            <a:ext cx="731520" cy="731520"/>
          </a:xfrm>
          <a:prstGeom prst="ellipse">
            <a:avLst/>
          </a:prstGeom>
          <a:solidFill>
            <a:srgbClr val="18305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1</a:t>
            </a:r>
          </a:p>
        </p:txBody>
      </p:sp>
      <p:sp>
        <p:nvSpPr>
          <p:cNvPr id="23" name="Oval 22">
            <a:hlinkClick r:id="rId5" action="ppaction://hlinksldjump"/>
            <a:extLst>
              <a:ext uri="{FF2B5EF4-FFF2-40B4-BE49-F238E27FC236}">
                <a16:creationId xmlns:a16="http://schemas.microsoft.com/office/drawing/2014/main" id="{CB6A4F9C-70D9-428E-9C97-166F539B596C}"/>
              </a:ext>
            </a:extLst>
          </p:cNvPr>
          <p:cNvSpPr/>
          <p:nvPr/>
        </p:nvSpPr>
        <p:spPr>
          <a:xfrm>
            <a:off x="742027" y="2231572"/>
            <a:ext cx="731520" cy="731520"/>
          </a:xfrm>
          <a:prstGeom prst="ellipse">
            <a:avLst/>
          </a:prstGeom>
          <a:solidFill>
            <a:srgbClr val="0039A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2</a:t>
            </a:r>
          </a:p>
        </p:txBody>
      </p:sp>
      <p:sp>
        <p:nvSpPr>
          <p:cNvPr id="24" name="Oval 23">
            <a:hlinkClick r:id="rId6" action="ppaction://hlinksldjump"/>
            <a:extLst>
              <a:ext uri="{FF2B5EF4-FFF2-40B4-BE49-F238E27FC236}">
                <a16:creationId xmlns:a16="http://schemas.microsoft.com/office/drawing/2014/main" id="{F39B5D50-5CAD-43A9-8D64-77E8EE5F4BAD}"/>
              </a:ext>
            </a:extLst>
          </p:cNvPr>
          <p:cNvSpPr/>
          <p:nvPr/>
        </p:nvSpPr>
        <p:spPr>
          <a:xfrm>
            <a:off x="742027" y="3166522"/>
            <a:ext cx="731520" cy="731520"/>
          </a:xfrm>
          <a:prstGeom prst="ellipse">
            <a:avLst/>
          </a:prstGeom>
          <a:solidFill>
            <a:srgbClr val="004FEE"/>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3</a:t>
            </a:r>
          </a:p>
        </p:txBody>
      </p:sp>
      <p:sp>
        <p:nvSpPr>
          <p:cNvPr id="25" name="Oval 24">
            <a:hlinkClick r:id="rId7" action="ppaction://hlinksldjump"/>
            <a:extLst>
              <a:ext uri="{FF2B5EF4-FFF2-40B4-BE49-F238E27FC236}">
                <a16:creationId xmlns:a16="http://schemas.microsoft.com/office/drawing/2014/main" id="{13379D91-27A7-401A-849E-F4800E8CFC13}"/>
              </a:ext>
            </a:extLst>
          </p:cNvPr>
          <p:cNvSpPr/>
          <p:nvPr/>
        </p:nvSpPr>
        <p:spPr>
          <a:xfrm>
            <a:off x="742027" y="4101472"/>
            <a:ext cx="731520" cy="731520"/>
          </a:xfrm>
          <a:prstGeom prst="ellipse">
            <a:avLst/>
          </a:prstGeom>
          <a:solidFill>
            <a:srgbClr val="3F7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4</a:t>
            </a:r>
          </a:p>
        </p:txBody>
      </p:sp>
      <p:sp>
        <p:nvSpPr>
          <p:cNvPr id="26" name="Oval 25">
            <a:hlinkClick r:id="rId8" action="ppaction://hlinksldjump"/>
            <a:extLst>
              <a:ext uri="{FF2B5EF4-FFF2-40B4-BE49-F238E27FC236}">
                <a16:creationId xmlns:a16="http://schemas.microsoft.com/office/drawing/2014/main" id="{655F22EB-0FE3-4947-A0AF-5396A897C19C}"/>
              </a:ext>
            </a:extLst>
          </p:cNvPr>
          <p:cNvSpPr/>
          <p:nvPr/>
        </p:nvSpPr>
        <p:spPr>
          <a:xfrm>
            <a:off x="742027" y="5036422"/>
            <a:ext cx="731520" cy="731520"/>
          </a:xfrm>
          <a:prstGeom prst="ellipse">
            <a:avLst/>
          </a:prstGeom>
          <a:solidFill>
            <a:srgbClr val="97BA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5</a:t>
            </a:r>
          </a:p>
        </p:txBody>
      </p:sp>
      <p:sp>
        <p:nvSpPr>
          <p:cNvPr id="2" name="Rectangle 1">
            <a:extLst>
              <a:ext uri="{FF2B5EF4-FFF2-40B4-BE49-F238E27FC236}">
                <a16:creationId xmlns:a16="http://schemas.microsoft.com/office/drawing/2014/main" id="{51126CC6-6495-4508-948C-6A07017C0FEC}"/>
              </a:ext>
            </a:extLst>
          </p:cNvPr>
          <p:cNvSpPr/>
          <p:nvPr/>
        </p:nvSpPr>
        <p:spPr>
          <a:xfrm>
            <a:off x="0" y="-22092"/>
            <a:ext cx="9144000" cy="688009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C17FF31-1551-4946-BDC3-3419CD3A85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657272">
            <a:off x="4672906" y="38173"/>
            <a:ext cx="3039799" cy="3240723"/>
          </a:xfrm>
          <a:prstGeom prst="rect">
            <a:avLst/>
          </a:prstGeom>
        </p:spPr>
      </p:pic>
      <p:pic>
        <p:nvPicPr>
          <p:cNvPr id="29" name="Picture 28" descr="A person standing posing for the camera&#10;&#10;Description automatically generated">
            <a:extLst>
              <a:ext uri="{FF2B5EF4-FFF2-40B4-BE49-F238E27FC236}">
                <a16:creationId xmlns:a16="http://schemas.microsoft.com/office/drawing/2014/main" id="{B5AB15FA-B3EA-4CFC-968A-0D5BAFB8AFE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48059" y="1483369"/>
            <a:ext cx="1803601" cy="5417315"/>
          </a:xfrm>
          <a:prstGeom prst="rect">
            <a:avLst/>
          </a:prstGeom>
        </p:spPr>
      </p:pic>
    </p:spTree>
    <p:extLst>
      <p:ext uri="{BB962C8B-B14F-4D97-AF65-F5344CB8AC3E}">
        <p14:creationId xmlns:p14="http://schemas.microsoft.com/office/powerpoint/2010/main" val="184645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6"/>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15" grpId="0"/>
      <p:bldP spid="9" grpId="0"/>
      <p:bldP spid="11" grpId="0"/>
      <p:bldP spid="12" grpId="0"/>
      <p:bldP spid="14" grpId="0"/>
      <p:bldP spid="19" grpId="0"/>
      <p:bldP spid="22" grpId="0" animBg="1"/>
      <p:bldP spid="21" grpId="0" animBg="1"/>
      <p:bldP spid="23" grpId="0" animBg="1"/>
      <p:bldP spid="24" grpId="0" animBg="1"/>
      <p:bldP spid="25" grpId="0" animBg="1"/>
      <p:bldP spid="26" grpId="0" animBg="1"/>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90458" y="77065"/>
            <a:ext cx="6699955" cy="1077218"/>
          </a:xfrm>
          <a:prstGeom prst="rect">
            <a:avLst/>
          </a:prstGeom>
          <a:noFill/>
        </p:spPr>
        <p:txBody>
          <a:bodyPr wrap="square">
            <a:spAutoFit/>
          </a:bodyPr>
          <a:lstStyle/>
          <a:p>
            <a:pPr lvl="0">
              <a:defRPr/>
            </a:pPr>
            <a:r>
              <a:rPr lang="en-CA" sz="3200" b="1" dirty="0">
                <a:solidFill>
                  <a:srgbClr val="183059"/>
                </a:solidFill>
                <a:latin typeface="Arial Narrow" panose="020B0606020202030204" pitchFamily="34" charset="0"/>
                <a:cs typeface="Aharoni" panose="02010803020104030203" pitchFamily="2" charset="-79"/>
              </a:rPr>
              <a:t>Older CV Patients Would Rather Avoid Stroke/MI Than Death</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24731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40" name="Text Box 3">
            <a:extLst>
              <a:ext uri="{FF2B5EF4-FFF2-40B4-BE49-F238E27FC236}">
                <a16:creationId xmlns:a16="http://schemas.microsoft.com/office/drawing/2014/main" id="{AD215FDA-A298-45B5-83BE-7A9581E1A3C4}"/>
              </a:ext>
            </a:extLst>
          </p:cNvPr>
          <p:cNvSpPr txBox="1">
            <a:spLocks noChangeArrowheads="1"/>
          </p:cNvSpPr>
          <p:nvPr/>
        </p:nvSpPr>
        <p:spPr bwMode="auto">
          <a:xfrm>
            <a:off x="154069" y="6350170"/>
            <a:ext cx="5463571" cy="369332"/>
          </a:xfrm>
          <a:prstGeom prst="rect">
            <a:avLst/>
          </a:prstGeom>
          <a:noFill/>
          <a:ln w="9525">
            <a:noFill/>
            <a:miter lim="800000"/>
            <a:headEnd/>
            <a:tailEnd/>
          </a:ln>
        </p:spPr>
        <p:txBody>
          <a:bodyPr wrap="square">
            <a:spAutoFit/>
          </a:bodyPr>
          <a:lstStyle/>
          <a:p>
            <a:pPr lvl="0">
              <a:defRPr/>
            </a:pPr>
            <a:r>
              <a:rPr lang="en-CA" sz="900" dirty="0" err="1">
                <a:solidFill>
                  <a:prstClr val="white"/>
                </a:solidFill>
                <a:latin typeface="Arial Narrow" panose="020B0606020202030204" pitchFamily="34" charset="0"/>
              </a:rPr>
              <a:t>Stolker</a:t>
            </a:r>
            <a:r>
              <a:rPr lang="en-CA" sz="900" dirty="0">
                <a:solidFill>
                  <a:prstClr val="white"/>
                </a:solidFill>
                <a:latin typeface="Arial Narrow" panose="020B0606020202030204" pitchFamily="34" charset="0"/>
              </a:rPr>
              <a:t> et al. Circulation 2014;130:1254-61</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graphicFrame>
        <p:nvGraphicFramePr>
          <p:cNvPr id="19" name="Content Placeholder 4">
            <a:extLst>
              <a:ext uri="{FF2B5EF4-FFF2-40B4-BE49-F238E27FC236}">
                <a16:creationId xmlns:a16="http://schemas.microsoft.com/office/drawing/2014/main" id="{D8E339C0-9AD5-4F0F-97CB-E84E930FE665}"/>
              </a:ext>
            </a:extLst>
          </p:cNvPr>
          <p:cNvGraphicFramePr>
            <a:graphicFrameLocks/>
          </p:cNvGraphicFramePr>
          <p:nvPr>
            <p:extLst>
              <p:ext uri="{D42A27DB-BD31-4B8C-83A1-F6EECF244321}">
                <p14:modId xmlns:p14="http://schemas.microsoft.com/office/powerpoint/2010/main" val="1001367323"/>
              </p:ext>
            </p:extLst>
          </p:nvPr>
        </p:nvGraphicFramePr>
        <p:xfrm>
          <a:off x="789092" y="1337319"/>
          <a:ext cx="7427913" cy="4176712"/>
        </p:xfrm>
        <a:graphic>
          <a:graphicData uri="http://schemas.openxmlformats.org/drawingml/2006/chart">
            <c:chart xmlns:c="http://schemas.openxmlformats.org/drawingml/2006/chart" xmlns:r="http://schemas.openxmlformats.org/officeDocument/2006/relationships" r:id="rId6"/>
          </a:graphicData>
        </a:graphic>
      </p:graphicFrame>
      <p:sp>
        <p:nvSpPr>
          <p:cNvPr id="20" name="TextBox 19">
            <a:extLst>
              <a:ext uri="{FF2B5EF4-FFF2-40B4-BE49-F238E27FC236}">
                <a16:creationId xmlns:a16="http://schemas.microsoft.com/office/drawing/2014/main" id="{82F501A8-959E-44A8-9725-734CE318754B}"/>
              </a:ext>
            </a:extLst>
          </p:cNvPr>
          <p:cNvSpPr txBox="1"/>
          <p:nvPr/>
        </p:nvSpPr>
        <p:spPr>
          <a:xfrm>
            <a:off x="8028384" y="1578213"/>
            <a:ext cx="1115616" cy="369332"/>
          </a:xfrm>
          <a:prstGeom prst="rect">
            <a:avLst/>
          </a:prstGeom>
          <a:noFill/>
        </p:spPr>
        <p:txBody>
          <a:bodyPr wrap="square" rtlCol="0">
            <a:spAutoFit/>
          </a:bodyPr>
          <a:lstStyle/>
          <a:p>
            <a:r>
              <a:rPr lang="en-CA" b="1" dirty="0">
                <a:solidFill>
                  <a:srgbClr val="000000"/>
                </a:solidFill>
                <a:latin typeface="Arial Narrow" panose="020B0606020202030204" pitchFamily="34" charset="0"/>
                <a:cs typeface="Lato"/>
              </a:rPr>
              <a:t>P&lt;0.001</a:t>
            </a:r>
          </a:p>
        </p:txBody>
      </p:sp>
      <p:sp>
        <p:nvSpPr>
          <p:cNvPr id="21" name="TextBox 20">
            <a:extLst>
              <a:ext uri="{FF2B5EF4-FFF2-40B4-BE49-F238E27FC236}">
                <a16:creationId xmlns:a16="http://schemas.microsoft.com/office/drawing/2014/main" id="{B686F183-7AA6-49ED-90F2-C000B13343AE}"/>
              </a:ext>
            </a:extLst>
          </p:cNvPr>
          <p:cNvSpPr txBox="1"/>
          <p:nvPr/>
        </p:nvSpPr>
        <p:spPr>
          <a:xfrm rot="16200000">
            <a:off x="-825234" y="2810155"/>
            <a:ext cx="2953462" cy="400110"/>
          </a:xfrm>
          <a:prstGeom prst="rect">
            <a:avLst/>
          </a:prstGeom>
          <a:noFill/>
        </p:spPr>
        <p:txBody>
          <a:bodyPr wrap="square" rtlCol="0">
            <a:spAutoFit/>
          </a:bodyPr>
          <a:lstStyle>
            <a:defPPr>
              <a:defRPr lang="en-US"/>
            </a:defPPr>
            <a:lvl1pPr algn="ctr">
              <a:defRPr sz="2000" b="1">
                <a:solidFill>
                  <a:srgbClr val="002060"/>
                </a:solidFill>
              </a:defRPr>
            </a:lvl1pPr>
          </a:lstStyle>
          <a:p>
            <a:r>
              <a:rPr lang="en-CA" dirty="0">
                <a:solidFill>
                  <a:srgbClr val="000000"/>
                </a:solidFill>
                <a:latin typeface="Arial Narrow" panose="020B0606020202030204" pitchFamily="34" charset="0"/>
                <a:cs typeface="Lato"/>
              </a:rPr>
              <a:t>Age</a:t>
            </a:r>
          </a:p>
        </p:txBody>
      </p:sp>
      <p:sp>
        <p:nvSpPr>
          <p:cNvPr id="22" name="Rectangle 21">
            <a:extLst>
              <a:ext uri="{FF2B5EF4-FFF2-40B4-BE49-F238E27FC236}">
                <a16:creationId xmlns:a16="http://schemas.microsoft.com/office/drawing/2014/main" id="{9791F331-1926-49A2-80B8-76D2AF3639FE}"/>
              </a:ext>
            </a:extLst>
          </p:cNvPr>
          <p:cNvSpPr/>
          <p:nvPr/>
        </p:nvSpPr>
        <p:spPr>
          <a:xfrm>
            <a:off x="0" y="5468447"/>
            <a:ext cx="4262719" cy="646331"/>
          </a:xfrm>
          <a:prstGeom prst="rect">
            <a:avLst/>
          </a:prstGeom>
        </p:spPr>
        <p:txBody>
          <a:bodyPr wrap="square">
            <a:spAutoFit/>
          </a:bodyPr>
          <a:lstStyle/>
          <a:p>
            <a:r>
              <a:rPr lang="en-CA" sz="1200" dirty="0">
                <a:solidFill>
                  <a:prstClr val="black"/>
                </a:solidFill>
                <a:latin typeface="Arial Narrow" panose="020B0606020202030204" pitchFamily="34" charset="0"/>
                <a:cs typeface="Lato"/>
              </a:rPr>
              <a:t>No information on stroke outcomes/disability provided. </a:t>
            </a:r>
          </a:p>
          <a:p>
            <a:r>
              <a:rPr lang="en-CA" sz="1200" dirty="0">
                <a:solidFill>
                  <a:prstClr val="black"/>
                </a:solidFill>
                <a:latin typeface="Arial Narrow" panose="020B0606020202030204" pitchFamily="34" charset="0"/>
                <a:cs typeface="Lato"/>
              </a:rPr>
              <a:t>Relative (subjective) weight vs. death for stroke: </a:t>
            </a:r>
            <a:br>
              <a:rPr lang="en-CA" sz="1200" dirty="0">
                <a:solidFill>
                  <a:prstClr val="black"/>
                </a:solidFill>
                <a:latin typeface="Arial Narrow" panose="020B0606020202030204" pitchFamily="34" charset="0"/>
                <a:cs typeface="Lato"/>
              </a:rPr>
            </a:br>
            <a:r>
              <a:rPr lang="en-CA" sz="1200" dirty="0">
                <a:solidFill>
                  <a:prstClr val="black"/>
                </a:solidFill>
                <a:latin typeface="Arial Narrow" panose="020B0606020202030204" pitchFamily="34" charset="0"/>
                <a:cs typeface="Lato"/>
              </a:rPr>
              <a:t>Age 75-84: 1.48, Age </a:t>
            </a:r>
            <a:r>
              <a:rPr lang="en-CA" sz="1200" dirty="0">
                <a:solidFill>
                  <a:prstClr val="black"/>
                </a:solidFill>
                <a:latin typeface="Arial Narrow" panose="020B0606020202030204" pitchFamily="34" charset="0"/>
              </a:rPr>
              <a:t>≥ </a:t>
            </a:r>
            <a:r>
              <a:rPr lang="en-CA" sz="1200" dirty="0">
                <a:solidFill>
                  <a:prstClr val="black"/>
                </a:solidFill>
                <a:latin typeface="Arial Narrow" panose="020B0606020202030204" pitchFamily="34" charset="0"/>
                <a:cs typeface="Lato"/>
              </a:rPr>
              <a:t>85: 3.64</a:t>
            </a:r>
          </a:p>
        </p:txBody>
      </p:sp>
      <p:sp>
        <p:nvSpPr>
          <p:cNvPr id="23" name="TextBox 22">
            <a:extLst>
              <a:ext uri="{FF2B5EF4-FFF2-40B4-BE49-F238E27FC236}">
                <a16:creationId xmlns:a16="http://schemas.microsoft.com/office/drawing/2014/main" id="{58CD1835-132E-4701-A8DD-E6DA0B9025B0}"/>
              </a:ext>
            </a:extLst>
          </p:cNvPr>
          <p:cNvSpPr txBox="1"/>
          <p:nvPr/>
        </p:nvSpPr>
        <p:spPr>
          <a:xfrm>
            <a:off x="4262719" y="5590695"/>
            <a:ext cx="2316068" cy="369332"/>
          </a:xfrm>
          <a:prstGeom prst="rect">
            <a:avLst/>
          </a:prstGeom>
          <a:noFill/>
        </p:spPr>
        <p:txBody>
          <a:bodyPr wrap="square" rtlCol="0">
            <a:spAutoFit/>
          </a:bodyPr>
          <a:lstStyle>
            <a:defPPr>
              <a:defRPr lang="en-US"/>
            </a:defPPr>
            <a:lvl1pPr>
              <a:defRPr b="1">
                <a:solidFill>
                  <a:srgbClr val="002060"/>
                </a:solidFill>
              </a:defRPr>
            </a:lvl1pPr>
          </a:lstStyle>
          <a:p>
            <a:r>
              <a:rPr lang="en-CA" dirty="0">
                <a:solidFill>
                  <a:srgbClr val="000000"/>
                </a:solidFill>
                <a:latin typeface="Arial Narrow" panose="020B0606020202030204" pitchFamily="34" charset="0"/>
                <a:cs typeface="Lato"/>
              </a:rPr>
              <a:t>Weight</a:t>
            </a:r>
          </a:p>
        </p:txBody>
      </p:sp>
      <p:sp>
        <p:nvSpPr>
          <p:cNvPr id="24" name="TextBox 23">
            <a:extLst>
              <a:ext uri="{FF2B5EF4-FFF2-40B4-BE49-F238E27FC236}">
                <a16:creationId xmlns:a16="http://schemas.microsoft.com/office/drawing/2014/main" id="{1761205A-56DE-4B2E-8ABF-60A4253BD818}"/>
              </a:ext>
            </a:extLst>
          </p:cNvPr>
          <p:cNvSpPr txBox="1"/>
          <p:nvPr/>
        </p:nvSpPr>
        <p:spPr>
          <a:xfrm>
            <a:off x="7475802" y="5536809"/>
            <a:ext cx="748923" cy="369332"/>
          </a:xfrm>
          <a:prstGeom prst="rect">
            <a:avLst/>
          </a:prstGeom>
          <a:noFill/>
        </p:spPr>
        <p:txBody>
          <a:bodyPr wrap="none" rtlCol="0">
            <a:spAutoFit/>
          </a:bodyPr>
          <a:lstStyle/>
          <a:p>
            <a:r>
              <a:rPr lang="en-CA" b="1" dirty="0">
                <a:solidFill>
                  <a:srgbClr val="000000"/>
                </a:solidFill>
                <a:latin typeface="Arial Narrow" panose="020B0606020202030204" pitchFamily="34" charset="0"/>
                <a:cs typeface="Lato"/>
              </a:rPr>
              <a:t>N=785</a:t>
            </a:r>
          </a:p>
        </p:txBody>
      </p:sp>
    </p:spTree>
    <p:extLst>
      <p:ext uri="{BB962C8B-B14F-4D97-AF65-F5344CB8AC3E}">
        <p14:creationId xmlns:p14="http://schemas.microsoft.com/office/powerpoint/2010/main" val="11231952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A close up of a sign&#10;&#10;Description automatically generated">
            <a:extLst>
              <a:ext uri="{FF2B5EF4-FFF2-40B4-BE49-F238E27FC236}">
                <a16:creationId xmlns:a16="http://schemas.microsoft.com/office/drawing/2014/main" id="{829CB5E5-CCEB-4E9B-9901-F85CB049F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735868">
            <a:off x="-156756" y="1409167"/>
            <a:ext cx="1894113" cy="2162230"/>
          </a:xfrm>
          <a:prstGeom prst="rect">
            <a:avLst/>
          </a:prstGeom>
        </p:spPr>
      </p:pic>
      <p:sp>
        <p:nvSpPr>
          <p:cNvPr id="4" name="Rectangle 3">
            <a:extLst>
              <a:ext uri="{FF2B5EF4-FFF2-40B4-BE49-F238E27FC236}">
                <a16:creationId xmlns:a16="http://schemas.microsoft.com/office/drawing/2014/main" id="{D58CEE0F-12BD-4833-AAE0-5F9373A6CFDE}"/>
              </a:ext>
            </a:extLst>
          </p:cNvPr>
          <p:cNvSpPr/>
          <p:nvPr/>
        </p:nvSpPr>
        <p:spPr>
          <a:xfrm>
            <a:off x="0" y="6011196"/>
            <a:ext cx="9144000" cy="846806"/>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Rectangle 33">
            <a:extLst>
              <a:ext uri="{FF2B5EF4-FFF2-40B4-BE49-F238E27FC236}">
                <a16:creationId xmlns:a16="http://schemas.microsoft.com/office/drawing/2014/main" id="{2A46632C-5180-4D30-8DAD-82619CA3B15A}"/>
              </a:ext>
            </a:extLst>
          </p:cNvPr>
          <p:cNvSpPr/>
          <p:nvPr/>
        </p:nvSpPr>
        <p:spPr>
          <a:xfrm>
            <a:off x="161924" y="6126720"/>
            <a:ext cx="8250555" cy="6806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GB" sz="90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Arial" pitchFamily="34" charset="0"/>
              </a:rPr>
              <a:t>1</a:t>
            </a:r>
            <a:r>
              <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A DOAC is preferred over warfarin in non-valvular AF </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GB" sz="90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Arial" pitchFamily="34" charset="0"/>
              </a:rPr>
              <a:t>2 </a:t>
            </a:r>
            <a:r>
              <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Therapeutic options include single antiplatelet therapy (ASA 81-100 mg daily) alone; or in combination with either a second antiplatelet agent (e.g. clopidogrel 75 mg daily or ticagrelor 60 mg BID), or an antithrombotic agent (rivaroxaban 2.5 mg BID)</a:t>
            </a: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Andrade JG et al. Can J </a:t>
            </a:r>
            <a:r>
              <a:rPr kumimoji="0" lang="en-GB"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Cardiol</a:t>
            </a: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2018;34:1371-1392</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CCS AF Guidelines. Can J </a:t>
            </a:r>
            <a:r>
              <a:rPr kumimoji="0" lang="en-CA"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Cardiol</a:t>
            </a: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2016; 32: 1170-1185</a:t>
            </a: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p:txBody>
      </p:sp>
      <p:cxnSp>
        <p:nvCxnSpPr>
          <p:cNvPr id="16" name="Straight Connector 15">
            <a:extLst>
              <a:ext uri="{FF2B5EF4-FFF2-40B4-BE49-F238E27FC236}">
                <a16:creationId xmlns:a16="http://schemas.microsoft.com/office/drawing/2014/main" id="{13E2A0AA-56BB-4A37-AD81-7937428E7838}"/>
              </a:ext>
            </a:extLst>
          </p:cNvPr>
          <p:cNvCxnSpPr/>
          <p:nvPr/>
        </p:nvCxnSpPr>
        <p:spPr>
          <a:xfrm flipV="1">
            <a:off x="-6448" y="135227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17" name="Picture 16" descr="Clinical-conandrum-Logo-2019_dec.png">
            <a:extLst>
              <a:ext uri="{FF2B5EF4-FFF2-40B4-BE49-F238E27FC236}">
                <a16:creationId xmlns:a16="http://schemas.microsoft.com/office/drawing/2014/main" id="{90382712-029F-4802-960C-40EDD86717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sp>
        <p:nvSpPr>
          <p:cNvPr id="18" name="Rectangle 17">
            <a:extLst>
              <a:ext uri="{FF2B5EF4-FFF2-40B4-BE49-F238E27FC236}">
                <a16:creationId xmlns:a16="http://schemas.microsoft.com/office/drawing/2014/main" id="{D5C0925D-36EF-466D-930E-4E7DBC59FF8E}"/>
              </a:ext>
            </a:extLst>
          </p:cNvPr>
          <p:cNvSpPr/>
          <p:nvPr/>
        </p:nvSpPr>
        <p:spPr>
          <a:xfrm>
            <a:off x="161925" y="164720"/>
            <a:ext cx="5864121" cy="107721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The “CCS Algorithm” (CHADS-65)  for OAC Therapy in AF </a:t>
            </a:r>
          </a:p>
        </p:txBody>
      </p:sp>
      <p:pic>
        <p:nvPicPr>
          <p:cNvPr id="3" name="Picture 2">
            <a:extLst>
              <a:ext uri="{FF2B5EF4-FFF2-40B4-BE49-F238E27FC236}">
                <a16:creationId xmlns:a16="http://schemas.microsoft.com/office/drawing/2014/main" id="{C8050550-BC44-4FB3-91B6-CA54338C19CA}"/>
              </a:ext>
            </a:extLst>
          </p:cNvPr>
          <p:cNvPicPr>
            <a:picLocks noChangeAspect="1"/>
          </p:cNvPicPr>
          <p:nvPr/>
        </p:nvPicPr>
        <p:blipFill>
          <a:blip r:embed="rId5"/>
          <a:stretch>
            <a:fillRect/>
          </a:stretch>
        </p:blipFill>
        <p:spPr>
          <a:xfrm>
            <a:off x="161924" y="2362425"/>
            <a:ext cx="5020781" cy="3671446"/>
          </a:xfrm>
          <a:prstGeom prst="rect">
            <a:avLst/>
          </a:prstGeom>
        </p:spPr>
      </p:pic>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6">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val="0"/>
              </a:ext>
            </a:extLst>
          </a:blip>
          <a:stretch>
            <a:fillRect/>
          </a:stretch>
        </p:blipFill>
        <p:spPr>
          <a:xfrm>
            <a:off x="8091103" y="5660686"/>
            <a:ext cx="750084" cy="746371"/>
          </a:xfrm>
          <a:prstGeom prst="rect">
            <a:avLst/>
          </a:prstGeom>
        </p:spPr>
      </p:pic>
      <p:pic>
        <p:nvPicPr>
          <p:cNvPr id="32" name="Picture 31">
            <a:extLst>
              <a:ext uri="{FF2B5EF4-FFF2-40B4-BE49-F238E27FC236}">
                <a16:creationId xmlns:a16="http://schemas.microsoft.com/office/drawing/2014/main" id="{1C60B6BA-B463-41E6-8634-D28D3956C5CB}"/>
              </a:ext>
            </a:extLst>
          </p:cNvPr>
          <p:cNvPicPr>
            <a:picLocks noChangeAspect="1"/>
          </p:cNvPicPr>
          <p:nvPr/>
        </p:nvPicPr>
        <p:blipFill>
          <a:blip r:embed="rId8"/>
          <a:stretch>
            <a:fillRect/>
          </a:stretch>
        </p:blipFill>
        <p:spPr>
          <a:xfrm>
            <a:off x="6026046" y="1498966"/>
            <a:ext cx="2693663" cy="41448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315273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F7B1BD91-D189-4A41-9159-A4E127FC0120}"/>
              </a:ext>
            </a:extLst>
          </p:cNvPr>
          <p:cNvGraphicFramePr/>
          <p:nvPr>
            <p:extLst>
              <p:ext uri="{D42A27DB-BD31-4B8C-83A1-F6EECF244321}">
                <p14:modId xmlns:p14="http://schemas.microsoft.com/office/powerpoint/2010/main" val="2277617779"/>
              </p:ext>
            </p:extLst>
          </p:nvPr>
        </p:nvGraphicFramePr>
        <p:xfrm>
          <a:off x="6732" y="1751553"/>
          <a:ext cx="5933165" cy="3935947"/>
        </p:xfrm>
        <a:graphic>
          <a:graphicData uri="http://schemas.openxmlformats.org/drawingml/2006/chart">
            <c:chart xmlns:c="http://schemas.openxmlformats.org/drawingml/2006/chart" xmlns:r="http://schemas.openxmlformats.org/officeDocument/2006/relationships" r:id="rId3"/>
          </a:graphicData>
        </a:graphic>
      </p:graphicFrame>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90458" y="77065"/>
            <a:ext cx="6699955" cy="1077218"/>
          </a:xfrm>
          <a:prstGeom prst="rect">
            <a:avLst/>
          </a:prstGeom>
          <a:noFill/>
        </p:spPr>
        <p:txBody>
          <a:bodyPr wrap="square">
            <a:spAutoFit/>
          </a:bodyPr>
          <a:lstStyle/>
          <a:p>
            <a:pPr lvl="0">
              <a:defRPr/>
            </a:pPr>
            <a:r>
              <a:rPr lang="en-CA" sz="3200" b="1" dirty="0">
                <a:solidFill>
                  <a:srgbClr val="183059"/>
                </a:solidFill>
                <a:latin typeface="Arial Narrow" panose="020B0606020202030204" pitchFamily="34" charset="0"/>
                <a:cs typeface="Aharoni" panose="02010803020104030203" pitchFamily="2" charset="-79"/>
              </a:rPr>
              <a:t>Underuse of Anticoagulants is Common in the Elderly With AF</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24731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40" name="Text Box 3">
            <a:extLst>
              <a:ext uri="{FF2B5EF4-FFF2-40B4-BE49-F238E27FC236}">
                <a16:creationId xmlns:a16="http://schemas.microsoft.com/office/drawing/2014/main" id="{AD215FDA-A298-45B5-83BE-7A9581E1A3C4}"/>
              </a:ext>
            </a:extLst>
          </p:cNvPr>
          <p:cNvSpPr txBox="1">
            <a:spLocks noChangeArrowheads="1"/>
          </p:cNvSpPr>
          <p:nvPr/>
        </p:nvSpPr>
        <p:spPr bwMode="auto">
          <a:xfrm>
            <a:off x="154069" y="6350170"/>
            <a:ext cx="5463571" cy="507831"/>
          </a:xfrm>
          <a:prstGeom prst="rect">
            <a:avLst/>
          </a:prstGeom>
          <a:noFill/>
          <a:ln w="9525">
            <a:noFill/>
            <a:miter lim="800000"/>
            <a:headEnd/>
            <a:tailEnd/>
          </a:ln>
        </p:spPr>
        <p:txBody>
          <a:bodyPr wrap="square">
            <a:spAutoFit/>
          </a:bodyPr>
          <a:lstStyle/>
          <a:p>
            <a:pPr lvl="0">
              <a:defRPr/>
            </a:pPr>
            <a:r>
              <a:rPr lang="en-CA" sz="900" dirty="0">
                <a:solidFill>
                  <a:prstClr val="white"/>
                </a:solidFill>
                <a:latin typeface="Arial Narrow" panose="020B0606020202030204" pitchFamily="34" charset="0"/>
              </a:rPr>
              <a:t>1. </a:t>
            </a:r>
            <a:r>
              <a:rPr lang="en-CA" sz="900" dirty="0" err="1">
                <a:solidFill>
                  <a:prstClr val="white"/>
                </a:solidFill>
                <a:latin typeface="Arial Narrow" panose="020B0606020202030204" pitchFamily="34" charset="0"/>
              </a:rPr>
              <a:t>Maes</a:t>
            </a:r>
            <a:r>
              <a:rPr lang="en-CA" sz="900" dirty="0">
                <a:solidFill>
                  <a:prstClr val="white"/>
                </a:solidFill>
                <a:latin typeface="Arial Narrow" panose="020B0606020202030204" pitchFamily="34" charset="0"/>
              </a:rPr>
              <a:t> F, et al, Clin </a:t>
            </a:r>
            <a:r>
              <a:rPr lang="en-CA" sz="900" dirty="0" err="1">
                <a:solidFill>
                  <a:prstClr val="white"/>
                </a:solidFill>
                <a:latin typeface="Arial Narrow" panose="020B0606020202030204" pitchFamily="34" charset="0"/>
              </a:rPr>
              <a:t>Interv</a:t>
            </a:r>
            <a:r>
              <a:rPr lang="en-CA" sz="900" dirty="0">
                <a:solidFill>
                  <a:prstClr val="white"/>
                </a:solidFill>
                <a:latin typeface="Arial Narrow" panose="020B0606020202030204" pitchFamily="34" charset="0"/>
              </a:rPr>
              <a:t> Aging. 2014 Jul 15; 9:1091-99.</a:t>
            </a:r>
          </a:p>
          <a:p>
            <a:pPr lvl="0">
              <a:defRPr/>
            </a:pPr>
            <a:r>
              <a:rPr lang="en-CA" sz="900" dirty="0">
                <a:solidFill>
                  <a:prstClr val="white"/>
                </a:solidFill>
                <a:latin typeface="Arial Narrow" panose="020B0606020202030204" pitchFamily="34" charset="0"/>
              </a:rPr>
              <a:t>2. </a:t>
            </a:r>
            <a:r>
              <a:rPr lang="en-CA" sz="900" dirty="0" err="1">
                <a:solidFill>
                  <a:prstClr val="white"/>
                </a:solidFill>
                <a:latin typeface="Arial Narrow" panose="020B0606020202030204" pitchFamily="34" charset="0"/>
              </a:rPr>
              <a:t>Bahri</a:t>
            </a:r>
            <a:r>
              <a:rPr lang="en-CA" sz="900" dirty="0">
                <a:solidFill>
                  <a:prstClr val="white"/>
                </a:solidFill>
                <a:latin typeface="Arial Narrow" panose="020B0606020202030204" pitchFamily="34" charset="0"/>
              </a:rPr>
              <a:t> O, et al. J Am </a:t>
            </a:r>
            <a:r>
              <a:rPr lang="en-CA" sz="900" dirty="0" err="1">
                <a:solidFill>
                  <a:prstClr val="white"/>
                </a:solidFill>
                <a:latin typeface="Arial Narrow" panose="020B0606020202030204" pitchFamily="34" charset="0"/>
              </a:rPr>
              <a:t>Geriatr</a:t>
            </a:r>
            <a:r>
              <a:rPr lang="en-CA" sz="900" dirty="0">
                <a:solidFill>
                  <a:prstClr val="white"/>
                </a:solidFill>
                <a:latin typeface="Arial Narrow" panose="020B0606020202030204" pitchFamily="34" charset="0"/>
              </a:rPr>
              <a:t> Soc. 2015 Jan; 63(1):71-6.</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graphicFrame>
        <p:nvGraphicFramePr>
          <p:cNvPr id="14" name="Content Placeholder 8">
            <a:extLst>
              <a:ext uri="{FF2B5EF4-FFF2-40B4-BE49-F238E27FC236}">
                <a16:creationId xmlns:a16="http://schemas.microsoft.com/office/drawing/2014/main" id="{A538807C-12F4-4F4D-9037-97AD31FAFF52}"/>
              </a:ext>
            </a:extLst>
          </p:cNvPr>
          <p:cNvGraphicFramePr>
            <a:graphicFrameLocks/>
          </p:cNvGraphicFramePr>
          <p:nvPr>
            <p:extLst>
              <p:ext uri="{D42A27DB-BD31-4B8C-83A1-F6EECF244321}">
                <p14:modId xmlns:p14="http://schemas.microsoft.com/office/powerpoint/2010/main" val="4102975981"/>
              </p:ext>
            </p:extLst>
          </p:nvPr>
        </p:nvGraphicFramePr>
        <p:xfrm>
          <a:off x="6020204" y="1751553"/>
          <a:ext cx="3022846" cy="3797881"/>
        </p:xfrm>
        <a:graphic>
          <a:graphicData uri="http://schemas.openxmlformats.org/drawingml/2006/table">
            <a:tbl>
              <a:tblPr firstRow="1" bandRow="1"/>
              <a:tblGrid>
                <a:gridCol w="3022846">
                  <a:extLst>
                    <a:ext uri="{9D8B030D-6E8A-4147-A177-3AD203B41FA5}">
                      <a16:colId xmlns:a16="http://schemas.microsoft.com/office/drawing/2014/main" val="20000"/>
                    </a:ext>
                  </a:extLst>
                </a:gridCol>
              </a:tblGrid>
              <a:tr h="751229">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CA" sz="1800" dirty="0">
                          <a:solidFill>
                            <a:schemeClr val="bg1"/>
                          </a:solidFill>
                          <a:latin typeface="Arial Narrow" panose="020B0606020202030204" pitchFamily="34" charset="0"/>
                        </a:rPr>
                        <a:t>Characteristics associated with anticoagulant underuse:</a:t>
                      </a:r>
                    </a:p>
                  </a:txBody>
                  <a:tcPr marL="89539" marR="89539" marT="44770" marB="447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extLst>
                  <a:ext uri="{0D108BD9-81ED-4DB2-BD59-A6C34878D82A}">
                    <a16:rowId xmlns:a16="http://schemas.microsoft.com/office/drawing/2014/main" val="10000"/>
                  </a:ext>
                </a:extLst>
              </a:tr>
              <a:tr h="435236">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742950" marR="0" lvl="1" indent="-285750" algn="l" defTabSz="914400" rtl="0" eaLnBrk="1" fontAlgn="auto" latinLnBrk="0" hangingPunct="1">
                        <a:lnSpc>
                          <a:spcPct val="100000"/>
                        </a:lnSpc>
                        <a:spcBef>
                          <a:spcPts val="0"/>
                        </a:spcBef>
                        <a:spcAft>
                          <a:spcPts val="0"/>
                        </a:spcAft>
                        <a:buClrTx/>
                        <a:buSzTx/>
                        <a:buFont typeface="Lato" panose="020F0502020204030203" pitchFamily="34" charset="0"/>
                        <a:buChar char="→"/>
                        <a:tabLst/>
                        <a:defRPr/>
                      </a:pPr>
                      <a:r>
                        <a:rPr lang="en-CA" sz="1800" dirty="0">
                          <a:latin typeface="Arial Narrow" panose="020B0606020202030204" pitchFamily="34" charset="0"/>
                        </a:rPr>
                        <a:t>Aspirin use</a:t>
                      </a:r>
                      <a:r>
                        <a:rPr lang="en-CA" sz="1800" baseline="30000" dirty="0">
                          <a:latin typeface="Arial Narrow" panose="020B0606020202030204" pitchFamily="34" charset="0"/>
                        </a:rPr>
                        <a:t>1</a:t>
                      </a:r>
                    </a:p>
                  </a:txBody>
                  <a:tcPr marL="89539" marR="89539" marT="44770" marB="447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DCF4F8"/>
                    </a:solidFill>
                  </a:tcPr>
                </a:tc>
                <a:extLst>
                  <a:ext uri="{0D108BD9-81ED-4DB2-BD59-A6C34878D82A}">
                    <a16:rowId xmlns:a16="http://schemas.microsoft.com/office/drawing/2014/main" val="10001"/>
                  </a:ext>
                </a:extLst>
              </a:tr>
              <a:tr h="435236">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742950" lvl="1" indent="-285750">
                        <a:buFont typeface="Lato" panose="020F0502020204030203" pitchFamily="34" charset="0"/>
                        <a:buChar char="→"/>
                      </a:pPr>
                      <a:r>
                        <a:rPr lang="en-CA" sz="1800" dirty="0">
                          <a:latin typeface="Arial Narrow" panose="020B0606020202030204" pitchFamily="34" charset="0"/>
                        </a:rPr>
                        <a:t>Alcohol abuse</a:t>
                      </a:r>
                      <a:r>
                        <a:rPr lang="en-CA" sz="1800" baseline="30000" dirty="0">
                          <a:latin typeface="Arial Narrow" panose="020B0606020202030204" pitchFamily="34" charset="0"/>
                        </a:rPr>
                        <a:t>1</a:t>
                      </a:r>
                      <a:endParaRPr lang="en-CA" sz="1800" dirty="0">
                        <a:latin typeface="Arial Narrow" panose="020B0606020202030204" pitchFamily="34" charset="0"/>
                      </a:endParaRPr>
                    </a:p>
                  </a:txBody>
                  <a:tcPr marL="89539" marR="89539" marT="44770" marB="447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2FBFC"/>
                    </a:solidFill>
                  </a:tcPr>
                </a:tc>
                <a:extLst>
                  <a:ext uri="{0D108BD9-81ED-4DB2-BD59-A6C34878D82A}">
                    <a16:rowId xmlns:a16="http://schemas.microsoft.com/office/drawing/2014/main" val="10002"/>
                  </a:ext>
                </a:extLst>
              </a:tr>
              <a:tr h="435236">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742950" lvl="1" indent="-285750">
                        <a:buFont typeface="Lato" panose="020F0502020204030203" pitchFamily="34" charset="0"/>
                        <a:buChar char="→"/>
                      </a:pPr>
                      <a:r>
                        <a:rPr lang="en-CA" sz="1800" dirty="0">
                          <a:latin typeface="Arial Narrow" panose="020B0606020202030204" pitchFamily="34" charset="0"/>
                        </a:rPr>
                        <a:t>Age</a:t>
                      </a:r>
                      <a:r>
                        <a:rPr lang="en-CA" sz="1800" baseline="0" dirty="0">
                          <a:latin typeface="Arial Narrow" panose="020B0606020202030204" pitchFamily="34" charset="0"/>
                        </a:rPr>
                        <a:t> ≥90 years</a:t>
                      </a:r>
                      <a:r>
                        <a:rPr lang="en-CA" sz="1800" baseline="30000" dirty="0">
                          <a:latin typeface="Arial Narrow" panose="020B0606020202030204" pitchFamily="34" charset="0"/>
                        </a:rPr>
                        <a:t>1</a:t>
                      </a:r>
                      <a:endParaRPr lang="en-CA" sz="1800" dirty="0">
                        <a:latin typeface="Arial Narrow" panose="020B0606020202030204" pitchFamily="34" charset="0"/>
                      </a:endParaRPr>
                    </a:p>
                  </a:txBody>
                  <a:tcPr marL="89539" marR="89539" marT="44770" marB="447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CF4F8"/>
                    </a:solidFill>
                  </a:tcPr>
                </a:tc>
                <a:extLst>
                  <a:ext uri="{0D108BD9-81ED-4DB2-BD59-A6C34878D82A}">
                    <a16:rowId xmlns:a16="http://schemas.microsoft.com/office/drawing/2014/main" val="10003"/>
                  </a:ext>
                </a:extLst>
              </a:tr>
              <a:tr h="435236">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742950" marR="0" lvl="1" indent="-285750" algn="l" defTabSz="914400" rtl="0" eaLnBrk="1" fontAlgn="auto" latinLnBrk="0" hangingPunct="1">
                        <a:lnSpc>
                          <a:spcPct val="100000"/>
                        </a:lnSpc>
                        <a:spcBef>
                          <a:spcPts val="0"/>
                        </a:spcBef>
                        <a:spcAft>
                          <a:spcPts val="0"/>
                        </a:spcAft>
                        <a:buClrTx/>
                        <a:buSzTx/>
                        <a:buFont typeface="Lato" panose="020F0502020204030203" pitchFamily="34" charset="0"/>
                        <a:buChar char="→"/>
                        <a:tabLst/>
                        <a:defRPr/>
                      </a:pPr>
                      <a:r>
                        <a:rPr lang="en-CA" sz="1800" dirty="0">
                          <a:latin typeface="Arial Narrow" panose="020B0606020202030204" pitchFamily="34" charset="0"/>
                        </a:rPr>
                        <a:t>Recurrent falls</a:t>
                      </a:r>
                      <a:r>
                        <a:rPr lang="en-CA" sz="1800" baseline="30000" dirty="0">
                          <a:latin typeface="Arial Narrow" panose="020B0606020202030204" pitchFamily="34" charset="0"/>
                        </a:rPr>
                        <a:t>2</a:t>
                      </a:r>
                    </a:p>
                  </a:txBody>
                  <a:tcPr marL="89539" marR="89539" marT="44770" marB="447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2FBFC"/>
                    </a:solidFill>
                  </a:tcPr>
                </a:tc>
                <a:extLst>
                  <a:ext uri="{0D108BD9-81ED-4DB2-BD59-A6C34878D82A}">
                    <a16:rowId xmlns:a16="http://schemas.microsoft.com/office/drawing/2014/main" val="10004"/>
                  </a:ext>
                </a:extLst>
              </a:tr>
              <a:tr h="435236">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742950" lvl="1" indent="-285750">
                        <a:buFont typeface="Lato" panose="020F0502020204030203" pitchFamily="34" charset="0"/>
                        <a:buChar char="→"/>
                      </a:pPr>
                      <a:r>
                        <a:rPr lang="en-CA" sz="1800" dirty="0">
                          <a:latin typeface="Arial Narrow" panose="020B0606020202030204" pitchFamily="34" charset="0"/>
                        </a:rPr>
                        <a:t>Past history of bleeding</a:t>
                      </a:r>
                      <a:r>
                        <a:rPr lang="en-CA" sz="1800" baseline="30000" dirty="0">
                          <a:latin typeface="Arial Narrow" panose="020B0606020202030204" pitchFamily="34" charset="0"/>
                        </a:rPr>
                        <a:t>2</a:t>
                      </a:r>
                    </a:p>
                  </a:txBody>
                  <a:tcPr marL="89539" marR="89539" marT="44770" marB="447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CF4F8"/>
                    </a:solidFill>
                  </a:tcPr>
                </a:tc>
                <a:extLst>
                  <a:ext uri="{0D108BD9-81ED-4DB2-BD59-A6C34878D82A}">
                    <a16:rowId xmlns:a16="http://schemas.microsoft.com/office/drawing/2014/main" val="10005"/>
                  </a:ext>
                </a:extLst>
              </a:tr>
              <a:tr h="435236">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742950" lvl="1" indent="-285750">
                        <a:buFont typeface="Lato" panose="020F0502020204030203" pitchFamily="34" charset="0"/>
                        <a:buChar char="→"/>
                      </a:pPr>
                      <a:r>
                        <a:rPr lang="en-CA" sz="1800" dirty="0">
                          <a:latin typeface="Arial Narrow" panose="020B0606020202030204" pitchFamily="34" charset="0"/>
                        </a:rPr>
                        <a:t>Paroxysmal AF</a:t>
                      </a:r>
                      <a:r>
                        <a:rPr lang="en-CA" sz="1800" baseline="30000" dirty="0">
                          <a:latin typeface="Arial Narrow" panose="020B0606020202030204" pitchFamily="34" charset="0"/>
                        </a:rPr>
                        <a:t>2</a:t>
                      </a:r>
                      <a:endParaRPr lang="en-CA" sz="1800" dirty="0">
                        <a:latin typeface="Arial Narrow" panose="020B0606020202030204" pitchFamily="34" charset="0"/>
                      </a:endParaRPr>
                    </a:p>
                  </a:txBody>
                  <a:tcPr marL="89539" marR="89539" marT="44770" marB="447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2FBFC"/>
                    </a:solidFill>
                  </a:tcPr>
                </a:tc>
                <a:extLst>
                  <a:ext uri="{0D108BD9-81ED-4DB2-BD59-A6C34878D82A}">
                    <a16:rowId xmlns:a16="http://schemas.microsoft.com/office/drawing/2014/main" val="10006"/>
                  </a:ext>
                </a:extLst>
              </a:tr>
              <a:tr h="435236">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742950" lvl="1" indent="-285750">
                        <a:buFont typeface="Lato" panose="020F0502020204030203" pitchFamily="34" charset="0"/>
                        <a:buChar char="→"/>
                      </a:pPr>
                      <a:r>
                        <a:rPr lang="en-CA" sz="1800" dirty="0">
                          <a:latin typeface="Arial Narrow" panose="020B0606020202030204" pitchFamily="34" charset="0"/>
                        </a:rPr>
                        <a:t>Advanced age </a:t>
                      </a:r>
                      <a:r>
                        <a:rPr lang="en-CA" sz="1800" baseline="30000" dirty="0">
                          <a:latin typeface="Arial Narrow" panose="020B0606020202030204" pitchFamily="34" charset="0"/>
                        </a:rPr>
                        <a:t>2</a:t>
                      </a:r>
                      <a:endParaRPr lang="en-CA" sz="1800" dirty="0">
                        <a:latin typeface="Arial Narrow" panose="020B0606020202030204" pitchFamily="34" charset="0"/>
                      </a:endParaRPr>
                    </a:p>
                  </a:txBody>
                  <a:tcPr marL="89539" marR="89539" marT="44770" marB="447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F4F8"/>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4927851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90458" y="77065"/>
            <a:ext cx="6699955" cy="1077218"/>
          </a:xfrm>
          <a:prstGeom prst="rect">
            <a:avLst/>
          </a:prstGeom>
          <a:noFill/>
        </p:spPr>
        <p:txBody>
          <a:bodyPr wrap="square">
            <a:spAutoFit/>
          </a:bodyPr>
          <a:lstStyle/>
          <a:p>
            <a:pPr lvl="0">
              <a:defRPr/>
            </a:pPr>
            <a:r>
              <a:rPr lang="en-CA" sz="3200" b="1" dirty="0">
                <a:solidFill>
                  <a:srgbClr val="183059"/>
                </a:solidFill>
                <a:latin typeface="Arial Narrow" panose="020B0606020202030204" pitchFamily="34" charset="0"/>
                <a:cs typeface="Aharoni" panose="02010803020104030203" pitchFamily="2" charset="-79"/>
              </a:rPr>
              <a:t>What’s Different about Residents of Long Term Care?</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24731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40" name="Text Box 3">
            <a:extLst>
              <a:ext uri="{FF2B5EF4-FFF2-40B4-BE49-F238E27FC236}">
                <a16:creationId xmlns:a16="http://schemas.microsoft.com/office/drawing/2014/main" id="{AD215FDA-A298-45B5-83BE-7A9581E1A3C4}"/>
              </a:ext>
            </a:extLst>
          </p:cNvPr>
          <p:cNvSpPr txBox="1">
            <a:spLocks noChangeArrowheads="1"/>
          </p:cNvSpPr>
          <p:nvPr/>
        </p:nvSpPr>
        <p:spPr bwMode="auto">
          <a:xfrm>
            <a:off x="154069" y="6350170"/>
            <a:ext cx="5463571" cy="230832"/>
          </a:xfrm>
          <a:prstGeom prst="rect">
            <a:avLst/>
          </a:prstGeom>
          <a:noFill/>
          <a:ln w="9525">
            <a:noFill/>
            <a:miter lim="800000"/>
            <a:headEnd/>
            <a:tailEnd/>
          </a:ln>
        </p:spPr>
        <p:txBody>
          <a:bodyPr wrap="square">
            <a:spAutoFit/>
          </a:bodyPr>
          <a:lstStyle/>
          <a:p>
            <a:pPr lvl="0" defTabSz="914400">
              <a:defRPr/>
            </a:pPr>
            <a:r>
              <a:rPr lang="en-CA" sz="900" dirty="0">
                <a:solidFill>
                  <a:prstClr val="white"/>
                </a:solidFill>
                <a:latin typeface="Arial Narrow" panose="020B0606020202030204" pitchFamily="34" charset="0"/>
              </a:rPr>
              <a:t>Excerpted from This is Long-Term Care 2014 and This is Long-Term Care 2015 by the Ontario Long Term Care Association. </a:t>
            </a:r>
          </a:p>
        </p:txBody>
      </p:sp>
      <p:sp>
        <p:nvSpPr>
          <p:cNvPr id="10" name="TextBox 9">
            <a:extLst>
              <a:ext uri="{FF2B5EF4-FFF2-40B4-BE49-F238E27FC236}">
                <a16:creationId xmlns:a16="http://schemas.microsoft.com/office/drawing/2014/main" id="{F9752AA9-B63B-4845-9626-D285650704A8}"/>
              </a:ext>
            </a:extLst>
          </p:cNvPr>
          <p:cNvSpPr txBox="1"/>
          <p:nvPr/>
        </p:nvSpPr>
        <p:spPr>
          <a:xfrm>
            <a:off x="154069" y="1385810"/>
            <a:ext cx="8697485" cy="4678204"/>
          </a:xfrm>
          <a:prstGeom prst="rect">
            <a:avLst/>
          </a:prstGeom>
          <a:noFill/>
        </p:spPr>
        <p:txBody>
          <a:bodyPr wrap="square" rtlCol="0">
            <a:spAutoFit/>
          </a:bodyPr>
          <a:lstStyle/>
          <a:p>
            <a:pPr marL="342900" lvl="0" indent="-342900" defTabSz="914400">
              <a:buClr>
                <a:srgbClr val="0070C0"/>
              </a:buClr>
              <a:buFont typeface="Wingdings" panose="05000000000000000000" pitchFamily="2" charset="2"/>
              <a:buChar char="§"/>
              <a:defRPr/>
            </a:pPr>
            <a:r>
              <a:rPr lang="en-CA" sz="2400" b="1" dirty="0">
                <a:solidFill>
                  <a:prstClr val="black"/>
                </a:solidFill>
                <a:latin typeface="Arial Narrow" panose="020B0606020202030204" pitchFamily="34" charset="0"/>
                <a:cs typeface="Candara"/>
              </a:rPr>
              <a:t>Homes were originally resourced, built and equipped to provide assistance with activities of daily living (ADL) – bathing, dressing, eating, toileting, etc.</a:t>
            </a:r>
          </a:p>
          <a:p>
            <a:pPr marL="342900" lvl="0" indent="-342900" defTabSz="914400">
              <a:buClr>
                <a:srgbClr val="0070C0"/>
              </a:buClr>
              <a:buFont typeface="Wingdings" panose="05000000000000000000" pitchFamily="2" charset="2"/>
              <a:buChar char="§"/>
              <a:defRPr/>
            </a:pPr>
            <a:endParaRPr kumimoji="0" lang="en-CA" sz="2400" b="1" i="0" u="none" strike="noStrike" kern="1200" cap="none" spc="0" normalizeH="0" baseline="0" noProof="0" dirty="0">
              <a:ln>
                <a:noFill/>
              </a:ln>
              <a:solidFill>
                <a:prstClr val="black"/>
              </a:solidFill>
              <a:effectLst/>
              <a:uLnTx/>
              <a:uFillTx/>
              <a:latin typeface="Arial Narrow" panose="020B0606020202030204" pitchFamily="34" charset="0"/>
              <a:cs typeface="Candara"/>
            </a:endParaRPr>
          </a:p>
          <a:p>
            <a:pPr marL="342900" lvl="0" indent="-342900" defTabSz="914400">
              <a:buClr>
                <a:srgbClr val="0070C0"/>
              </a:buClr>
              <a:buFont typeface="Wingdings" panose="05000000000000000000" pitchFamily="2" charset="2"/>
              <a:buChar char="§"/>
              <a:defRPr/>
            </a:pPr>
            <a:r>
              <a:rPr lang="en-CA" sz="2400" b="1" dirty="0">
                <a:solidFill>
                  <a:prstClr val="black"/>
                </a:solidFill>
                <a:latin typeface="Arial Narrow" panose="020B0606020202030204" pitchFamily="34" charset="0"/>
                <a:cs typeface="Candara"/>
              </a:rPr>
              <a:t>Since 2010 the shift to home care has dramatically changed the role of long-term care in the health care continuum.</a:t>
            </a:r>
          </a:p>
          <a:p>
            <a:pPr marL="742950" lvl="1" indent="-285750" defTabSz="914400">
              <a:buClr>
                <a:srgbClr val="00B0F0"/>
              </a:buClr>
              <a:buFont typeface="Wingdings" panose="05000000000000000000" pitchFamily="2" charset="2"/>
              <a:buChar char="§"/>
              <a:defRPr/>
            </a:pPr>
            <a:r>
              <a:rPr lang="en-CA" sz="2200" b="1" dirty="0">
                <a:solidFill>
                  <a:prstClr val="black"/>
                </a:solidFill>
                <a:latin typeface="Arial Narrow" panose="020B0606020202030204" pitchFamily="34" charset="0"/>
                <a:cs typeface="Candara"/>
              </a:rPr>
              <a:t>only seniors with high or very high care needs are eligible for long-term care. </a:t>
            </a:r>
          </a:p>
          <a:p>
            <a:pPr marL="742950" lvl="1" indent="-285750" defTabSz="914400">
              <a:buClr>
                <a:srgbClr val="00B0F0"/>
              </a:buClr>
              <a:buFont typeface="Wingdings" panose="05000000000000000000" pitchFamily="2" charset="2"/>
              <a:buChar char="§"/>
              <a:defRPr/>
            </a:pPr>
            <a:r>
              <a:rPr lang="en-CA" sz="2200" b="1" dirty="0">
                <a:solidFill>
                  <a:prstClr val="black"/>
                </a:solidFill>
                <a:latin typeface="Arial Narrow" panose="020B0606020202030204" pitchFamily="34" charset="0"/>
                <a:cs typeface="Candara"/>
              </a:rPr>
              <a:t>older, frailer, and in need of more care.</a:t>
            </a:r>
          </a:p>
          <a:p>
            <a:pPr marL="742950" lvl="1" indent="-285750" defTabSz="914400">
              <a:buClr>
                <a:srgbClr val="00B0F0"/>
              </a:buClr>
              <a:buFont typeface="Wingdings" panose="05000000000000000000" pitchFamily="2" charset="2"/>
              <a:buChar char="§"/>
              <a:defRPr/>
            </a:pPr>
            <a:r>
              <a:rPr lang="en-CA" sz="2200" b="1" dirty="0">
                <a:solidFill>
                  <a:prstClr val="black"/>
                </a:solidFill>
                <a:latin typeface="Arial Narrow" panose="020B0606020202030204" pitchFamily="34" charset="0"/>
                <a:cs typeface="Candara"/>
              </a:rPr>
              <a:t>38% are being monitored for an acute condition</a:t>
            </a:r>
          </a:p>
          <a:p>
            <a:pPr marL="742950" lvl="1" indent="-285750" defTabSz="914400">
              <a:buClr>
                <a:srgbClr val="00B0F0"/>
              </a:buClr>
              <a:buFont typeface="Wingdings" panose="05000000000000000000" pitchFamily="2" charset="2"/>
              <a:buChar char="§"/>
              <a:defRPr/>
            </a:pPr>
            <a:r>
              <a:rPr lang="en-CA" sz="2200" b="1" dirty="0">
                <a:solidFill>
                  <a:prstClr val="black"/>
                </a:solidFill>
                <a:latin typeface="Arial Narrow" panose="020B0606020202030204" pitchFamily="34" charset="0"/>
                <a:cs typeface="Candara"/>
              </a:rPr>
              <a:t>77% extensive assistance or are totally dependent </a:t>
            </a:r>
          </a:p>
          <a:p>
            <a:pPr marL="742950" lvl="1" indent="-285750" defTabSz="914400">
              <a:buClr>
                <a:srgbClr val="00B0F0"/>
              </a:buClr>
              <a:buFont typeface="Wingdings" panose="05000000000000000000" pitchFamily="2" charset="2"/>
              <a:buChar char="§"/>
              <a:defRPr/>
            </a:pPr>
            <a:r>
              <a:rPr lang="en-CA" sz="2200" b="1" dirty="0">
                <a:solidFill>
                  <a:prstClr val="black"/>
                </a:solidFill>
                <a:latin typeface="Arial Narrow" panose="020B0606020202030204" pitchFamily="34" charset="0"/>
                <a:cs typeface="Candara"/>
              </a:rPr>
              <a:t>1/6 residents receives 13 or more medications</a:t>
            </a:r>
          </a:p>
          <a:p>
            <a:pPr marL="742950" lvl="1" indent="-285750" defTabSz="914400">
              <a:buClr>
                <a:srgbClr val="00B0F0"/>
              </a:buClr>
              <a:buFont typeface="Wingdings" panose="05000000000000000000" pitchFamily="2" charset="2"/>
              <a:buChar char="§"/>
              <a:defRPr/>
            </a:pPr>
            <a:r>
              <a:rPr lang="en-CA" sz="2200" b="1" dirty="0">
                <a:solidFill>
                  <a:prstClr val="black"/>
                </a:solidFill>
                <a:latin typeface="Arial Narrow" panose="020B0606020202030204" pitchFamily="34" charset="0"/>
                <a:cs typeface="Candara"/>
              </a:rPr>
              <a:t>average length of stay in 2012 was 1.6 years (reducing)</a:t>
            </a:r>
            <a:endParaRPr kumimoji="0" lang="en-CA" sz="2200" b="1" i="0" u="none" strike="noStrike" kern="1200" cap="none" spc="0" normalizeH="0" baseline="0" noProof="0" dirty="0">
              <a:ln>
                <a:noFill/>
              </a:ln>
              <a:solidFill>
                <a:prstClr val="black"/>
              </a:solidFill>
              <a:effectLst/>
              <a:uLnTx/>
              <a:uFillTx/>
              <a:latin typeface="Arial Narrow" panose="020B0606020202030204" pitchFamily="34" charset="0"/>
              <a:cs typeface="Candara"/>
            </a:endParaRPr>
          </a:p>
        </p:txBody>
      </p:sp>
    </p:spTree>
    <p:extLst>
      <p:ext uri="{BB962C8B-B14F-4D97-AF65-F5344CB8AC3E}">
        <p14:creationId xmlns:p14="http://schemas.microsoft.com/office/powerpoint/2010/main" val="16871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90458" y="77065"/>
            <a:ext cx="6699955" cy="1077218"/>
          </a:xfrm>
          <a:prstGeom prst="rect">
            <a:avLst/>
          </a:prstGeom>
          <a:noFill/>
        </p:spPr>
        <p:txBody>
          <a:bodyPr wrap="square">
            <a:spAutoFit/>
          </a:bodyPr>
          <a:lstStyle/>
          <a:p>
            <a:pPr lvl="0">
              <a:defRPr/>
            </a:pPr>
            <a:r>
              <a:rPr lang="en-CA" sz="3600" b="1" dirty="0">
                <a:solidFill>
                  <a:srgbClr val="183059"/>
                </a:solidFill>
                <a:latin typeface="Arial Narrow" panose="020B0606020202030204" pitchFamily="34" charset="0"/>
                <a:cs typeface="Aharoni" panose="02010803020104030203" pitchFamily="2" charset="-79"/>
              </a:rPr>
              <a:t>Residents of Long Term Care:</a:t>
            </a:r>
            <a:br>
              <a:rPr lang="en-CA" sz="3200" b="1" dirty="0">
                <a:solidFill>
                  <a:srgbClr val="183059"/>
                </a:solidFill>
                <a:latin typeface="Arial Narrow" panose="020B0606020202030204" pitchFamily="34" charset="0"/>
                <a:cs typeface="Aharoni" panose="02010803020104030203" pitchFamily="2" charset="-79"/>
              </a:rPr>
            </a:br>
            <a:r>
              <a:rPr lang="en-CA" sz="2800" b="1" dirty="0">
                <a:solidFill>
                  <a:srgbClr val="183059"/>
                </a:solidFill>
                <a:latin typeface="Arial Narrow" panose="020B0606020202030204" pitchFamily="34" charset="0"/>
                <a:cs typeface="Aharoni" panose="02010803020104030203" pitchFamily="2" charset="-79"/>
              </a:rPr>
              <a:t>Rapid Change, Dramatic Impact</a:t>
            </a:r>
            <a:endParaRPr lang="en-CA" sz="3200" b="1" dirty="0">
              <a:solidFill>
                <a:srgbClr val="183059"/>
              </a:solidFill>
              <a:latin typeface="Arial Narrow" panose="020B0606020202030204" pitchFamily="34" charset="0"/>
              <a:cs typeface="Aharoni" panose="02010803020104030203" pitchFamily="2" charset="-79"/>
            </a:endParaRP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24731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40" name="Text Box 3">
            <a:extLst>
              <a:ext uri="{FF2B5EF4-FFF2-40B4-BE49-F238E27FC236}">
                <a16:creationId xmlns:a16="http://schemas.microsoft.com/office/drawing/2014/main" id="{AD215FDA-A298-45B5-83BE-7A9581E1A3C4}"/>
              </a:ext>
            </a:extLst>
          </p:cNvPr>
          <p:cNvSpPr txBox="1">
            <a:spLocks noChangeArrowheads="1"/>
          </p:cNvSpPr>
          <p:nvPr/>
        </p:nvSpPr>
        <p:spPr bwMode="auto">
          <a:xfrm>
            <a:off x="154069" y="6350170"/>
            <a:ext cx="5463571" cy="369332"/>
          </a:xfrm>
          <a:prstGeom prst="rect">
            <a:avLst/>
          </a:prstGeom>
          <a:noFill/>
          <a:ln w="9525">
            <a:noFill/>
            <a:miter lim="800000"/>
            <a:headEnd/>
            <a:tailEnd/>
          </a:ln>
        </p:spPr>
        <p:txBody>
          <a:bodyPr wrap="square">
            <a:spAutoFit/>
          </a:bodyPr>
          <a:lstStyle/>
          <a:p>
            <a:pPr lvl="0" defTabSz="914400">
              <a:defRPr/>
            </a:pPr>
            <a:r>
              <a:rPr lang="en-CA" sz="900" dirty="0">
                <a:solidFill>
                  <a:prstClr val="white"/>
                </a:solidFill>
                <a:latin typeface="Arial Narrow" panose="020B0606020202030204" pitchFamily="34" charset="0"/>
              </a:rPr>
              <a:t>Canadian Institute for Health Information, Continuing Care Reporting System (CCRS 2009-2010 and CCRS 2014-2015)</a:t>
            </a:r>
          </a:p>
          <a:p>
            <a:pPr lvl="0" defTabSz="914400">
              <a:defRPr/>
            </a:pPr>
            <a:r>
              <a:rPr lang="en-CA" sz="900" dirty="0">
                <a:solidFill>
                  <a:prstClr val="white"/>
                </a:solidFill>
                <a:latin typeface="Arial Narrow" panose="020B0606020202030204" pitchFamily="34" charset="0"/>
              </a:rPr>
              <a:t>JAGS 51:S265 2003, Diab Care 20:585 1997, Diab Med 1:S41, 1998</a:t>
            </a:r>
          </a:p>
        </p:txBody>
      </p:sp>
      <p:sp>
        <p:nvSpPr>
          <p:cNvPr id="12" name="TextBox 11">
            <a:extLst>
              <a:ext uri="{FF2B5EF4-FFF2-40B4-BE49-F238E27FC236}">
                <a16:creationId xmlns:a16="http://schemas.microsoft.com/office/drawing/2014/main" id="{EA21A449-FF4D-48EC-B64E-2D14AD495E28}"/>
              </a:ext>
            </a:extLst>
          </p:cNvPr>
          <p:cNvSpPr txBox="1"/>
          <p:nvPr/>
        </p:nvSpPr>
        <p:spPr>
          <a:xfrm>
            <a:off x="333153" y="2730000"/>
            <a:ext cx="182880" cy="182880"/>
          </a:xfrm>
          <a:prstGeom prst="rect">
            <a:avLst/>
          </a:prstGeom>
          <a:solidFill>
            <a:srgbClr val="183059"/>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5D83249D-0BF8-469D-99CD-93406FCE630B}"/>
              </a:ext>
            </a:extLst>
          </p:cNvPr>
          <p:cNvSpPr txBox="1"/>
          <p:nvPr/>
        </p:nvSpPr>
        <p:spPr>
          <a:xfrm>
            <a:off x="336691" y="3020623"/>
            <a:ext cx="182880" cy="182880"/>
          </a:xfrm>
          <a:prstGeom prst="rect">
            <a:avLst/>
          </a:prstGeom>
          <a:solidFill>
            <a:srgbClr val="99DFEB"/>
          </a:solidFill>
        </p:spPr>
        <p:txBody>
          <a:bodyPr wrap="square" rtlCol="0">
            <a:spAutoFit/>
          </a:bodyPr>
          <a:lstStyle/>
          <a:p>
            <a:endParaRPr lang="en-US" dirty="0"/>
          </a:p>
        </p:txBody>
      </p:sp>
      <p:sp>
        <p:nvSpPr>
          <p:cNvPr id="14" name="TextBox 13">
            <a:extLst>
              <a:ext uri="{FF2B5EF4-FFF2-40B4-BE49-F238E27FC236}">
                <a16:creationId xmlns:a16="http://schemas.microsoft.com/office/drawing/2014/main" id="{53C5F58B-64FE-496F-B4F2-D14364DF2702}"/>
              </a:ext>
            </a:extLst>
          </p:cNvPr>
          <p:cNvSpPr txBox="1"/>
          <p:nvPr/>
        </p:nvSpPr>
        <p:spPr>
          <a:xfrm>
            <a:off x="524534" y="2698101"/>
            <a:ext cx="1658679" cy="261610"/>
          </a:xfrm>
          <a:prstGeom prst="rect">
            <a:avLst/>
          </a:prstGeom>
          <a:noFill/>
        </p:spPr>
        <p:txBody>
          <a:bodyPr wrap="square" rtlCol="0">
            <a:spAutoFit/>
          </a:bodyPr>
          <a:lstStyle/>
          <a:p>
            <a:r>
              <a:rPr lang="en-CA" sz="1050" dirty="0">
                <a:solidFill>
                  <a:schemeClr val="tx1">
                    <a:lumMod val="85000"/>
                    <a:lumOff val="15000"/>
                  </a:schemeClr>
                </a:solidFill>
                <a:latin typeface="Arial Narrow" panose="020B0606020202030204" pitchFamily="34" charset="0"/>
              </a:rPr>
              <a:t>Prevalence as of 2009-2010</a:t>
            </a:r>
            <a:endParaRPr lang="en-US" sz="1050" dirty="0">
              <a:solidFill>
                <a:schemeClr val="tx1">
                  <a:lumMod val="85000"/>
                  <a:lumOff val="15000"/>
                </a:schemeClr>
              </a:solidFill>
              <a:latin typeface="Arial Narrow" panose="020B0606020202030204" pitchFamily="34" charset="0"/>
            </a:endParaRPr>
          </a:p>
        </p:txBody>
      </p:sp>
      <p:sp>
        <p:nvSpPr>
          <p:cNvPr id="15" name="TextBox 14">
            <a:extLst>
              <a:ext uri="{FF2B5EF4-FFF2-40B4-BE49-F238E27FC236}">
                <a16:creationId xmlns:a16="http://schemas.microsoft.com/office/drawing/2014/main" id="{5E944030-33DB-4510-A3F1-4C551C8C17F1}"/>
              </a:ext>
            </a:extLst>
          </p:cNvPr>
          <p:cNvSpPr txBox="1"/>
          <p:nvPr/>
        </p:nvSpPr>
        <p:spPr>
          <a:xfrm>
            <a:off x="538707" y="2946197"/>
            <a:ext cx="2027283" cy="415498"/>
          </a:xfrm>
          <a:prstGeom prst="rect">
            <a:avLst/>
          </a:prstGeom>
          <a:noFill/>
        </p:spPr>
        <p:txBody>
          <a:bodyPr wrap="square" rtlCol="0">
            <a:spAutoFit/>
          </a:bodyPr>
          <a:lstStyle/>
          <a:p>
            <a:r>
              <a:rPr lang="en-CA" sz="1050" dirty="0">
                <a:solidFill>
                  <a:schemeClr val="tx1">
                    <a:lumMod val="85000"/>
                    <a:lumOff val="15000"/>
                  </a:schemeClr>
                </a:solidFill>
                <a:latin typeface="Arial Narrow" panose="020B0606020202030204" pitchFamily="34" charset="0"/>
              </a:rPr>
              <a:t>Increase in prevalence between 2009-2010 and 2014-2015 (inclusive)</a:t>
            </a:r>
            <a:endParaRPr lang="en-US" sz="1050" dirty="0">
              <a:solidFill>
                <a:schemeClr val="tx1">
                  <a:lumMod val="85000"/>
                  <a:lumOff val="15000"/>
                </a:schemeClr>
              </a:solidFill>
              <a:latin typeface="Arial Narrow" panose="020B0606020202030204" pitchFamily="34" charset="0"/>
            </a:endParaRPr>
          </a:p>
        </p:txBody>
      </p:sp>
      <p:sp>
        <p:nvSpPr>
          <p:cNvPr id="16" name="TextBox 15">
            <a:extLst>
              <a:ext uri="{FF2B5EF4-FFF2-40B4-BE49-F238E27FC236}">
                <a16:creationId xmlns:a16="http://schemas.microsoft.com/office/drawing/2014/main" id="{D69F60C9-4A94-40DB-AB57-354015A29B11}"/>
              </a:ext>
            </a:extLst>
          </p:cNvPr>
          <p:cNvSpPr txBox="1"/>
          <p:nvPr/>
        </p:nvSpPr>
        <p:spPr>
          <a:xfrm>
            <a:off x="538707" y="3391324"/>
            <a:ext cx="2027283" cy="430887"/>
          </a:xfrm>
          <a:prstGeom prst="rect">
            <a:avLst/>
          </a:prstGeom>
          <a:noFill/>
        </p:spPr>
        <p:txBody>
          <a:bodyPr wrap="square" rtlCol="0">
            <a:spAutoFit/>
          </a:bodyPr>
          <a:lstStyle/>
          <a:p>
            <a:r>
              <a:rPr lang="en-CA" sz="1050" b="1" dirty="0">
                <a:solidFill>
                  <a:schemeClr val="tx1">
                    <a:lumMod val="85000"/>
                    <a:lumOff val="15000"/>
                  </a:schemeClr>
                </a:solidFill>
                <a:latin typeface="Arial Narrow" panose="020B0606020202030204" pitchFamily="34" charset="0"/>
              </a:rPr>
              <a:t>Number at end of each bar:</a:t>
            </a:r>
          </a:p>
          <a:p>
            <a:r>
              <a:rPr lang="en-CA" sz="1050" dirty="0">
                <a:solidFill>
                  <a:schemeClr val="tx1">
                    <a:lumMod val="85000"/>
                    <a:lumOff val="15000"/>
                  </a:schemeClr>
                </a:solidFill>
                <a:latin typeface="Arial Narrow" panose="020B0606020202030204" pitchFamily="34" charset="0"/>
              </a:rPr>
              <a:t>Prevalence as of 2014-2015</a:t>
            </a:r>
            <a:endParaRPr lang="en-US" sz="1050" dirty="0">
              <a:solidFill>
                <a:schemeClr val="tx1">
                  <a:lumMod val="85000"/>
                  <a:lumOff val="15000"/>
                </a:schemeClr>
              </a:solidFill>
              <a:latin typeface="Arial Narrow" panose="020B0606020202030204" pitchFamily="34" charset="0"/>
            </a:endParaRPr>
          </a:p>
        </p:txBody>
      </p:sp>
      <p:sp>
        <p:nvSpPr>
          <p:cNvPr id="17" name="Text Placeholder 4">
            <a:extLst>
              <a:ext uri="{FF2B5EF4-FFF2-40B4-BE49-F238E27FC236}">
                <a16:creationId xmlns:a16="http://schemas.microsoft.com/office/drawing/2014/main" id="{F477D926-1FBF-4CC3-896B-2D3EB5BAC1F7}"/>
              </a:ext>
            </a:extLst>
          </p:cNvPr>
          <p:cNvSpPr txBox="1">
            <a:spLocks/>
          </p:cNvSpPr>
          <p:nvPr/>
        </p:nvSpPr>
        <p:spPr>
          <a:xfrm>
            <a:off x="154069" y="1343500"/>
            <a:ext cx="8989929" cy="1128316"/>
          </a:xfrm>
          <a:prstGeom prst="rect">
            <a:avLst/>
          </a:prstGeom>
        </p:spPr>
        <p:txBody>
          <a:bodyPr vert="horz" lIns="91440" tIns="45720" rIns="91440" bIns="45720" rtlCol="0" anchor="t"/>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spcBef>
                <a:spcPts val="48"/>
              </a:spcBef>
              <a:buClr>
                <a:srgbClr val="5BCCDF"/>
              </a:buClr>
              <a:buFont typeface="Wingdings" panose="05000000000000000000" pitchFamily="2" charset="2"/>
              <a:buChar char="§"/>
              <a:defRPr/>
            </a:pPr>
            <a:r>
              <a:rPr lang="en-US" altLang="en-US" sz="1800" b="1" dirty="0">
                <a:solidFill>
                  <a:schemeClr val="tx1">
                    <a:lumMod val="85000"/>
                    <a:lumOff val="15000"/>
                  </a:schemeClr>
                </a:solidFill>
                <a:latin typeface="Arial Narrow" panose="020B0606020202030204" pitchFamily="34" charset="0"/>
              </a:rPr>
              <a:t>Significant changes in resident profiles in the last 5 years </a:t>
            </a:r>
          </a:p>
          <a:p>
            <a:pPr marL="285750" indent="-285750">
              <a:spcBef>
                <a:spcPts val="48"/>
              </a:spcBef>
              <a:buClr>
                <a:srgbClr val="5BCCDF"/>
              </a:buClr>
              <a:buFont typeface="Wingdings" panose="05000000000000000000" pitchFamily="2" charset="2"/>
              <a:buChar char="§"/>
              <a:defRPr/>
            </a:pPr>
            <a:r>
              <a:rPr lang="en-US" altLang="en-US" sz="1800" b="1" dirty="0">
                <a:solidFill>
                  <a:schemeClr val="tx1">
                    <a:lumMod val="85000"/>
                    <a:lumOff val="15000"/>
                  </a:schemeClr>
                </a:solidFill>
                <a:latin typeface="Arial Narrow" panose="020B0606020202030204" pitchFamily="34" charset="0"/>
              </a:rPr>
              <a:t>Later stage of life, with more complex health issues and are more physically frail</a:t>
            </a:r>
          </a:p>
          <a:p>
            <a:pPr marL="285750" indent="-285750">
              <a:spcBef>
                <a:spcPts val="48"/>
              </a:spcBef>
              <a:buClr>
                <a:srgbClr val="5BCCDF"/>
              </a:buClr>
              <a:buFont typeface="Wingdings" panose="05000000000000000000" pitchFamily="2" charset="2"/>
              <a:buChar char="§"/>
              <a:defRPr/>
            </a:pPr>
            <a:r>
              <a:rPr lang="en-US" sz="1800" b="1" dirty="0">
                <a:solidFill>
                  <a:schemeClr val="tx1">
                    <a:lumMod val="85000"/>
                    <a:lumOff val="15000"/>
                  </a:schemeClr>
                </a:solidFill>
                <a:latin typeface="Arial Narrow" panose="020B0606020202030204" pitchFamily="34" charset="0"/>
              </a:rPr>
              <a:t>97% of new residents ≥ 2 chronic conditions like diabetes, COPD, </a:t>
            </a:r>
            <a:r>
              <a:rPr lang="en-US" sz="1800" b="1" dirty="0" err="1">
                <a:solidFill>
                  <a:schemeClr val="tx1">
                    <a:lumMod val="85000"/>
                    <a:lumOff val="15000"/>
                  </a:schemeClr>
                </a:solidFill>
                <a:latin typeface="Arial Narrow" panose="020B0606020202030204" pitchFamily="34" charset="0"/>
              </a:rPr>
              <a:t>Afib</a:t>
            </a:r>
            <a:r>
              <a:rPr lang="en-US" sz="1800" b="1" dirty="0">
                <a:solidFill>
                  <a:schemeClr val="tx1">
                    <a:lumMod val="85000"/>
                    <a:lumOff val="15000"/>
                  </a:schemeClr>
                </a:solidFill>
                <a:latin typeface="Arial Narrow" panose="020B0606020202030204" pitchFamily="34" charset="0"/>
              </a:rPr>
              <a:t> or CHF</a:t>
            </a:r>
          </a:p>
        </p:txBody>
      </p:sp>
      <p:pic>
        <p:nvPicPr>
          <p:cNvPr id="2" name="Picture 1">
            <a:extLst>
              <a:ext uri="{FF2B5EF4-FFF2-40B4-BE49-F238E27FC236}">
                <a16:creationId xmlns:a16="http://schemas.microsoft.com/office/drawing/2014/main" id="{82A4851E-133C-4A70-B3C8-027FECC2B030}"/>
              </a:ext>
            </a:extLst>
          </p:cNvPr>
          <p:cNvPicPr>
            <a:picLocks noChangeAspect="1"/>
          </p:cNvPicPr>
          <p:nvPr/>
        </p:nvPicPr>
        <p:blipFill>
          <a:blip r:embed="rId6"/>
          <a:stretch>
            <a:fillRect/>
          </a:stretch>
        </p:blipFill>
        <p:spPr>
          <a:xfrm>
            <a:off x="1730477" y="1611678"/>
            <a:ext cx="7251598" cy="4447290"/>
          </a:xfrm>
          <a:prstGeom prst="rect">
            <a:avLst/>
          </a:prstGeom>
        </p:spPr>
      </p:pic>
    </p:spTree>
    <p:extLst>
      <p:ext uri="{BB962C8B-B14F-4D97-AF65-F5344CB8AC3E}">
        <p14:creationId xmlns:p14="http://schemas.microsoft.com/office/powerpoint/2010/main" val="1466370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90458" y="29359"/>
            <a:ext cx="6699955" cy="1200329"/>
          </a:xfrm>
          <a:prstGeom prst="rect">
            <a:avLst/>
          </a:prstGeom>
          <a:noFill/>
        </p:spPr>
        <p:txBody>
          <a:bodyPr wrap="square">
            <a:spAutoFit/>
          </a:bodyPr>
          <a:lstStyle/>
          <a:p>
            <a:pPr lvl="0">
              <a:defRPr/>
            </a:pPr>
            <a:r>
              <a:rPr lang="en-CA" sz="4000" b="1" dirty="0">
                <a:solidFill>
                  <a:srgbClr val="183059"/>
                </a:solidFill>
                <a:latin typeface="Arial Narrow" panose="020B0606020202030204" pitchFamily="34" charset="0"/>
                <a:cs typeface="Aharoni" panose="02010803020104030203" pitchFamily="2" charset="-79"/>
              </a:rPr>
              <a:t>Residents of Long Term Care:</a:t>
            </a:r>
            <a:br>
              <a:rPr lang="en-CA" sz="3600" b="1" dirty="0">
                <a:solidFill>
                  <a:srgbClr val="183059"/>
                </a:solidFill>
                <a:latin typeface="Arial Narrow" panose="020B0606020202030204" pitchFamily="34" charset="0"/>
                <a:cs typeface="Aharoni" panose="02010803020104030203" pitchFamily="2" charset="-79"/>
              </a:rPr>
            </a:br>
            <a:r>
              <a:rPr lang="en-CA" sz="3200" b="1" dirty="0">
                <a:solidFill>
                  <a:srgbClr val="183059"/>
                </a:solidFill>
                <a:latin typeface="Arial Narrow" panose="020B0606020202030204" pitchFamily="34" charset="0"/>
                <a:cs typeface="Aharoni" panose="02010803020104030203" pitchFamily="2" charset="-79"/>
              </a:rPr>
              <a:t>Rapid Change, Dramatic Impact</a:t>
            </a:r>
            <a:endParaRPr lang="en-CA" sz="3600" b="1" dirty="0">
              <a:solidFill>
                <a:srgbClr val="183059"/>
              </a:solidFill>
              <a:latin typeface="Arial Narrow" panose="020B0606020202030204" pitchFamily="34" charset="0"/>
              <a:cs typeface="Aharoni" panose="02010803020104030203" pitchFamily="2" charset="-79"/>
            </a:endParaRP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24731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40" name="Text Box 3">
            <a:extLst>
              <a:ext uri="{FF2B5EF4-FFF2-40B4-BE49-F238E27FC236}">
                <a16:creationId xmlns:a16="http://schemas.microsoft.com/office/drawing/2014/main" id="{AD215FDA-A298-45B5-83BE-7A9581E1A3C4}"/>
              </a:ext>
            </a:extLst>
          </p:cNvPr>
          <p:cNvSpPr txBox="1">
            <a:spLocks noChangeArrowheads="1"/>
          </p:cNvSpPr>
          <p:nvPr/>
        </p:nvSpPr>
        <p:spPr bwMode="auto">
          <a:xfrm>
            <a:off x="154069" y="6350170"/>
            <a:ext cx="5463571" cy="230832"/>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Excerpted from This is Long-Term Care 2014 and This is Long-Term Care 2015 by the Ontario Long Term Care Association. </a:t>
            </a:r>
          </a:p>
        </p:txBody>
      </p:sp>
      <p:sp>
        <p:nvSpPr>
          <p:cNvPr id="10" name="TextBox 9">
            <a:extLst>
              <a:ext uri="{FF2B5EF4-FFF2-40B4-BE49-F238E27FC236}">
                <a16:creationId xmlns:a16="http://schemas.microsoft.com/office/drawing/2014/main" id="{F9752AA9-B63B-4845-9626-D285650704A8}"/>
              </a:ext>
            </a:extLst>
          </p:cNvPr>
          <p:cNvSpPr txBox="1"/>
          <p:nvPr/>
        </p:nvSpPr>
        <p:spPr>
          <a:xfrm>
            <a:off x="154069" y="1385810"/>
            <a:ext cx="8942473" cy="5047536"/>
          </a:xfrm>
          <a:prstGeom prst="rect">
            <a:avLst/>
          </a:prstGeom>
          <a:noFill/>
        </p:spPr>
        <p:txBody>
          <a:bodyPr wrap="square" rtlCol="0">
            <a:spAutoFit/>
          </a:bodyPr>
          <a:lstStyle/>
          <a:p>
            <a:pPr marL="342900" lvl="0" indent="-342900" defTabSz="914400">
              <a:buClr>
                <a:srgbClr val="0070C0"/>
              </a:buClr>
              <a:buFont typeface="Wingdings" panose="05000000000000000000" pitchFamily="2" charset="2"/>
              <a:buChar char="§"/>
              <a:defRPr/>
            </a:pPr>
            <a:r>
              <a:rPr lang="en-CA" sz="2800" b="1" dirty="0">
                <a:solidFill>
                  <a:srgbClr val="00B0F0"/>
                </a:solidFill>
                <a:latin typeface="Arial Narrow" panose="020B0606020202030204" pitchFamily="34" charset="0"/>
                <a:cs typeface="Candara"/>
              </a:rPr>
              <a:t>62% </a:t>
            </a:r>
            <a:r>
              <a:rPr lang="en-CA" sz="2800" b="1" dirty="0">
                <a:solidFill>
                  <a:prstClr val="black"/>
                </a:solidFill>
                <a:latin typeface="Arial Narrow" panose="020B0606020202030204" pitchFamily="34" charset="0"/>
                <a:cs typeface="Candara"/>
              </a:rPr>
              <a:t>of residents live with </a:t>
            </a:r>
            <a:r>
              <a:rPr lang="en-CA" sz="2800" b="1" dirty="0">
                <a:solidFill>
                  <a:srgbClr val="00B0F0"/>
                </a:solidFill>
                <a:latin typeface="Arial Narrow" panose="020B0606020202030204" pitchFamily="34" charset="0"/>
                <a:cs typeface="Candara"/>
              </a:rPr>
              <a:t>Alzheimer’s disease </a:t>
            </a:r>
            <a:r>
              <a:rPr lang="en-CA" sz="2800" b="1" dirty="0">
                <a:solidFill>
                  <a:prstClr val="black"/>
                </a:solidFill>
                <a:latin typeface="Arial Narrow" panose="020B0606020202030204" pitchFamily="34" charset="0"/>
                <a:cs typeface="Candara"/>
              </a:rPr>
              <a:t>or </a:t>
            </a:r>
            <a:r>
              <a:rPr lang="en-CA" sz="2800" b="1" dirty="0">
                <a:solidFill>
                  <a:srgbClr val="00B0F0"/>
                </a:solidFill>
                <a:latin typeface="Arial Narrow" panose="020B0606020202030204" pitchFamily="34" charset="0"/>
                <a:cs typeface="Candara"/>
              </a:rPr>
              <a:t>other dementias</a:t>
            </a:r>
          </a:p>
          <a:p>
            <a:pPr marL="800100" lvl="1" indent="-342900" defTabSz="914400">
              <a:buClr>
                <a:srgbClr val="0070C0"/>
              </a:buClr>
              <a:buFont typeface="Wingdings" panose="05000000000000000000" pitchFamily="2" charset="2"/>
              <a:buChar char="§"/>
              <a:defRPr/>
            </a:pPr>
            <a:r>
              <a:rPr lang="en-CA" sz="2400" b="1" dirty="0">
                <a:solidFill>
                  <a:srgbClr val="00B0F0"/>
                </a:solidFill>
                <a:latin typeface="Arial Narrow" panose="020B0606020202030204" pitchFamily="34" charset="0"/>
                <a:cs typeface="Candara"/>
              </a:rPr>
              <a:t>1/3 </a:t>
            </a:r>
            <a:r>
              <a:rPr lang="en-CA" sz="2400" b="1" dirty="0">
                <a:solidFill>
                  <a:prstClr val="black"/>
                </a:solidFill>
                <a:latin typeface="Arial Narrow" panose="020B0606020202030204" pitchFamily="34" charset="0"/>
                <a:cs typeface="Candara"/>
              </a:rPr>
              <a:t>have severe cognitive impairment.</a:t>
            </a:r>
          </a:p>
          <a:p>
            <a:pPr marL="800100" lvl="1" indent="-342900" defTabSz="914400">
              <a:buClr>
                <a:srgbClr val="0070C0"/>
              </a:buClr>
              <a:buFont typeface="Wingdings" panose="05000000000000000000" pitchFamily="2" charset="2"/>
              <a:buChar char="§"/>
              <a:defRPr/>
            </a:pPr>
            <a:r>
              <a:rPr lang="en-CA" sz="2400" b="1" dirty="0">
                <a:solidFill>
                  <a:srgbClr val="00B0F0"/>
                </a:solidFill>
                <a:latin typeface="Arial Narrow" panose="020B0606020202030204" pitchFamily="34" charset="0"/>
                <a:cs typeface="Candara"/>
              </a:rPr>
              <a:t>46% </a:t>
            </a:r>
            <a:r>
              <a:rPr lang="en-CA" sz="2400" b="1" dirty="0">
                <a:solidFill>
                  <a:prstClr val="black"/>
                </a:solidFill>
                <a:latin typeface="Arial Narrow" panose="020B0606020202030204" pitchFamily="34" charset="0"/>
                <a:cs typeface="Candara"/>
              </a:rPr>
              <a:t>of residents exhibit some level of aggressive behavior.</a:t>
            </a:r>
          </a:p>
          <a:p>
            <a:pPr lvl="1" defTabSz="914400">
              <a:buClr>
                <a:srgbClr val="0070C0"/>
              </a:buClr>
              <a:defRPr/>
            </a:pPr>
            <a:endParaRPr lang="en-CA" sz="1600" b="1" dirty="0">
              <a:solidFill>
                <a:prstClr val="black"/>
              </a:solidFill>
              <a:latin typeface="Arial Narrow" panose="020B0606020202030204" pitchFamily="34" charset="0"/>
              <a:cs typeface="Candara"/>
            </a:endParaRPr>
          </a:p>
          <a:p>
            <a:pPr marL="342900" lvl="0" indent="-342900" defTabSz="914400">
              <a:buClr>
                <a:srgbClr val="0070C0"/>
              </a:buClr>
              <a:buFont typeface="Wingdings" panose="05000000000000000000" pitchFamily="2" charset="2"/>
              <a:buChar char="§"/>
              <a:defRPr/>
            </a:pPr>
            <a:r>
              <a:rPr lang="en-CA" sz="2800" b="1" dirty="0">
                <a:solidFill>
                  <a:srgbClr val="00B0F0"/>
                </a:solidFill>
                <a:latin typeface="Arial Narrow" panose="020B0606020202030204" pitchFamily="34" charset="0"/>
                <a:cs typeface="Candara"/>
              </a:rPr>
              <a:t>40% </a:t>
            </a:r>
            <a:r>
              <a:rPr lang="en-CA" sz="2800" b="1" dirty="0">
                <a:solidFill>
                  <a:prstClr val="black"/>
                </a:solidFill>
                <a:latin typeface="Arial Narrow" panose="020B0606020202030204" pitchFamily="34" charset="0"/>
                <a:cs typeface="Candara"/>
              </a:rPr>
              <a:t>of residents have a </a:t>
            </a:r>
            <a:r>
              <a:rPr lang="en-CA" sz="2800" b="1" dirty="0">
                <a:solidFill>
                  <a:srgbClr val="00B0F0"/>
                </a:solidFill>
                <a:latin typeface="Arial Narrow" panose="020B0606020202030204" pitchFamily="34" charset="0"/>
                <a:cs typeface="Candara"/>
              </a:rPr>
              <a:t>psychiatric diagnosis </a:t>
            </a:r>
            <a:r>
              <a:rPr lang="en-CA" sz="2800" b="1" dirty="0">
                <a:solidFill>
                  <a:prstClr val="black"/>
                </a:solidFill>
                <a:latin typeface="Arial Narrow" panose="020B0606020202030204" pitchFamily="34" charset="0"/>
                <a:cs typeface="Candara"/>
              </a:rPr>
              <a:t>(anxiety, depression, bipolar disorder or schizophrenia)</a:t>
            </a:r>
          </a:p>
          <a:p>
            <a:pPr lvl="0" defTabSz="914400">
              <a:buClr>
                <a:srgbClr val="0070C0"/>
              </a:buClr>
              <a:defRPr/>
            </a:pPr>
            <a:endParaRPr lang="en-CA" sz="1600" b="1" dirty="0">
              <a:solidFill>
                <a:prstClr val="black"/>
              </a:solidFill>
              <a:latin typeface="Arial Narrow" panose="020B0606020202030204" pitchFamily="34" charset="0"/>
              <a:cs typeface="Candara"/>
            </a:endParaRPr>
          </a:p>
          <a:p>
            <a:pPr marL="342900" lvl="0" indent="-342900" defTabSz="914400">
              <a:buClr>
                <a:srgbClr val="0070C0"/>
              </a:buClr>
              <a:buFont typeface="Wingdings" panose="05000000000000000000" pitchFamily="2" charset="2"/>
              <a:buChar char="§"/>
              <a:defRPr/>
            </a:pPr>
            <a:r>
              <a:rPr lang="en-CA" sz="2800" b="1" dirty="0">
                <a:solidFill>
                  <a:srgbClr val="00B0F0"/>
                </a:solidFill>
                <a:latin typeface="Arial Narrow" panose="020B0606020202030204" pitchFamily="34" charset="0"/>
                <a:cs typeface="Candara"/>
              </a:rPr>
              <a:t>Dual diagnosis </a:t>
            </a:r>
            <a:r>
              <a:rPr lang="en-CA" sz="2800" b="1" dirty="0">
                <a:solidFill>
                  <a:prstClr val="black"/>
                </a:solidFill>
                <a:latin typeface="Arial Narrow" panose="020B0606020202030204" pitchFamily="34" charset="0"/>
                <a:cs typeface="Candara"/>
              </a:rPr>
              <a:t>(e.g., dementia coupled with a psychiatric diagnosis) is </a:t>
            </a:r>
            <a:r>
              <a:rPr lang="en-CA" sz="2800" b="1" dirty="0">
                <a:solidFill>
                  <a:srgbClr val="00B0F0"/>
                </a:solidFill>
                <a:latin typeface="Arial Narrow" panose="020B0606020202030204" pitchFamily="34" charset="0"/>
                <a:cs typeface="Candara"/>
              </a:rPr>
              <a:t>increasing at 11% per year</a:t>
            </a:r>
            <a:r>
              <a:rPr lang="en-CA" sz="2800" b="1" dirty="0">
                <a:solidFill>
                  <a:prstClr val="black"/>
                </a:solidFill>
                <a:latin typeface="Arial Narrow" panose="020B0606020202030204" pitchFamily="34" charset="0"/>
                <a:cs typeface="Candara"/>
              </a:rPr>
              <a:t>.</a:t>
            </a:r>
          </a:p>
          <a:p>
            <a:pPr lvl="0" defTabSz="914400">
              <a:buClr>
                <a:srgbClr val="0070C0"/>
              </a:buClr>
              <a:defRPr/>
            </a:pPr>
            <a:endParaRPr lang="en-CA" sz="1600" b="1" dirty="0">
              <a:solidFill>
                <a:prstClr val="black"/>
              </a:solidFill>
              <a:latin typeface="Arial Narrow" panose="020B0606020202030204" pitchFamily="34" charset="0"/>
              <a:cs typeface="Candara"/>
            </a:endParaRPr>
          </a:p>
          <a:p>
            <a:pPr marL="342900" lvl="0" indent="-342900" defTabSz="914400">
              <a:buClr>
                <a:srgbClr val="0070C0"/>
              </a:buClr>
              <a:buFont typeface="Wingdings" panose="05000000000000000000" pitchFamily="2" charset="2"/>
              <a:buChar char="§"/>
              <a:defRPr/>
            </a:pPr>
            <a:r>
              <a:rPr lang="en-CA" sz="2800" b="1" dirty="0">
                <a:solidFill>
                  <a:srgbClr val="00B0F0"/>
                </a:solidFill>
                <a:latin typeface="Arial Narrow" panose="020B0606020202030204" pitchFamily="34" charset="0"/>
                <a:cs typeface="Candara"/>
              </a:rPr>
              <a:t>97%</a:t>
            </a:r>
            <a:r>
              <a:rPr lang="en-CA" sz="2800" b="1" dirty="0">
                <a:solidFill>
                  <a:prstClr val="black"/>
                </a:solidFill>
                <a:latin typeface="Arial Narrow" panose="020B0606020202030204" pitchFamily="34" charset="0"/>
                <a:cs typeface="Candara"/>
              </a:rPr>
              <a:t> of residents have </a:t>
            </a:r>
            <a:r>
              <a:rPr lang="en-CA" sz="2800" b="1" dirty="0">
                <a:solidFill>
                  <a:srgbClr val="00B0F0"/>
                </a:solidFill>
                <a:latin typeface="Arial Narrow" panose="020B0606020202030204" pitchFamily="34" charset="0"/>
                <a:cs typeface="Candara"/>
              </a:rPr>
              <a:t>2 or more chronic diseases</a:t>
            </a:r>
            <a:r>
              <a:rPr lang="en-CA" sz="2800" b="1" dirty="0">
                <a:solidFill>
                  <a:prstClr val="black"/>
                </a:solidFill>
                <a:latin typeface="Arial Narrow" panose="020B0606020202030204" pitchFamily="34" charset="0"/>
                <a:cs typeface="Candara"/>
              </a:rPr>
              <a:t>.</a:t>
            </a:r>
          </a:p>
          <a:p>
            <a:pPr marR="0" lvl="0" algn="l" defTabSz="914400" rtl="0" eaLnBrk="1" fontAlgn="auto" latinLnBrk="0" hangingPunct="1">
              <a:lnSpc>
                <a:spcPct val="100000"/>
              </a:lnSpc>
              <a:spcBef>
                <a:spcPts val="0"/>
              </a:spcBef>
              <a:spcAft>
                <a:spcPts val="0"/>
              </a:spcAft>
              <a:buClr>
                <a:srgbClr val="0070C0"/>
              </a:buClr>
              <a:buSzTx/>
              <a:tabLst/>
              <a:defRPr/>
            </a:pPr>
            <a:endParaRPr kumimoji="0" lang="en-CA" sz="2800" b="1" i="0" u="none" strike="noStrike" kern="1200" cap="none" spc="0" normalizeH="0" baseline="0" noProof="0" dirty="0">
              <a:ln>
                <a:noFill/>
              </a:ln>
              <a:solidFill>
                <a:prstClr val="black"/>
              </a:solidFill>
              <a:effectLst/>
              <a:uLnTx/>
              <a:uFillTx/>
              <a:latin typeface="Arial Narrow" panose="020B0606020202030204" pitchFamily="34" charset="0"/>
              <a:cs typeface="Candara"/>
            </a:endParaRPr>
          </a:p>
        </p:txBody>
      </p:sp>
      <p:sp>
        <p:nvSpPr>
          <p:cNvPr id="11" name="Rectangle 10">
            <a:extLst>
              <a:ext uri="{FF2B5EF4-FFF2-40B4-BE49-F238E27FC236}">
                <a16:creationId xmlns:a16="http://schemas.microsoft.com/office/drawing/2014/main" id="{CD21D055-F361-444A-BA03-33C83BA76A21}"/>
              </a:ext>
            </a:extLst>
          </p:cNvPr>
          <p:cNvSpPr/>
          <p:nvPr/>
        </p:nvSpPr>
        <p:spPr>
          <a:xfrm>
            <a:off x="-6448" y="1412887"/>
            <a:ext cx="9144000" cy="4480560"/>
          </a:xfrm>
          <a:prstGeom prst="rect">
            <a:avLst/>
          </a:prstGeom>
          <a:solidFill>
            <a:srgbClr val="DCF4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9863" indent="-285750">
              <a:buClr>
                <a:srgbClr val="183059"/>
              </a:buClr>
              <a:buFont typeface="Lato" panose="020F0502020204030203" pitchFamily="34" charset="0"/>
              <a:buChar char="→"/>
            </a:pPr>
            <a:r>
              <a:rPr lang="en-US" sz="3600" b="1" dirty="0">
                <a:solidFill>
                  <a:srgbClr val="19325C"/>
                </a:solidFill>
                <a:latin typeface="Arial Narrow" panose="020B0606020202030204" pitchFamily="34" charset="0"/>
              </a:rPr>
              <a:t> Management Highly Variable!</a:t>
            </a:r>
          </a:p>
          <a:p>
            <a:pPr marL="169863" indent="-285750">
              <a:buClr>
                <a:srgbClr val="183059"/>
              </a:buClr>
              <a:buFont typeface="Lato" panose="020F0502020204030203" pitchFamily="34" charset="0"/>
              <a:buChar char="→"/>
            </a:pPr>
            <a:endParaRPr lang="en-US" sz="3600" b="1" dirty="0">
              <a:solidFill>
                <a:srgbClr val="19325C"/>
              </a:solidFill>
              <a:latin typeface="Arial Narrow" panose="020B0606020202030204" pitchFamily="34" charset="0"/>
            </a:endParaRPr>
          </a:p>
          <a:p>
            <a:pPr marL="169863" indent="-285750">
              <a:buClr>
                <a:srgbClr val="183059"/>
              </a:buClr>
              <a:buFont typeface="Lato" panose="020F0502020204030203" pitchFamily="34" charset="0"/>
              <a:buChar char="→"/>
            </a:pPr>
            <a:r>
              <a:rPr lang="en-US" sz="3600" b="1" dirty="0">
                <a:solidFill>
                  <a:srgbClr val="19325C"/>
                </a:solidFill>
                <a:latin typeface="Arial Narrow" panose="020B0606020202030204" pitchFamily="34" charset="0"/>
              </a:rPr>
              <a:t> No Guidelines from LTC</a:t>
            </a:r>
          </a:p>
          <a:p>
            <a:pPr marL="169863" indent="-285750">
              <a:buClr>
                <a:srgbClr val="183059"/>
              </a:buClr>
              <a:buFont typeface="Lato" panose="020F0502020204030203" pitchFamily="34" charset="0"/>
              <a:buChar char="→"/>
            </a:pPr>
            <a:endParaRPr lang="en-US" sz="3600" b="1" dirty="0">
              <a:solidFill>
                <a:srgbClr val="19325C"/>
              </a:solidFill>
              <a:latin typeface="Arial Narrow" panose="020B0606020202030204" pitchFamily="34" charset="0"/>
            </a:endParaRPr>
          </a:p>
          <a:p>
            <a:pPr marL="169863" indent="-285750">
              <a:buClr>
                <a:srgbClr val="183059"/>
              </a:buClr>
              <a:buFont typeface="Lato" panose="020F0502020204030203" pitchFamily="34" charset="0"/>
              <a:buChar char="→"/>
            </a:pPr>
            <a:r>
              <a:rPr lang="en-US" sz="3600" b="1" dirty="0">
                <a:solidFill>
                  <a:srgbClr val="19325C"/>
                </a:solidFill>
                <a:latin typeface="Arial Narrow" panose="020B0606020202030204" pitchFamily="34" charset="0"/>
              </a:rPr>
              <a:t> INDIVIDUALIZED APPROACH IS NECESSARY!!</a:t>
            </a:r>
            <a:endParaRPr lang="en-IN" sz="2800" dirty="0">
              <a:solidFill>
                <a:srgbClr val="19325C"/>
              </a:solidFill>
              <a:latin typeface="Arial Narrow" panose="020B0606020202030204" pitchFamily="34" charset="0"/>
            </a:endParaRPr>
          </a:p>
        </p:txBody>
      </p:sp>
    </p:spTree>
    <p:extLst>
      <p:ext uri="{BB962C8B-B14F-4D97-AF65-F5344CB8AC3E}">
        <p14:creationId xmlns:p14="http://schemas.microsoft.com/office/powerpoint/2010/main" val="1128241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Clinical-conandrum-Logo-2019_dec.png">
            <a:extLst>
              <a:ext uri="{FF2B5EF4-FFF2-40B4-BE49-F238E27FC236}">
                <a16:creationId xmlns:a16="http://schemas.microsoft.com/office/drawing/2014/main" id="{1639EA02-B2AE-40D8-BA9F-6B39715872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2528" y="43086"/>
            <a:ext cx="2435894" cy="959496"/>
          </a:xfrm>
          <a:prstGeom prst="rect">
            <a:avLst/>
          </a:prstGeom>
        </p:spPr>
      </p:pic>
      <p:pic>
        <p:nvPicPr>
          <p:cNvPr id="12" name="Picture 11">
            <a:extLst>
              <a:ext uri="{FF2B5EF4-FFF2-40B4-BE49-F238E27FC236}">
                <a16:creationId xmlns:a16="http://schemas.microsoft.com/office/drawing/2014/main" id="{C75199C6-D663-4F33-B97D-3D49B1921633}"/>
              </a:ext>
            </a:extLst>
          </p:cNvPr>
          <p:cNvPicPr>
            <a:picLocks noChangeAspect="1"/>
          </p:cNvPicPr>
          <p:nvPr/>
        </p:nvPicPr>
        <p:blipFill>
          <a:blip r:embed="rId4"/>
          <a:stretch>
            <a:fillRect/>
          </a:stretch>
        </p:blipFill>
        <p:spPr>
          <a:xfrm>
            <a:off x="3199804" y="-3279"/>
            <a:ext cx="5950212" cy="1731414"/>
          </a:xfrm>
          <a:prstGeom prst="rect">
            <a:avLst/>
          </a:prstGeom>
        </p:spPr>
      </p:pic>
      <p:pic>
        <p:nvPicPr>
          <p:cNvPr id="19" name="Picture 18">
            <a:extLst>
              <a:ext uri="{FF2B5EF4-FFF2-40B4-BE49-F238E27FC236}">
                <a16:creationId xmlns:a16="http://schemas.microsoft.com/office/drawing/2014/main" id="{E74AEB73-3818-4429-916F-B4FD2E29B181}"/>
              </a:ext>
            </a:extLst>
          </p:cNvPr>
          <p:cNvPicPr>
            <a:picLocks noChangeAspect="1"/>
          </p:cNvPicPr>
          <p:nvPr/>
        </p:nvPicPr>
        <p:blipFill>
          <a:blip r:embed="rId5"/>
          <a:stretch>
            <a:fillRect/>
          </a:stretch>
        </p:blipFill>
        <p:spPr>
          <a:xfrm>
            <a:off x="3190554" y="1804359"/>
            <a:ext cx="6322100" cy="2017951"/>
          </a:xfrm>
          <a:prstGeom prst="rect">
            <a:avLst/>
          </a:prstGeom>
        </p:spPr>
      </p:pic>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6">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29665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rPr>
              <a:t>Case 6</a:t>
            </a:r>
            <a:endParaRPr kumimoji="0" lang="en-US"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16" name="TextBox 15">
            <a:extLst>
              <a:ext uri="{FF2B5EF4-FFF2-40B4-BE49-F238E27FC236}">
                <a16:creationId xmlns:a16="http://schemas.microsoft.com/office/drawing/2014/main" id="{37801E81-37CD-4228-9C19-7EC705AA36E6}"/>
              </a:ext>
            </a:extLst>
          </p:cNvPr>
          <p:cNvSpPr txBox="1"/>
          <p:nvPr/>
        </p:nvSpPr>
        <p:spPr>
          <a:xfrm>
            <a:off x="-572705" y="1421156"/>
            <a:ext cx="2761130" cy="83099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28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Beth</a:t>
            </a:r>
          </a:p>
          <a:p>
            <a:pPr marR="0" lvl="0" indent="0" algn="ctr" fontAlgn="auto">
              <a:lnSpc>
                <a:spcPct val="100000"/>
              </a:lnSpc>
              <a:spcBef>
                <a:spcPts val="0"/>
              </a:spcBef>
              <a:spcAft>
                <a:spcPts val="0"/>
              </a:spcAft>
              <a:buClrTx/>
              <a:buSzTx/>
              <a:buFontTx/>
              <a:buNone/>
              <a:tabLst/>
              <a:defRPr/>
            </a:pPr>
            <a:r>
              <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79 </a:t>
            </a:r>
            <a:r>
              <a:rPr lang="en-US"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years old</a:t>
            </a:r>
            <a:endPar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endParaRPr>
          </a:p>
        </p:txBody>
      </p:sp>
      <p:pic>
        <p:nvPicPr>
          <p:cNvPr id="33" name="Picture 32">
            <a:extLst>
              <a:ext uri="{FF2B5EF4-FFF2-40B4-BE49-F238E27FC236}">
                <a16:creationId xmlns:a16="http://schemas.microsoft.com/office/drawing/2014/main" id="{290A31CC-9F2C-4682-BC50-4E1EF3E5C7F0}"/>
              </a:ext>
            </a:extLst>
          </p:cNvPr>
          <p:cNvPicPr>
            <a:picLocks noChangeAspect="1"/>
          </p:cNvPicPr>
          <p:nvPr/>
        </p:nvPicPr>
        <p:blipFill>
          <a:blip r:embed="rId8"/>
          <a:stretch>
            <a:fillRect/>
          </a:stretch>
        </p:blipFill>
        <p:spPr>
          <a:xfrm>
            <a:off x="3245221" y="3829714"/>
            <a:ext cx="5950212" cy="3133616"/>
          </a:xfrm>
          <a:prstGeom prst="rect">
            <a:avLst/>
          </a:prstGeom>
        </p:spPr>
      </p:pic>
      <p:pic>
        <p:nvPicPr>
          <p:cNvPr id="13" name="Picture 12" descr="A person standing posing for the camera&#10;&#10;Description automatically generated">
            <a:extLst>
              <a:ext uri="{FF2B5EF4-FFF2-40B4-BE49-F238E27FC236}">
                <a16:creationId xmlns:a16="http://schemas.microsoft.com/office/drawing/2014/main" id="{AB585DD8-892B-44B9-BC2B-BBFA3967663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11912" y="1397599"/>
            <a:ext cx="1803601" cy="5417315"/>
          </a:xfrm>
          <a:prstGeom prst="rect">
            <a:avLst/>
          </a:prstGeom>
        </p:spPr>
      </p:pic>
    </p:spTree>
    <p:extLst>
      <p:ext uri="{BB962C8B-B14F-4D97-AF65-F5344CB8AC3E}">
        <p14:creationId xmlns:p14="http://schemas.microsoft.com/office/powerpoint/2010/main" val="298758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66604" y="254704"/>
            <a:ext cx="6747664" cy="584775"/>
          </a:xfrm>
          <a:prstGeom prst="rect">
            <a:avLst/>
          </a:prstGeom>
          <a:noFill/>
        </p:spPr>
        <p:txBody>
          <a:bodyPr wrap="square">
            <a:spAutoFit/>
          </a:bodyPr>
          <a:lstStyle/>
          <a:p>
            <a:pPr lvl="0">
              <a:defRPr/>
            </a:pPr>
            <a:r>
              <a:rPr lang="en-CA" sz="3200" b="1" dirty="0">
                <a:solidFill>
                  <a:srgbClr val="183059"/>
                </a:solidFill>
                <a:latin typeface="Arial Narrow" panose="020B0606020202030204" pitchFamily="34" charset="0"/>
                <a:cs typeface="Aharoni" panose="02010803020104030203" pitchFamily="2" charset="-79"/>
              </a:rPr>
              <a:t>Atrial Fibrillation in Long Term Care</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24731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CD1DC42-8003-4DD4-895D-C769572717BC}"/>
              </a:ext>
            </a:extLst>
          </p:cNvPr>
          <p:cNvSpPr txBox="1"/>
          <p:nvPr/>
        </p:nvSpPr>
        <p:spPr>
          <a:xfrm>
            <a:off x="223257" y="1549128"/>
            <a:ext cx="8697485" cy="4257576"/>
          </a:xfrm>
          <a:prstGeom prst="rect">
            <a:avLst/>
          </a:prstGeom>
          <a:noFill/>
        </p:spPr>
        <p:txBody>
          <a:bodyPr wrap="square" rtlCol="0">
            <a:spAutoFit/>
          </a:bodyPr>
          <a:lstStyle/>
          <a:p>
            <a:pPr marL="342900" indent="-342900">
              <a:buClr>
                <a:srgbClr val="0070C0"/>
              </a:buClr>
              <a:buFont typeface="Wingdings" panose="05000000000000000000" pitchFamily="2" charset="2"/>
              <a:buChar char="§"/>
            </a:pPr>
            <a:r>
              <a:rPr lang="en-US" sz="2800" b="1" dirty="0">
                <a:latin typeface="Arial Narrow" panose="020B0606020202030204" pitchFamily="34" charset="0"/>
              </a:rPr>
              <a:t>Atrial Fibrillation in LTC reaches a prevalence of 17-25% </a:t>
            </a:r>
            <a:r>
              <a:rPr lang="en-US" sz="2800" b="1" baseline="30000" dirty="0">
                <a:latin typeface="Arial Narrow" panose="020B0606020202030204" pitchFamily="34" charset="0"/>
              </a:rPr>
              <a:t>1,3</a:t>
            </a:r>
          </a:p>
          <a:p>
            <a:endParaRPr lang="en-US" sz="2800" b="1" baseline="30000" dirty="0">
              <a:latin typeface="Arial Narrow" panose="020B0606020202030204" pitchFamily="34" charset="0"/>
            </a:endParaRPr>
          </a:p>
          <a:p>
            <a:pPr marL="342900" indent="-342900">
              <a:buClr>
                <a:srgbClr val="0070C0"/>
              </a:buClr>
              <a:buFont typeface="Wingdings" panose="05000000000000000000" pitchFamily="2" charset="2"/>
              <a:buChar char="§"/>
            </a:pPr>
            <a:r>
              <a:rPr lang="en-US" sz="2800" b="1" dirty="0">
                <a:latin typeface="Arial Narrow" panose="020B0606020202030204" pitchFamily="34" charset="0"/>
              </a:rPr>
              <a:t>1990’s “warfarin era” only 32% of patients with </a:t>
            </a:r>
            <a:r>
              <a:rPr lang="en-US" sz="2800" b="1" dirty="0" err="1">
                <a:latin typeface="Arial Narrow" panose="020B0606020202030204" pitchFamily="34" charset="0"/>
              </a:rPr>
              <a:t>Afib</a:t>
            </a:r>
            <a:r>
              <a:rPr lang="en-US" sz="2800" b="1" dirty="0">
                <a:latin typeface="Arial Narrow" panose="020B0606020202030204" pitchFamily="34" charset="0"/>
              </a:rPr>
              <a:t> in LTC were on OAC</a:t>
            </a:r>
            <a:r>
              <a:rPr lang="en-US" sz="2800" b="1" baseline="30000" dirty="0">
                <a:latin typeface="Arial Narrow" panose="020B0606020202030204" pitchFamily="34" charset="0"/>
              </a:rPr>
              <a:t>2</a:t>
            </a:r>
          </a:p>
          <a:p>
            <a:endParaRPr lang="en-US" sz="2800" b="1" baseline="30000" dirty="0">
              <a:latin typeface="Arial Narrow" panose="020B0606020202030204" pitchFamily="34" charset="0"/>
            </a:endParaRPr>
          </a:p>
          <a:p>
            <a:pPr marL="342900" indent="-342900">
              <a:buClr>
                <a:srgbClr val="0070C0"/>
              </a:buClr>
              <a:buFont typeface="Wingdings" panose="05000000000000000000" pitchFamily="2" charset="2"/>
              <a:buChar char="§"/>
            </a:pPr>
            <a:r>
              <a:rPr lang="en-US" sz="2800" b="1" dirty="0">
                <a:latin typeface="Arial Narrow" panose="020B0606020202030204" pitchFamily="34" charset="0"/>
              </a:rPr>
              <a:t>2015 Study of 25 LTC homes in Ontario</a:t>
            </a:r>
            <a:r>
              <a:rPr lang="en-US" sz="2800" b="1" baseline="30000" dirty="0">
                <a:latin typeface="Arial Narrow" panose="020B0606020202030204" pitchFamily="34" charset="0"/>
              </a:rPr>
              <a:t>3,4</a:t>
            </a:r>
          </a:p>
          <a:p>
            <a:pPr marL="742950" lvl="1" indent="-285750">
              <a:buClr>
                <a:srgbClr val="00B0F0"/>
              </a:buClr>
              <a:buFont typeface="Wingdings" panose="05000000000000000000" pitchFamily="2" charset="2"/>
              <a:buChar char="§"/>
            </a:pPr>
            <a:r>
              <a:rPr lang="en-US" sz="2000" b="1" dirty="0">
                <a:latin typeface="Arial Narrow" panose="020B0606020202030204" pitchFamily="34" charset="0"/>
              </a:rPr>
              <a:t>37% of eligible elderly LTC residents failed to receive recommended stroke prevention therapies </a:t>
            </a:r>
          </a:p>
          <a:p>
            <a:pPr marL="742950" lvl="1" indent="-285750">
              <a:buClr>
                <a:srgbClr val="00B0F0"/>
              </a:buClr>
              <a:buFont typeface="Wingdings" panose="05000000000000000000" pitchFamily="2" charset="2"/>
              <a:buChar char="§"/>
            </a:pPr>
            <a:r>
              <a:rPr lang="en-US" sz="2000" b="1" dirty="0">
                <a:latin typeface="Arial Narrow" panose="020B0606020202030204" pitchFamily="34" charset="0"/>
              </a:rPr>
              <a:t>(26% warfarin, 37% DOAC)</a:t>
            </a:r>
          </a:p>
          <a:p>
            <a:pPr lvl="1"/>
            <a:endParaRPr lang="en-US" sz="2000" b="1" baseline="30000" dirty="0">
              <a:latin typeface="Arial Narrow" panose="020B0606020202030204" pitchFamily="34" charset="0"/>
            </a:endParaRPr>
          </a:p>
          <a:p>
            <a:pPr marL="342900" indent="-342900">
              <a:buClr>
                <a:srgbClr val="0070C0"/>
              </a:buClr>
              <a:buFont typeface="Wingdings" panose="05000000000000000000" pitchFamily="2" charset="2"/>
              <a:buChar char="§"/>
            </a:pPr>
            <a:r>
              <a:rPr lang="en-US" sz="2800" b="1" dirty="0">
                <a:latin typeface="Arial Narrow" panose="020B0606020202030204" pitchFamily="34" charset="0"/>
              </a:rPr>
              <a:t>Secondary Stroke Prevention was lower with:</a:t>
            </a:r>
          </a:p>
          <a:p>
            <a:pPr marL="742950" lvl="1" indent="-285750">
              <a:buClr>
                <a:srgbClr val="00B0F0"/>
              </a:buClr>
              <a:buFont typeface="Wingdings" panose="05000000000000000000" pitchFamily="2" charset="2"/>
              <a:buChar char="§"/>
            </a:pPr>
            <a:r>
              <a:rPr lang="en-US" sz="2000" b="1" dirty="0">
                <a:latin typeface="Arial Narrow" panose="020B0606020202030204" pitchFamily="34" charset="0"/>
              </a:rPr>
              <a:t>Advanced age, dementia, and long-term care residence </a:t>
            </a:r>
            <a:r>
              <a:rPr lang="en-US" sz="2000" b="1" baseline="30000" dirty="0">
                <a:latin typeface="Arial Narrow" panose="020B0606020202030204" pitchFamily="34" charset="0"/>
              </a:rPr>
              <a:t>5</a:t>
            </a:r>
          </a:p>
        </p:txBody>
      </p:sp>
      <p:sp>
        <p:nvSpPr>
          <p:cNvPr id="12" name="Rectangle 11">
            <a:extLst>
              <a:ext uri="{FF2B5EF4-FFF2-40B4-BE49-F238E27FC236}">
                <a16:creationId xmlns:a16="http://schemas.microsoft.com/office/drawing/2014/main" id="{ED322A55-9900-4E56-A06C-C4D30B436615}"/>
              </a:ext>
            </a:extLst>
          </p:cNvPr>
          <p:cNvSpPr/>
          <p:nvPr/>
        </p:nvSpPr>
        <p:spPr>
          <a:xfrm>
            <a:off x="165002" y="6195849"/>
            <a:ext cx="6797569" cy="707886"/>
          </a:xfrm>
          <a:prstGeom prst="rect">
            <a:avLst/>
          </a:prstGeom>
        </p:spPr>
        <p:txBody>
          <a:bodyPr wrap="square">
            <a:spAutoFit/>
          </a:bodyPr>
          <a:lstStyle/>
          <a:p>
            <a:pPr lvl="0" defTabSz="914400">
              <a:defRPr/>
            </a:pPr>
            <a:r>
              <a:rPr lang="en-CA" sz="800" dirty="0">
                <a:solidFill>
                  <a:prstClr val="white"/>
                </a:solidFill>
                <a:latin typeface="Arial Narrow" panose="020B0606020202030204" pitchFamily="34" charset="0"/>
              </a:rPr>
              <a:t>1. Rich, Michael </a:t>
            </a:r>
            <a:r>
              <a:rPr lang="en-CA" sz="800" dirty="0" err="1">
                <a:solidFill>
                  <a:prstClr val="white"/>
                </a:solidFill>
                <a:latin typeface="Arial Narrow" panose="020B0606020202030204" pitchFamily="34" charset="0"/>
              </a:rPr>
              <a:t>W.Journal</a:t>
            </a:r>
            <a:r>
              <a:rPr lang="en-CA" sz="800" dirty="0">
                <a:solidFill>
                  <a:prstClr val="white"/>
                </a:solidFill>
                <a:latin typeface="Arial Narrow" panose="020B0606020202030204" pitchFamily="34" charset="0"/>
              </a:rPr>
              <a:t> of the American Medical Directors Association , Volume 13 , Issue 8 , 688 – 691</a:t>
            </a:r>
          </a:p>
          <a:p>
            <a:pPr lvl="0" defTabSz="914400">
              <a:defRPr/>
            </a:pPr>
            <a:r>
              <a:rPr lang="en-CA" sz="800" dirty="0">
                <a:solidFill>
                  <a:prstClr val="white"/>
                </a:solidFill>
                <a:latin typeface="Arial Narrow" panose="020B0606020202030204" pitchFamily="34" charset="0"/>
              </a:rPr>
              <a:t>2. Arch Intern Med. 1997;157(9):978-984. JAMDA 2012; 13(8):688-691 </a:t>
            </a:r>
          </a:p>
          <a:p>
            <a:pPr lvl="0" defTabSz="914400">
              <a:defRPr/>
            </a:pPr>
            <a:r>
              <a:rPr lang="en-CA" sz="800" dirty="0">
                <a:solidFill>
                  <a:prstClr val="white"/>
                </a:solidFill>
                <a:latin typeface="Arial Narrow" panose="020B0606020202030204" pitchFamily="34" charset="0"/>
              </a:rPr>
              <a:t>3.  O'Donnell, </a:t>
            </a:r>
            <a:r>
              <a:rPr lang="en-CA" sz="800" dirty="0" err="1">
                <a:solidFill>
                  <a:prstClr val="white"/>
                </a:solidFill>
                <a:latin typeface="Arial Narrow" panose="020B0606020202030204" pitchFamily="34" charset="0"/>
              </a:rPr>
              <a:t>DenisNavare</a:t>
            </a:r>
            <a:r>
              <a:rPr lang="en-CA" sz="800" dirty="0">
                <a:solidFill>
                  <a:prstClr val="white"/>
                </a:solidFill>
                <a:latin typeface="Arial Narrow" panose="020B0606020202030204" pitchFamily="34" charset="0"/>
              </a:rPr>
              <a:t>, Hrishikesh et </a:t>
            </a:r>
            <a:r>
              <a:rPr lang="en-CA" sz="800" dirty="0" err="1">
                <a:solidFill>
                  <a:prstClr val="white"/>
                </a:solidFill>
                <a:latin typeface="Arial Narrow" panose="020B0606020202030204" pitchFamily="34" charset="0"/>
              </a:rPr>
              <a:t>al.Journal</a:t>
            </a:r>
            <a:r>
              <a:rPr lang="en-CA" sz="800" dirty="0">
                <a:solidFill>
                  <a:prstClr val="white"/>
                </a:solidFill>
                <a:latin typeface="Arial Narrow" panose="020B0606020202030204" pitchFamily="34" charset="0"/>
              </a:rPr>
              <a:t> of the American Medical Directors Association , Volume 18 , Issue 3 , B17</a:t>
            </a:r>
          </a:p>
          <a:p>
            <a:pPr lvl="0" defTabSz="914400">
              <a:defRPr/>
            </a:pPr>
            <a:r>
              <a:rPr lang="en-CA" sz="800" dirty="0">
                <a:solidFill>
                  <a:prstClr val="white"/>
                </a:solidFill>
                <a:latin typeface="Arial Narrow" panose="020B0606020202030204" pitchFamily="34" charset="0"/>
              </a:rPr>
              <a:t>4.  </a:t>
            </a:r>
            <a:r>
              <a:rPr lang="en-CA" sz="800" dirty="0" err="1">
                <a:solidFill>
                  <a:prstClr val="white"/>
                </a:solidFill>
                <a:latin typeface="Arial Narrow" panose="020B0606020202030204" pitchFamily="34" charset="0"/>
              </a:rPr>
              <a:t>Shurrab</a:t>
            </a:r>
            <a:r>
              <a:rPr lang="en-CA" sz="800" dirty="0">
                <a:solidFill>
                  <a:prstClr val="white"/>
                </a:solidFill>
                <a:latin typeface="Arial Narrow" panose="020B0606020202030204" pitchFamily="34" charset="0"/>
              </a:rPr>
              <a:t>, Mohammed et. al. J </a:t>
            </a:r>
            <a:r>
              <a:rPr lang="en-CA" sz="800" dirty="0" err="1">
                <a:solidFill>
                  <a:prstClr val="white"/>
                </a:solidFill>
                <a:latin typeface="Arial Narrow" panose="020B0606020202030204" pitchFamily="34" charset="0"/>
              </a:rPr>
              <a:t>Interv</a:t>
            </a:r>
            <a:r>
              <a:rPr lang="en-CA" sz="800" dirty="0">
                <a:solidFill>
                  <a:prstClr val="white"/>
                </a:solidFill>
                <a:latin typeface="Arial Narrow" panose="020B0606020202030204" pitchFamily="34" charset="0"/>
              </a:rPr>
              <a:t> Card </a:t>
            </a:r>
            <a:r>
              <a:rPr lang="en-CA" sz="800" dirty="0" err="1">
                <a:solidFill>
                  <a:prstClr val="white"/>
                </a:solidFill>
                <a:latin typeface="Arial Narrow" panose="020B0606020202030204" pitchFamily="34" charset="0"/>
              </a:rPr>
              <a:t>Electrophysiol</a:t>
            </a:r>
            <a:r>
              <a:rPr lang="en-CA" sz="800" dirty="0">
                <a:solidFill>
                  <a:prstClr val="white"/>
                </a:solidFill>
                <a:latin typeface="Arial Narrow" panose="020B0606020202030204" pitchFamily="34" charset="0"/>
              </a:rPr>
              <a:t> (2017) 48: 261. </a:t>
            </a:r>
          </a:p>
          <a:p>
            <a:pPr lvl="0" defTabSz="914400">
              <a:defRPr/>
            </a:pPr>
            <a:r>
              <a:rPr lang="en-CA" sz="800" dirty="0">
                <a:solidFill>
                  <a:prstClr val="white"/>
                </a:solidFill>
                <a:latin typeface="Arial Narrow" panose="020B0606020202030204" pitchFamily="34" charset="0"/>
              </a:rPr>
              <a:t>5. Shah, Reema et. </a:t>
            </a:r>
            <a:r>
              <a:rPr lang="en-CA" sz="800" dirty="0" err="1">
                <a:solidFill>
                  <a:prstClr val="white"/>
                </a:solidFill>
                <a:latin typeface="Arial Narrow" panose="020B0606020202030204" pitchFamily="34" charset="0"/>
              </a:rPr>
              <a:t>al.Medical</a:t>
            </a:r>
            <a:r>
              <a:rPr lang="en-CA" sz="800" dirty="0">
                <a:solidFill>
                  <a:prstClr val="white"/>
                </a:solidFill>
                <a:latin typeface="Arial Narrow" panose="020B0606020202030204" pitchFamily="34" charset="0"/>
              </a:rPr>
              <a:t> Care: October 2016 - Volume 54 - Issue 10 - p 907–912</a:t>
            </a:r>
          </a:p>
        </p:txBody>
      </p:sp>
    </p:spTree>
    <p:extLst>
      <p:ext uri="{BB962C8B-B14F-4D97-AF65-F5344CB8AC3E}">
        <p14:creationId xmlns:p14="http://schemas.microsoft.com/office/powerpoint/2010/main" val="3189140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66604" y="91954"/>
            <a:ext cx="6747664" cy="1077218"/>
          </a:xfrm>
          <a:prstGeom prst="rect">
            <a:avLst/>
          </a:prstGeom>
          <a:noFill/>
        </p:spPr>
        <p:txBody>
          <a:bodyPr wrap="square">
            <a:spAutoFit/>
          </a:bodyPr>
          <a:lstStyle/>
          <a:p>
            <a:pPr lvl="0">
              <a:defRPr/>
            </a:pPr>
            <a:r>
              <a:rPr lang="en-CA" sz="3200" b="1" dirty="0">
                <a:solidFill>
                  <a:srgbClr val="183059"/>
                </a:solidFill>
                <a:latin typeface="Arial Narrow" panose="020B0606020202030204" pitchFamily="34" charset="0"/>
                <a:cs typeface="Aharoni" panose="02010803020104030203" pitchFamily="2" charset="-79"/>
              </a:rPr>
              <a:t>Reflecting on Atrial Fibrillation Living in Long Term Care</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24731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CD1DC42-8003-4DD4-895D-C769572717BC}"/>
              </a:ext>
            </a:extLst>
          </p:cNvPr>
          <p:cNvSpPr txBox="1"/>
          <p:nvPr/>
        </p:nvSpPr>
        <p:spPr>
          <a:xfrm>
            <a:off x="223257" y="1549128"/>
            <a:ext cx="8697485" cy="4832092"/>
          </a:xfrm>
          <a:prstGeom prst="rect">
            <a:avLst/>
          </a:prstGeom>
          <a:noFill/>
        </p:spPr>
        <p:txBody>
          <a:bodyPr wrap="square" rtlCol="0">
            <a:spAutoFit/>
          </a:bodyPr>
          <a:lstStyle/>
          <a:p>
            <a:pPr marL="342900" indent="-342900">
              <a:buClr>
                <a:srgbClr val="0070C0"/>
              </a:buClr>
              <a:buFont typeface="Wingdings" panose="05000000000000000000" pitchFamily="2" charset="2"/>
              <a:buChar char="§"/>
            </a:pPr>
            <a:r>
              <a:rPr lang="en-CA" sz="2400" b="1" dirty="0">
                <a:latin typeface="Arial Narrow" panose="020B0606020202030204" pitchFamily="34" charset="0"/>
              </a:rPr>
              <a:t>This elderly, frail and high risk group of patients has a high prevalence of AF and a high risk of morbidity from strokes</a:t>
            </a:r>
          </a:p>
          <a:p>
            <a:endParaRPr lang="en-US" sz="2400" b="1" baseline="30000" dirty="0">
              <a:latin typeface="Arial Narrow" panose="020B0606020202030204" pitchFamily="34" charset="0"/>
            </a:endParaRPr>
          </a:p>
          <a:p>
            <a:pPr marL="342900" indent="-342900">
              <a:buClr>
                <a:srgbClr val="0070C0"/>
              </a:buClr>
              <a:buFont typeface="Wingdings" panose="05000000000000000000" pitchFamily="2" charset="2"/>
              <a:buChar char="§"/>
            </a:pPr>
            <a:r>
              <a:rPr lang="en-CA" sz="2400" b="1" dirty="0">
                <a:latin typeface="Arial Narrow" panose="020B0606020202030204" pitchFamily="34" charset="0"/>
              </a:rPr>
              <a:t>Varied spectrum of patients live in LTC, from functionally independent to fully dependent</a:t>
            </a:r>
          </a:p>
          <a:p>
            <a:endParaRPr lang="en-US" sz="2400" b="1" baseline="30000" dirty="0">
              <a:latin typeface="Arial Narrow" panose="020B0606020202030204" pitchFamily="34" charset="0"/>
            </a:endParaRPr>
          </a:p>
          <a:p>
            <a:pPr marL="342900" indent="-342900">
              <a:buClr>
                <a:srgbClr val="0070C0"/>
              </a:buClr>
              <a:buFont typeface="Wingdings" panose="05000000000000000000" pitchFamily="2" charset="2"/>
              <a:buChar char="§"/>
            </a:pPr>
            <a:r>
              <a:rPr lang="en-CA" sz="2400" b="1" dirty="0">
                <a:latin typeface="Arial Narrow" panose="020B0606020202030204" pitchFamily="34" charset="0"/>
              </a:rPr>
              <a:t>These patients are often under treated with anticoagulation</a:t>
            </a:r>
          </a:p>
          <a:p>
            <a:pPr lvl="1"/>
            <a:endParaRPr lang="en-US" b="1" baseline="30000" dirty="0">
              <a:latin typeface="Arial Narrow" panose="020B0606020202030204" pitchFamily="34" charset="0"/>
            </a:endParaRPr>
          </a:p>
          <a:p>
            <a:pPr marL="342900" indent="-342900">
              <a:buClr>
                <a:srgbClr val="0070C0"/>
              </a:buClr>
              <a:buFont typeface="Wingdings" panose="05000000000000000000" pitchFamily="2" charset="2"/>
              <a:buChar char="§"/>
            </a:pPr>
            <a:r>
              <a:rPr lang="en-CA" sz="2400" b="1" dirty="0">
                <a:latin typeface="Arial Narrow" panose="020B0606020202030204" pitchFamily="34" charset="0"/>
              </a:rPr>
              <a:t>Individualisation of treatment is required</a:t>
            </a:r>
          </a:p>
          <a:p>
            <a:pPr>
              <a:buClr>
                <a:srgbClr val="0070C0"/>
              </a:buClr>
            </a:pPr>
            <a:endParaRPr lang="en-CA" sz="2000" b="1" dirty="0">
              <a:latin typeface="Arial Narrow" panose="020B0606020202030204" pitchFamily="34" charset="0"/>
            </a:endParaRPr>
          </a:p>
          <a:p>
            <a:pPr marL="342900" indent="-342900">
              <a:buClr>
                <a:srgbClr val="0070C0"/>
              </a:buClr>
              <a:buFont typeface="Wingdings" panose="05000000000000000000" pitchFamily="2" charset="2"/>
              <a:buChar char="§"/>
            </a:pPr>
            <a:r>
              <a:rPr lang="en-CA" sz="2400" b="1" dirty="0">
                <a:latin typeface="Arial Narrow" panose="020B0606020202030204" pitchFamily="34" charset="0"/>
              </a:rPr>
              <a:t>No formal screening programs are in place in most LTC homes, this is worthy of consideration and identification and treatment of these patients is a valuable Quality Improvement Project</a:t>
            </a:r>
          </a:p>
          <a:p>
            <a:pPr>
              <a:buClr>
                <a:srgbClr val="0070C0"/>
              </a:buClr>
            </a:pPr>
            <a:endParaRPr lang="en-CA" sz="2400" b="1" dirty="0">
              <a:latin typeface="Arial Narrow" panose="020B0606020202030204" pitchFamily="34" charset="0"/>
            </a:endParaRPr>
          </a:p>
        </p:txBody>
      </p:sp>
      <p:sp>
        <p:nvSpPr>
          <p:cNvPr id="12" name="Rectangle 11">
            <a:extLst>
              <a:ext uri="{FF2B5EF4-FFF2-40B4-BE49-F238E27FC236}">
                <a16:creationId xmlns:a16="http://schemas.microsoft.com/office/drawing/2014/main" id="{ED322A55-9900-4E56-A06C-C4D30B436615}"/>
              </a:ext>
            </a:extLst>
          </p:cNvPr>
          <p:cNvSpPr/>
          <p:nvPr/>
        </p:nvSpPr>
        <p:spPr>
          <a:xfrm>
            <a:off x="165002" y="6387193"/>
            <a:ext cx="6797569" cy="246221"/>
          </a:xfrm>
          <a:prstGeom prst="rect">
            <a:avLst/>
          </a:prstGeom>
        </p:spPr>
        <p:txBody>
          <a:bodyPr wrap="square">
            <a:spAutoFit/>
          </a:bodyPr>
          <a:lstStyle/>
          <a:p>
            <a:pPr lvl="0" defTabSz="914400">
              <a:defRPr/>
            </a:pPr>
            <a:r>
              <a:rPr lang="en-CA" sz="1000" dirty="0">
                <a:solidFill>
                  <a:prstClr val="white"/>
                </a:solidFill>
                <a:latin typeface="Arial Narrow" panose="020B0606020202030204" pitchFamily="34" charset="0"/>
              </a:rPr>
              <a:t>1. </a:t>
            </a:r>
            <a:r>
              <a:rPr lang="en-CA" sz="1000" dirty="0" err="1">
                <a:solidFill>
                  <a:prstClr val="white"/>
                </a:solidFill>
                <a:latin typeface="Arial Narrow" panose="020B0606020202030204" pitchFamily="34" charset="0"/>
              </a:rPr>
              <a:t>Stolker</a:t>
            </a:r>
            <a:r>
              <a:rPr lang="en-CA" sz="1000" dirty="0">
                <a:solidFill>
                  <a:prstClr val="white"/>
                </a:solidFill>
                <a:latin typeface="Arial Narrow" panose="020B0606020202030204" pitchFamily="34" charset="0"/>
              </a:rPr>
              <a:t> JM, et al. Circulation 2014; 130(15):1254-61.</a:t>
            </a:r>
          </a:p>
        </p:txBody>
      </p:sp>
    </p:spTree>
    <p:extLst>
      <p:ext uri="{BB962C8B-B14F-4D97-AF65-F5344CB8AC3E}">
        <p14:creationId xmlns:p14="http://schemas.microsoft.com/office/powerpoint/2010/main" val="375264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erson standing posing for the camera&#10;&#10;Description automatically generated">
            <a:extLst>
              <a:ext uri="{FF2B5EF4-FFF2-40B4-BE49-F238E27FC236}">
                <a16:creationId xmlns:a16="http://schemas.microsoft.com/office/drawing/2014/main" id="{782C45D7-08A5-4787-B8EB-F93153B91E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028" y="58670"/>
            <a:ext cx="2087898" cy="6271232"/>
          </a:xfrm>
          <a:prstGeom prst="rect">
            <a:avLst/>
          </a:prstGeom>
        </p:spPr>
      </p:pic>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77932"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Case 6</a:t>
            </a:r>
            <a:endParaRPr kumimoji="0" lang="en-US" sz="4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0" y="3035231"/>
            <a:ext cx="9144000" cy="1201904"/>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909835" y="2315151"/>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
            <a:extLst>
              <a:ext uri="{FF2B5EF4-FFF2-40B4-BE49-F238E27FC236}">
                <a16:creationId xmlns:a16="http://schemas.microsoft.com/office/drawing/2014/main" id="{CD5E9F53-F6A0-43AE-8C49-CF1CBDA29CCC}"/>
              </a:ext>
            </a:extLst>
          </p:cNvPr>
          <p:cNvSpPr>
            <a:spLocks noEditPoints="1"/>
          </p:cNvSpPr>
          <p:nvPr/>
        </p:nvSpPr>
        <p:spPr bwMode="auto">
          <a:xfrm>
            <a:off x="1389842" y="2792255"/>
            <a:ext cx="716048" cy="490672"/>
          </a:xfrm>
          <a:custGeom>
            <a:avLst/>
            <a:gdLst>
              <a:gd name="T0" fmla="*/ 450 w 2050"/>
              <a:gd name="T1" fmla="*/ 512 h 1408"/>
              <a:gd name="T2" fmla="*/ 898 w 2050"/>
              <a:gd name="T3" fmla="*/ 960 h 1408"/>
              <a:gd name="T4" fmla="*/ 450 w 2050"/>
              <a:gd name="T5" fmla="*/ 1408 h 1408"/>
              <a:gd name="T6" fmla="*/ 2 w 2050"/>
              <a:gd name="T7" fmla="*/ 960 h 1408"/>
              <a:gd name="T8" fmla="*/ 0 w 2050"/>
              <a:gd name="T9" fmla="*/ 896 h 1408"/>
              <a:gd name="T10" fmla="*/ 896 w 2050"/>
              <a:gd name="T11" fmla="*/ 0 h 1408"/>
              <a:gd name="T12" fmla="*/ 896 w 2050"/>
              <a:gd name="T13" fmla="*/ 256 h 1408"/>
              <a:gd name="T14" fmla="*/ 443 w 2050"/>
              <a:gd name="T15" fmla="*/ 443 h 1408"/>
              <a:gd name="T16" fmla="*/ 380 w 2050"/>
              <a:gd name="T17" fmla="*/ 517 h 1408"/>
              <a:gd name="T18" fmla="*/ 450 w 2050"/>
              <a:gd name="T19" fmla="*/ 512 h 1408"/>
              <a:gd name="T20" fmla="*/ 1602 w 2050"/>
              <a:gd name="T21" fmla="*/ 512 h 1408"/>
              <a:gd name="T22" fmla="*/ 2050 w 2050"/>
              <a:gd name="T23" fmla="*/ 960 h 1408"/>
              <a:gd name="T24" fmla="*/ 1602 w 2050"/>
              <a:gd name="T25" fmla="*/ 1408 h 1408"/>
              <a:gd name="T26" fmla="*/ 1154 w 2050"/>
              <a:gd name="T27" fmla="*/ 960 h 1408"/>
              <a:gd name="T28" fmla="*/ 1152 w 2050"/>
              <a:gd name="T29" fmla="*/ 896 h 1408"/>
              <a:gd name="T30" fmla="*/ 2048 w 2050"/>
              <a:gd name="T31" fmla="*/ 0 h 1408"/>
              <a:gd name="T32" fmla="*/ 2048 w 2050"/>
              <a:gd name="T33" fmla="*/ 256 h 1408"/>
              <a:gd name="T34" fmla="*/ 1595 w 2050"/>
              <a:gd name="T35" fmla="*/ 443 h 1408"/>
              <a:gd name="T36" fmla="*/ 1532 w 2050"/>
              <a:gd name="T37" fmla="*/ 517 h 1408"/>
              <a:gd name="T38" fmla="*/ 1602 w 2050"/>
              <a:gd name="T39" fmla="*/ 512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1408">
                <a:moveTo>
                  <a:pt x="450" y="512"/>
                </a:moveTo>
                <a:cubicBezTo>
                  <a:pt x="697" y="512"/>
                  <a:pt x="898" y="713"/>
                  <a:pt x="898" y="960"/>
                </a:cubicBezTo>
                <a:cubicBezTo>
                  <a:pt x="898" y="1207"/>
                  <a:pt x="697" y="1408"/>
                  <a:pt x="450" y="1408"/>
                </a:cubicBezTo>
                <a:cubicBezTo>
                  <a:pt x="203" y="1408"/>
                  <a:pt x="2" y="1207"/>
                  <a:pt x="2" y="960"/>
                </a:cubicBezTo>
                <a:cubicBezTo>
                  <a:pt x="0" y="896"/>
                  <a:pt x="0" y="896"/>
                  <a:pt x="0" y="896"/>
                </a:cubicBezTo>
                <a:cubicBezTo>
                  <a:pt x="0" y="401"/>
                  <a:pt x="401" y="0"/>
                  <a:pt x="896" y="0"/>
                </a:cubicBezTo>
                <a:cubicBezTo>
                  <a:pt x="896" y="256"/>
                  <a:pt x="896" y="256"/>
                  <a:pt x="896" y="256"/>
                </a:cubicBezTo>
                <a:cubicBezTo>
                  <a:pt x="725" y="256"/>
                  <a:pt x="564" y="323"/>
                  <a:pt x="443" y="443"/>
                </a:cubicBezTo>
                <a:cubicBezTo>
                  <a:pt x="420" y="467"/>
                  <a:pt x="399" y="491"/>
                  <a:pt x="380" y="517"/>
                </a:cubicBezTo>
                <a:cubicBezTo>
                  <a:pt x="403" y="514"/>
                  <a:pt x="426" y="512"/>
                  <a:pt x="450" y="512"/>
                </a:cubicBezTo>
                <a:close/>
                <a:moveTo>
                  <a:pt x="1602" y="512"/>
                </a:moveTo>
                <a:cubicBezTo>
                  <a:pt x="1849" y="512"/>
                  <a:pt x="2050" y="713"/>
                  <a:pt x="2050" y="960"/>
                </a:cubicBezTo>
                <a:cubicBezTo>
                  <a:pt x="2050" y="1207"/>
                  <a:pt x="1849" y="1408"/>
                  <a:pt x="1602" y="1408"/>
                </a:cubicBezTo>
                <a:cubicBezTo>
                  <a:pt x="1355" y="1408"/>
                  <a:pt x="1154" y="1207"/>
                  <a:pt x="1154" y="960"/>
                </a:cubicBezTo>
                <a:cubicBezTo>
                  <a:pt x="1152" y="896"/>
                  <a:pt x="1152" y="896"/>
                  <a:pt x="1152" y="896"/>
                </a:cubicBezTo>
                <a:cubicBezTo>
                  <a:pt x="1152" y="401"/>
                  <a:pt x="1553" y="0"/>
                  <a:pt x="2048" y="0"/>
                </a:cubicBezTo>
                <a:cubicBezTo>
                  <a:pt x="2048" y="256"/>
                  <a:pt x="2048" y="256"/>
                  <a:pt x="2048" y="256"/>
                </a:cubicBezTo>
                <a:cubicBezTo>
                  <a:pt x="1877" y="256"/>
                  <a:pt x="1716" y="323"/>
                  <a:pt x="1595" y="443"/>
                </a:cubicBezTo>
                <a:cubicBezTo>
                  <a:pt x="1572" y="467"/>
                  <a:pt x="1551" y="491"/>
                  <a:pt x="1532" y="517"/>
                </a:cubicBezTo>
                <a:cubicBezTo>
                  <a:pt x="1555" y="514"/>
                  <a:pt x="1578" y="512"/>
                  <a:pt x="1602" y="51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2421055" y="3097574"/>
            <a:ext cx="6652400" cy="1077218"/>
          </a:xfrm>
          <a:prstGeom prst="rect">
            <a:avLst/>
          </a:prstGeom>
        </p:spPr>
        <p:txBody>
          <a:bodyPr wrap="square">
            <a:spAutoFit/>
          </a:bodyPr>
          <a:lstStyle/>
          <a:p>
            <a:pPr lvl="0" algn="ctr">
              <a:defRPr/>
            </a:pPr>
            <a:r>
              <a:rPr lang="en-CA" sz="3200" b="1" dirty="0">
                <a:solidFill>
                  <a:prstClr val="white">
                    <a:lumMod val="95000"/>
                  </a:prstClr>
                </a:solidFill>
                <a:latin typeface="Arial Narrow" panose="020B0606020202030204" pitchFamily="34" charset="0"/>
                <a:cs typeface="Candara"/>
              </a:rPr>
              <a:t>Beth has decided she wants to take meds to prevent stroke. </a:t>
            </a:r>
            <a:endParaRPr kumimoji="0" lang="en-CA" sz="3200" b="1" i="0" u="none" strike="noStrike" kern="1200" cap="none" spc="0" normalizeH="0" baseline="30000" noProof="0" dirty="0">
              <a:ln>
                <a:noFill/>
              </a:ln>
              <a:solidFill>
                <a:prstClr val="white">
                  <a:lumMod val="95000"/>
                </a:prstClr>
              </a:solidFill>
              <a:effectLst/>
              <a:uLnTx/>
              <a:uFillTx/>
              <a:latin typeface="Arial Narrow" panose="020B0606020202030204" pitchFamily="34" charset="0"/>
              <a:ea typeface="+mn-ea"/>
              <a:cs typeface="Candara"/>
            </a:endParaRPr>
          </a:p>
        </p:txBody>
      </p:sp>
      <p:pic>
        <p:nvPicPr>
          <p:cNvPr id="32" name="Picture 31" descr="Clinical-conandrum-Logo-2019_dec.png">
            <a:extLst>
              <a:ext uri="{FF2B5EF4-FFF2-40B4-BE49-F238E27FC236}">
                <a16:creationId xmlns:a16="http://schemas.microsoft.com/office/drawing/2014/main" id="{9E32D602-413D-4426-88CB-3D5134B46568}"/>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53753" y="6329901"/>
            <a:ext cx="1136089" cy="447504"/>
          </a:xfrm>
          <a:prstGeom prst="rect">
            <a:avLst/>
          </a:prstGeom>
        </p:spPr>
      </p:pic>
    </p:spTree>
    <p:extLst>
      <p:ext uri="{BB962C8B-B14F-4D97-AF65-F5344CB8AC3E}">
        <p14:creationId xmlns:p14="http://schemas.microsoft.com/office/powerpoint/2010/main" val="27820202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1114425" y="1441317"/>
            <a:ext cx="7368797" cy="646331"/>
          </a:xfrm>
          <a:prstGeom prst="rect">
            <a:avLst/>
          </a:prstGeom>
        </p:spPr>
        <p:txBody>
          <a:bodyPr wrap="square">
            <a:spAutoFit/>
          </a:bodyPr>
          <a:lstStyle/>
          <a:p>
            <a:pPr lvl="0" algn="ctr">
              <a:defRPr/>
            </a:pPr>
            <a:r>
              <a:rPr lang="en-CA" sz="3600" b="1" dirty="0">
                <a:solidFill>
                  <a:prstClr val="white">
                    <a:lumMod val="95000"/>
                  </a:prstClr>
                </a:solidFill>
                <a:latin typeface="Arial Narrow" panose="020B0606020202030204" pitchFamily="34" charset="0"/>
                <a:cs typeface="Candara"/>
              </a:rPr>
              <a:t>What would be your choice for Beth?</a:t>
            </a:r>
            <a:endParaRPr kumimoji="0" lang="en-CA" sz="36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endParaRP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6306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2400" b="1" i="1"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Select from one or more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1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Warfarin to INR 2-3</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Apixaban 5mg bid </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Apixaban 2.5 mg bid </a:t>
            </a:r>
          </a:p>
          <a:p>
            <a:pPr marL="914400" lvl="1" indent="-457200" algn="l" defTabSz="914377">
              <a:lnSpc>
                <a:spcPct val="100000"/>
              </a:lnSpc>
              <a:spcBef>
                <a:spcPts val="600"/>
              </a:spcBef>
              <a:buFont typeface="+mj-lt"/>
              <a:buAutoNum type="arabicPeriod"/>
            </a:pPr>
            <a:r>
              <a:rPr lang="en-CA" sz="1600" b="1" dirty="0" err="1">
                <a:solidFill>
                  <a:prstClr val="black"/>
                </a:solidFill>
                <a:latin typeface="Arial Narrow" panose="020B0606020202030204" pitchFamily="34" charset="0"/>
                <a:ea typeface="Lato" panose="020F0502020204030203" pitchFamily="34" charset="0"/>
                <a:cs typeface="Lato" panose="020F0502020204030203" pitchFamily="34" charset="0"/>
              </a:rPr>
              <a:t>Dabigitran</a:t>
            </a: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 150 mg bid </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Dabigatran 110 mg bid</a:t>
            </a:r>
          </a:p>
          <a:p>
            <a:pPr marL="914400" lvl="1" indent="-457200" algn="l" defTabSz="914377">
              <a:lnSpc>
                <a:spcPct val="100000"/>
              </a:lnSpc>
              <a:spcBef>
                <a:spcPts val="600"/>
              </a:spcBef>
              <a:buFont typeface="+mj-lt"/>
              <a:buAutoNum type="arabicPeriod"/>
            </a:pPr>
            <a:r>
              <a:rPr lang="en-CA" sz="1600" b="1" dirty="0" err="1">
                <a:solidFill>
                  <a:prstClr val="black"/>
                </a:solidFill>
                <a:latin typeface="Arial Narrow" panose="020B0606020202030204" pitchFamily="34" charset="0"/>
                <a:ea typeface="Lato" panose="020F0502020204030203" pitchFamily="34" charset="0"/>
                <a:cs typeface="Lato" panose="020F0502020204030203" pitchFamily="34" charset="0"/>
              </a:rPr>
              <a:t>Edoxaban</a:t>
            </a: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 60 mg od</a:t>
            </a:r>
          </a:p>
          <a:p>
            <a:pPr marL="914400" lvl="1" indent="-457200" algn="l" defTabSz="914377">
              <a:lnSpc>
                <a:spcPct val="100000"/>
              </a:lnSpc>
              <a:spcBef>
                <a:spcPts val="600"/>
              </a:spcBef>
              <a:buFont typeface="+mj-lt"/>
              <a:buAutoNum type="arabicPeriod"/>
            </a:pPr>
            <a:r>
              <a:rPr lang="en-CA" sz="1600" b="1" dirty="0" err="1">
                <a:solidFill>
                  <a:prstClr val="black"/>
                </a:solidFill>
                <a:latin typeface="Arial Narrow" panose="020B0606020202030204" pitchFamily="34" charset="0"/>
                <a:ea typeface="Lato" panose="020F0502020204030203" pitchFamily="34" charset="0"/>
                <a:cs typeface="Lato" panose="020F0502020204030203" pitchFamily="34" charset="0"/>
              </a:rPr>
              <a:t>Edoxaban</a:t>
            </a: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 30 mg od</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Rivaroxaban 20 mg od</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Rivaroxaban 15 mg od</a:t>
            </a: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3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5487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66604" y="313773"/>
            <a:ext cx="6747664" cy="646331"/>
          </a:xfrm>
          <a:prstGeom prst="rect">
            <a:avLst/>
          </a:prstGeom>
          <a:noFill/>
        </p:spPr>
        <p:txBody>
          <a:bodyPr wrap="square">
            <a:spAutoFit/>
          </a:bodyPr>
          <a:lstStyle/>
          <a:p>
            <a:pPr lvl="0">
              <a:defRPr/>
            </a:pPr>
            <a:r>
              <a:rPr lang="en-CA" sz="3600" b="1" dirty="0">
                <a:solidFill>
                  <a:srgbClr val="183059"/>
                </a:solidFill>
                <a:latin typeface="Arial Narrow" panose="020B0606020202030204" pitchFamily="34" charset="0"/>
                <a:cs typeface="Aharoni" panose="02010803020104030203" pitchFamily="2" charset="-79"/>
              </a:rPr>
              <a:t>The FORTA (Fit for the Aged) List</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24731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D322A55-9900-4E56-A06C-C4D30B436615}"/>
              </a:ext>
            </a:extLst>
          </p:cNvPr>
          <p:cNvSpPr/>
          <p:nvPr/>
        </p:nvSpPr>
        <p:spPr>
          <a:xfrm>
            <a:off x="106230" y="6334781"/>
            <a:ext cx="6797569" cy="400110"/>
          </a:xfrm>
          <a:prstGeom prst="rect">
            <a:avLst/>
          </a:prstGeom>
        </p:spPr>
        <p:txBody>
          <a:bodyPr wrap="square">
            <a:spAutoFit/>
          </a:bodyPr>
          <a:lstStyle/>
          <a:p>
            <a:pPr lvl="0" defTabSz="914400">
              <a:defRPr/>
            </a:pPr>
            <a:r>
              <a:rPr lang="en-CA" sz="1000" dirty="0" err="1">
                <a:solidFill>
                  <a:prstClr val="white"/>
                </a:solidFill>
                <a:latin typeface="Arial Narrow" panose="020B0606020202030204" pitchFamily="34" charset="0"/>
              </a:rPr>
              <a:t>Wehling</a:t>
            </a:r>
            <a:r>
              <a:rPr lang="en-CA" sz="1000" dirty="0">
                <a:solidFill>
                  <a:prstClr val="white"/>
                </a:solidFill>
                <a:latin typeface="Arial Narrow" panose="020B0606020202030204" pitchFamily="34" charset="0"/>
              </a:rPr>
              <a:t> M, Collins R, Gil VM, et al. Appropriateness of oral anticoagulants for the long-term treatment of atrial fibrillation in older people: results of an evidence-based review and international consensus validation process (OAC-FORTA 2016). Drugs Aging 2017; 34, 499-507</a:t>
            </a:r>
            <a:endParaRPr lang="de-DE" sz="1000" dirty="0">
              <a:solidFill>
                <a:prstClr val="white"/>
              </a:solidFill>
              <a:latin typeface="Arial Narrow" panose="020B0606020202030204" pitchFamily="34" charset="0"/>
            </a:endParaRPr>
          </a:p>
        </p:txBody>
      </p:sp>
      <p:sp>
        <p:nvSpPr>
          <p:cNvPr id="10" name="Content Placeholder 2">
            <a:extLst>
              <a:ext uri="{FF2B5EF4-FFF2-40B4-BE49-F238E27FC236}">
                <a16:creationId xmlns:a16="http://schemas.microsoft.com/office/drawing/2014/main" id="{01B459E5-5B83-48B8-A652-3A655B58E0CD}"/>
              </a:ext>
            </a:extLst>
          </p:cNvPr>
          <p:cNvSpPr txBox="1">
            <a:spLocks/>
          </p:cNvSpPr>
          <p:nvPr/>
        </p:nvSpPr>
        <p:spPr>
          <a:xfrm>
            <a:off x="106230" y="1526304"/>
            <a:ext cx="8931540" cy="1876720"/>
          </a:xfrm>
          <a:prstGeom prst="rect">
            <a:avLst/>
          </a:prstGeom>
        </p:spPr>
        <p:txBody>
          <a:bodyPr vert="horz" lIns="91440" tIns="45720" rIns="91440" bIns="45720" rtlCol="0">
            <a:noAutofit/>
          </a:bodyPr>
          <a:lstStyle>
            <a:lvl1pPr marL="342900" indent="-342900" algn="l" defTabSz="914400" rtl="0" eaLnBrk="1" latinLnBrk="0" hangingPunct="1">
              <a:lnSpc>
                <a:spcPct val="90000"/>
              </a:lnSpc>
              <a:spcBef>
                <a:spcPts val="1000"/>
              </a:spcBef>
              <a:buClr>
                <a:srgbClr val="604A7B"/>
              </a:buClr>
              <a:buSzPct val="100000"/>
              <a:buFont typeface="Wingdings 2" panose="05020102010507070707" pitchFamily="18" charset="2"/>
              <a:buChar char=""/>
              <a:defRPr sz="2400" kern="1200">
                <a:solidFill>
                  <a:srgbClr val="3B3B3B"/>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lnSpc>
                <a:spcPct val="90000"/>
              </a:lnSpc>
              <a:spcBef>
                <a:spcPts val="500"/>
              </a:spcBef>
              <a:buClr>
                <a:srgbClr val="4B7975"/>
              </a:buClr>
              <a:buSzPct val="100000"/>
              <a:buFont typeface="Wingdings" panose="05000000000000000000" pitchFamily="2" charset="2"/>
              <a:buChar char="§"/>
              <a:defRPr sz="2000" kern="1200">
                <a:solidFill>
                  <a:srgbClr val="3B3B3B"/>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7AADA8"/>
              </a:buClr>
              <a:buFont typeface="Arial" panose="020B0604020202020204" pitchFamily="34" charset="0"/>
              <a:buChar char="•"/>
              <a:defRPr sz="1800" kern="1200">
                <a:solidFill>
                  <a:srgbClr val="3B3B3B"/>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C6E19E"/>
              </a:buClr>
              <a:buSzPct val="90000"/>
              <a:buFont typeface="Wingdings" panose="05000000000000000000" pitchFamily="2" charset="2"/>
              <a:buChar char="§"/>
              <a:defRPr sz="1600" kern="1200">
                <a:solidFill>
                  <a:srgbClr val="3B3B3B"/>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E4D288"/>
              </a:buClr>
              <a:buFont typeface="Arial" panose="020B0604020202020204" pitchFamily="34" charset="0"/>
              <a:buChar char="•"/>
              <a:defRPr sz="1400" kern="1200">
                <a:solidFill>
                  <a:srgbClr val="3B3B3B"/>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0"/>
              </a:spcBef>
              <a:spcAft>
                <a:spcPts val="0"/>
              </a:spcAft>
              <a:buClr>
                <a:srgbClr val="0070C0"/>
              </a:buClr>
              <a:buSzTx/>
              <a:buFont typeface="Wingdings" panose="05000000000000000000" pitchFamily="2" charset="2"/>
              <a:buChar char="§"/>
              <a:tabLst/>
              <a:defRPr/>
            </a:pPr>
            <a:r>
              <a:rPr lang="en-US" altLang="en-US" b="1" dirty="0">
                <a:solidFill>
                  <a:schemeClr val="tx1">
                    <a:lumMod val="85000"/>
                    <a:lumOff val="15000"/>
                  </a:schemeClr>
                </a:solidFill>
                <a:latin typeface="Arial Narrow" panose="020B0606020202030204" pitchFamily="34" charset="0"/>
              </a:rPr>
              <a:t>Classifies medications frequently prescribed to older patients </a:t>
            </a:r>
            <a:endParaRPr kumimoji="0" lang="en-US" altLang="en-US" b="1" i="0" u="none" strike="noStrike" kern="1200" cap="none" spc="0" normalizeH="0" noProof="0" dirty="0">
              <a:ln>
                <a:noFill/>
              </a:ln>
              <a:solidFill>
                <a:schemeClr val="tx1">
                  <a:lumMod val="85000"/>
                  <a:lumOff val="15000"/>
                </a:schemeClr>
              </a:solidFill>
              <a:effectLst/>
              <a:uLnTx/>
              <a:uFillTx/>
              <a:latin typeface="Arial Narrow" panose="020B0606020202030204" pitchFamily="34" charset="0"/>
            </a:endParaRPr>
          </a:p>
          <a:p>
            <a:pPr marR="0" lvl="0" algn="l" defTabSz="914400" rtl="0" eaLnBrk="1" fontAlgn="auto" latinLnBrk="0" hangingPunct="1">
              <a:lnSpc>
                <a:spcPct val="100000"/>
              </a:lnSpc>
              <a:spcBef>
                <a:spcPts val="0"/>
              </a:spcBef>
              <a:spcAft>
                <a:spcPts val="0"/>
              </a:spcAft>
              <a:buClr>
                <a:srgbClr val="0070C0"/>
              </a:buClr>
              <a:buSzTx/>
              <a:buFont typeface="Wingdings" panose="05000000000000000000" pitchFamily="2" charset="2"/>
              <a:buChar char="§"/>
              <a:tabLst/>
              <a:defRPr/>
            </a:pPr>
            <a:r>
              <a:rPr kumimoji="0" lang="en-US" altLang="en-US" b="1" i="0" u="none" strike="noStrike" kern="1200" cap="none" spc="0" normalizeH="0" baseline="0" noProof="0" dirty="0">
                <a:ln>
                  <a:noFill/>
                </a:ln>
                <a:solidFill>
                  <a:schemeClr val="tx1">
                    <a:lumMod val="85000"/>
                    <a:lumOff val="15000"/>
                  </a:schemeClr>
                </a:solidFill>
                <a:effectLst/>
                <a:uLnTx/>
                <a:uFillTx/>
                <a:latin typeface="Arial Narrow" panose="020B0606020202030204" pitchFamily="34" charset="0"/>
              </a:rPr>
              <a:t>Structured literature search identified evidence for experts</a:t>
            </a:r>
          </a:p>
          <a:p>
            <a:pPr marR="0" lvl="0" algn="l" defTabSz="914400" rtl="0" eaLnBrk="1" fontAlgn="auto" latinLnBrk="0" hangingPunct="1">
              <a:lnSpc>
                <a:spcPct val="100000"/>
              </a:lnSpc>
              <a:spcBef>
                <a:spcPts val="0"/>
              </a:spcBef>
              <a:spcAft>
                <a:spcPts val="0"/>
              </a:spcAft>
              <a:buClr>
                <a:srgbClr val="0070C0"/>
              </a:buClr>
              <a:buSzTx/>
              <a:buFont typeface="Wingdings" panose="05000000000000000000" pitchFamily="2" charset="2"/>
              <a:buChar char="§"/>
              <a:tabLst/>
              <a:defRPr/>
            </a:pPr>
            <a:r>
              <a:rPr lang="en-US" altLang="en-US" b="1" dirty="0">
                <a:solidFill>
                  <a:schemeClr val="tx1">
                    <a:lumMod val="85000"/>
                    <a:lumOff val="15000"/>
                  </a:schemeClr>
                </a:solidFill>
                <a:latin typeface="Arial Narrow" panose="020B0606020202030204" pitchFamily="34" charset="0"/>
              </a:rPr>
              <a:t>Delphi process – individual ranking by experts into Class A, B, C, D</a:t>
            </a:r>
          </a:p>
          <a:p>
            <a:pPr marR="0" lvl="0" algn="l" defTabSz="914400" rtl="0" eaLnBrk="1" fontAlgn="auto" latinLnBrk="0" hangingPunct="1">
              <a:lnSpc>
                <a:spcPct val="100000"/>
              </a:lnSpc>
              <a:spcBef>
                <a:spcPts val="0"/>
              </a:spcBef>
              <a:spcAft>
                <a:spcPts val="0"/>
              </a:spcAft>
              <a:buClr>
                <a:srgbClr val="0070C0"/>
              </a:buClr>
              <a:buSzTx/>
              <a:buFont typeface="Wingdings" panose="05000000000000000000" pitchFamily="2" charset="2"/>
              <a:buChar char="§"/>
              <a:tabLst/>
              <a:defRPr/>
            </a:pPr>
            <a:r>
              <a:rPr lang="en-US" altLang="en-US" b="1" dirty="0">
                <a:solidFill>
                  <a:schemeClr val="tx1">
                    <a:lumMod val="85000"/>
                    <a:lumOff val="15000"/>
                  </a:schemeClr>
                </a:solidFill>
                <a:latin typeface="Arial Narrow" panose="020B0606020202030204" pitchFamily="34" charset="0"/>
              </a:rPr>
              <a:t>Considers age-dependent tolerance, compliance, polypharmacy, multi-morbidity, frequency of relative contraindications</a:t>
            </a:r>
          </a:p>
          <a:p>
            <a:pPr marR="0" lvl="0" algn="l" defTabSz="914400" rtl="0" eaLnBrk="1" fontAlgn="auto" latinLnBrk="0" hangingPunct="1">
              <a:lnSpc>
                <a:spcPct val="100000"/>
              </a:lnSpc>
              <a:spcBef>
                <a:spcPts val="0"/>
              </a:spcBef>
              <a:spcAft>
                <a:spcPts val="0"/>
              </a:spcAft>
              <a:buClr>
                <a:srgbClr val="0070C0"/>
              </a:buClr>
              <a:buSzTx/>
              <a:buFont typeface="Wingdings" panose="05000000000000000000" pitchFamily="2" charset="2"/>
              <a:buChar char="§"/>
              <a:tabLst/>
              <a:defRPr/>
            </a:pPr>
            <a:r>
              <a:rPr kumimoji="0" lang="en-US" altLang="en-US" b="1" i="0" u="none" strike="noStrike" kern="1200" cap="none" spc="0" normalizeH="0" baseline="0" noProof="0" dirty="0">
                <a:ln>
                  <a:noFill/>
                </a:ln>
                <a:solidFill>
                  <a:schemeClr val="tx1">
                    <a:lumMod val="85000"/>
                    <a:lumOff val="15000"/>
                  </a:schemeClr>
                </a:solidFill>
                <a:effectLst/>
                <a:uLnTx/>
                <a:uFillTx/>
                <a:latin typeface="Arial Narrow" panose="020B0606020202030204" pitchFamily="34" charset="0"/>
              </a:rPr>
              <a:t>Updated list at </a:t>
            </a:r>
            <a:r>
              <a:rPr kumimoji="0" lang="en-US" altLang="en-US" b="1" i="0" u="none" strike="noStrike" kern="1200" cap="none" spc="0" normalizeH="0" baseline="0" noProof="0" dirty="0">
                <a:ln>
                  <a:noFill/>
                </a:ln>
                <a:solidFill>
                  <a:schemeClr val="tx1">
                    <a:lumMod val="85000"/>
                    <a:lumOff val="15000"/>
                  </a:schemeClr>
                </a:solidFill>
                <a:effectLst/>
                <a:uLnTx/>
                <a:uFillTx/>
                <a:latin typeface="Arial Narrow" panose="020B0606020202030204" pitchFamily="34" charset="0"/>
                <a:hlinkClick r:id="rId6">
                  <a:extLst>
                    <a:ext uri="{A12FA001-AC4F-418D-AE19-62706E023703}">
                      <ahyp:hlinkClr xmlns:ahyp="http://schemas.microsoft.com/office/drawing/2018/hyperlinkcolor" val="tx"/>
                    </a:ext>
                  </a:extLst>
                </a:hlinkClick>
              </a:rPr>
              <a:t>http://www.umm.uni-heidelberg.de/ag/forta/</a:t>
            </a:r>
            <a:endParaRPr kumimoji="0" lang="en-US" altLang="en-US" b="1" i="0" u="none" strike="noStrike" kern="1200" cap="none" spc="0" normalizeH="0" baseline="0" noProof="0" dirty="0">
              <a:ln>
                <a:noFill/>
              </a:ln>
              <a:solidFill>
                <a:schemeClr val="tx1">
                  <a:lumMod val="85000"/>
                  <a:lumOff val="15000"/>
                </a:schemeClr>
              </a:solidFill>
              <a:effectLst/>
              <a:uLnTx/>
              <a:uFillTx/>
              <a:latin typeface="Arial Narrow" panose="020B0606020202030204" pitchFamily="34" charset="0"/>
            </a:endParaRPr>
          </a:p>
          <a:p>
            <a:pPr marR="0" lvl="0" algn="l" defTabSz="914400" rtl="0" eaLnBrk="1" fontAlgn="auto" latinLnBrk="0" hangingPunct="1">
              <a:lnSpc>
                <a:spcPct val="100000"/>
              </a:lnSpc>
              <a:spcBef>
                <a:spcPts val="0"/>
              </a:spcBef>
              <a:spcAft>
                <a:spcPts val="0"/>
              </a:spcAft>
              <a:buClr>
                <a:srgbClr val="0070C0"/>
              </a:buClr>
              <a:buSzTx/>
              <a:buFont typeface="Wingdings" panose="05000000000000000000" pitchFamily="2" charset="2"/>
              <a:buChar char="§"/>
              <a:tabLst/>
              <a:defRPr/>
            </a:pPr>
            <a:r>
              <a:rPr lang="en-US" altLang="en-US" b="1" dirty="0">
                <a:solidFill>
                  <a:schemeClr val="tx1">
                    <a:lumMod val="85000"/>
                    <a:lumOff val="15000"/>
                  </a:schemeClr>
                </a:solidFill>
                <a:latin typeface="Arial Narrow" panose="020B0606020202030204" pitchFamily="34" charset="0"/>
              </a:rPr>
              <a:t>Utility demonstrated in prospective randomized trials</a:t>
            </a:r>
            <a:endParaRPr kumimoji="0" lang="en-US" altLang="en-US" b="1" i="0" u="none" strike="noStrike" kern="1200" cap="none" spc="0" normalizeH="0" baseline="0" noProof="0" dirty="0">
              <a:ln>
                <a:noFill/>
              </a:ln>
              <a:solidFill>
                <a:schemeClr val="tx1">
                  <a:lumMod val="85000"/>
                  <a:lumOff val="15000"/>
                </a:schemeClr>
              </a:solidFill>
              <a:effectLst/>
              <a:uLnTx/>
              <a:uFillTx/>
              <a:latin typeface="Arial Narrow" panose="020B0606020202030204" pitchFamily="34" charset="0"/>
            </a:endParaRPr>
          </a:p>
          <a:p>
            <a:pPr marR="0" lvl="0" algn="l" defTabSz="914400" rtl="0" eaLnBrk="1" fontAlgn="auto" latinLnBrk="0" hangingPunct="1">
              <a:lnSpc>
                <a:spcPct val="100000"/>
              </a:lnSpc>
              <a:spcBef>
                <a:spcPts val="0"/>
              </a:spcBef>
              <a:spcAft>
                <a:spcPts val="0"/>
              </a:spcAft>
              <a:buClr>
                <a:schemeClr val="tx1">
                  <a:lumMod val="75000"/>
                  <a:lumOff val="25000"/>
                </a:schemeClr>
              </a:buClr>
              <a:buSzTx/>
              <a:buFont typeface="Wingdings" panose="05000000000000000000" pitchFamily="2" charset="2"/>
              <a:buChar char="§"/>
              <a:tabLst/>
              <a:defRPr/>
            </a:pPr>
            <a:endParaRPr kumimoji="0" lang="en-US" altLang="en-US" b="1" i="0" u="none" strike="noStrike" kern="1200" cap="none" spc="0" normalizeH="0" baseline="0" noProof="0" dirty="0">
              <a:ln>
                <a:noFill/>
              </a:ln>
              <a:solidFill>
                <a:schemeClr val="tx1">
                  <a:lumMod val="85000"/>
                  <a:lumOff val="15000"/>
                </a:schemeClr>
              </a:solidFill>
              <a:effectLst/>
              <a:uLnTx/>
              <a:uFillTx/>
              <a:latin typeface="Arial Narrow" panose="020B0606020202030204" pitchFamily="34" charset="0"/>
            </a:endParaRPr>
          </a:p>
        </p:txBody>
      </p:sp>
      <p:pic>
        <p:nvPicPr>
          <p:cNvPr id="14" name="Picture 2" descr="Image result for forta fit for the aged">
            <a:extLst>
              <a:ext uri="{FF2B5EF4-FFF2-40B4-BE49-F238E27FC236}">
                <a16:creationId xmlns:a16="http://schemas.microsoft.com/office/drawing/2014/main" id="{3A3B6364-B149-478B-8645-99B69883CA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08377" y="4239780"/>
            <a:ext cx="1785386" cy="1785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57498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4268" y="140652"/>
            <a:ext cx="2167807" cy="853897"/>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66604" y="313773"/>
            <a:ext cx="6747664" cy="646331"/>
          </a:xfrm>
          <a:prstGeom prst="rect">
            <a:avLst/>
          </a:prstGeom>
          <a:noFill/>
        </p:spPr>
        <p:txBody>
          <a:bodyPr wrap="square">
            <a:spAutoFit/>
          </a:bodyPr>
          <a:lstStyle/>
          <a:p>
            <a:pPr lvl="0">
              <a:defRPr/>
            </a:pPr>
            <a:r>
              <a:rPr lang="en-CA" sz="3600" b="1" dirty="0">
                <a:solidFill>
                  <a:srgbClr val="183059"/>
                </a:solidFill>
                <a:latin typeface="Arial Narrow" panose="020B0606020202030204" pitchFamily="34" charset="0"/>
                <a:cs typeface="Aharoni" panose="02010803020104030203" pitchFamily="2" charset="-79"/>
              </a:rPr>
              <a:t>The FORTA (Fit for the Aged) List</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104192"/>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D322A55-9900-4E56-A06C-C4D30B436615}"/>
              </a:ext>
            </a:extLst>
          </p:cNvPr>
          <p:cNvSpPr/>
          <p:nvPr/>
        </p:nvSpPr>
        <p:spPr>
          <a:xfrm>
            <a:off x="165002" y="6334781"/>
            <a:ext cx="6797569" cy="400110"/>
          </a:xfrm>
          <a:prstGeom prst="rect">
            <a:avLst/>
          </a:prstGeom>
        </p:spPr>
        <p:txBody>
          <a:bodyPr wrap="square">
            <a:spAutoFit/>
          </a:bodyPr>
          <a:lstStyle/>
          <a:p>
            <a:pPr lvl="0" defTabSz="914400">
              <a:defRPr/>
            </a:pPr>
            <a:r>
              <a:rPr lang="en-CA" sz="1000" dirty="0" err="1">
                <a:solidFill>
                  <a:prstClr val="white"/>
                </a:solidFill>
                <a:latin typeface="Arial Narrow" panose="020B0606020202030204" pitchFamily="34" charset="0"/>
              </a:rPr>
              <a:t>Wehling</a:t>
            </a:r>
            <a:r>
              <a:rPr lang="en-CA" sz="1000" dirty="0">
                <a:solidFill>
                  <a:prstClr val="white"/>
                </a:solidFill>
                <a:latin typeface="Arial Narrow" panose="020B0606020202030204" pitchFamily="34" charset="0"/>
              </a:rPr>
              <a:t> M, Collins R, Gil VM, et al. Appropriateness of oral anticoagulants for the long-term treatment of atrial fibrillation in older people: results of an evidence-based review and international consensus validation process (OAC-FORTA 2016). Drugs Aging 2017; 34, 499-507</a:t>
            </a:r>
            <a:endParaRPr lang="de-DE" sz="1000" dirty="0">
              <a:solidFill>
                <a:prstClr val="white"/>
              </a:solidFill>
              <a:latin typeface="Arial Narrow" panose="020B0606020202030204" pitchFamily="34" charset="0"/>
            </a:endParaRPr>
          </a:p>
        </p:txBody>
      </p:sp>
      <p:pic>
        <p:nvPicPr>
          <p:cNvPr id="2" name="Picture 1">
            <a:extLst>
              <a:ext uri="{FF2B5EF4-FFF2-40B4-BE49-F238E27FC236}">
                <a16:creationId xmlns:a16="http://schemas.microsoft.com/office/drawing/2014/main" id="{E845B88C-D1DF-458E-BD89-1D363263D133}"/>
              </a:ext>
            </a:extLst>
          </p:cNvPr>
          <p:cNvPicPr>
            <a:picLocks noChangeAspect="1"/>
          </p:cNvPicPr>
          <p:nvPr/>
        </p:nvPicPr>
        <p:blipFill>
          <a:blip r:embed="rId6"/>
          <a:stretch>
            <a:fillRect/>
          </a:stretch>
        </p:blipFill>
        <p:spPr>
          <a:xfrm>
            <a:off x="1218887" y="1283084"/>
            <a:ext cx="6706226" cy="4823865"/>
          </a:xfrm>
          <a:prstGeom prst="rect">
            <a:avLst/>
          </a:prstGeom>
        </p:spPr>
      </p:pic>
    </p:spTree>
    <p:extLst>
      <p:ext uri="{BB962C8B-B14F-4D97-AF65-F5344CB8AC3E}">
        <p14:creationId xmlns:p14="http://schemas.microsoft.com/office/powerpoint/2010/main" val="13484581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4268" y="140652"/>
            <a:ext cx="2167807" cy="853897"/>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66604" y="313773"/>
            <a:ext cx="6747664" cy="646331"/>
          </a:xfrm>
          <a:prstGeom prst="rect">
            <a:avLst/>
          </a:prstGeom>
          <a:noFill/>
        </p:spPr>
        <p:txBody>
          <a:bodyPr wrap="square">
            <a:spAutoFit/>
          </a:bodyPr>
          <a:lstStyle/>
          <a:p>
            <a:pPr lvl="0">
              <a:defRPr/>
            </a:pPr>
            <a:r>
              <a:rPr lang="en-CA" sz="3600" b="1" dirty="0">
                <a:solidFill>
                  <a:srgbClr val="183059"/>
                </a:solidFill>
                <a:latin typeface="Arial Narrow" panose="020B0606020202030204" pitchFamily="34" charset="0"/>
                <a:cs typeface="Aharoni" panose="02010803020104030203" pitchFamily="2" charset="-79"/>
              </a:rPr>
              <a:t>The FORTA (Fit for the Aged) List</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104192"/>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D322A55-9900-4E56-A06C-C4D30B436615}"/>
              </a:ext>
            </a:extLst>
          </p:cNvPr>
          <p:cNvSpPr/>
          <p:nvPr/>
        </p:nvSpPr>
        <p:spPr>
          <a:xfrm>
            <a:off x="209607" y="6317238"/>
            <a:ext cx="6797569" cy="400110"/>
          </a:xfrm>
          <a:prstGeom prst="rect">
            <a:avLst/>
          </a:prstGeom>
        </p:spPr>
        <p:txBody>
          <a:bodyPr wrap="square">
            <a:spAutoFit/>
          </a:bodyPr>
          <a:lstStyle/>
          <a:p>
            <a:pPr lvl="0" defTabSz="914400">
              <a:defRPr/>
            </a:pPr>
            <a:r>
              <a:rPr lang="en-CA" sz="1000" dirty="0" err="1">
                <a:solidFill>
                  <a:prstClr val="white"/>
                </a:solidFill>
                <a:latin typeface="Arial Narrow" panose="020B0606020202030204" pitchFamily="34" charset="0"/>
              </a:rPr>
              <a:t>Wehling</a:t>
            </a:r>
            <a:r>
              <a:rPr lang="en-CA" sz="1000" dirty="0">
                <a:solidFill>
                  <a:prstClr val="white"/>
                </a:solidFill>
                <a:latin typeface="Arial Narrow" panose="020B0606020202030204" pitchFamily="34" charset="0"/>
              </a:rPr>
              <a:t> M, Collins R, Gil VM, et al. Appropriateness of oral anticoagulants for the long-term treatment of atrial fibrillation in older people: results of an evidence-based review and international consensus validation process (OAC-FORTA 2016). Drugs Aging 2017; 34, 499-507</a:t>
            </a:r>
            <a:endParaRPr lang="de-DE" sz="1000" dirty="0">
              <a:solidFill>
                <a:prstClr val="white"/>
              </a:solidFill>
              <a:latin typeface="Arial Narrow" panose="020B0606020202030204" pitchFamily="34" charset="0"/>
            </a:endParaRPr>
          </a:p>
        </p:txBody>
      </p:sp>
      <p:pic>
        <p:nvPicPr>
          <p:cNvPr id="3" name="Picture 2">
            <a:extLst>
              <a:ext uri="{FF2B5EF4-FFF2-40B4-BE49-F238E27FC236}">
                <a16:creationId xmlns:a16="http://schemas.microsoft.com/office/drawing/2014/main" id="{0BAF29C9-D7EC-49CD-86D4-AB9749D62D4D}"/>
              </a:ext>
            </a:extLst>
          </p:cNvPr>
          <p:cNvPicPr>
            <a:picLocks noChangeAspect="1"/>
          </p:cNvPicPr>
          <p:nvPr/>
        </p:nvPicPr>
        <p:blipFill>
          <a:blip r:embed="rId6"/>
          <a:stretch>
            <a:fillRect/>
          </a:stretch>
        </p:blipFill>
        <p:spPr>
          <a:xfrm>
            <a:off x="1041045" y="1215354"/>
            <a:ext cx="6857126" cy="4932409"/>
          </a:xfrm>
          <a:prstGeom prst="rect">
            <a:avLst/>
          </a:prstGeom>
        </p:spPr>
      </p:pic>
    </p:spTree>
    <p:extLst>
      <p:ext uri="{BB962C8B-B14F-4D97-AF65-F5344CB8AC3E}">
        <p14:creationId xmlns:p14="http://schemas.microsoft.com/office/powerpoint/2010/main" val="21128450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4268" y="140652"/>
            <a:ext cx="2167807" cy="853897"/>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66604" y="110072"/>
            <a:ext cx="6747664" cy="954107"/>
          </a:xfrm>
          <a:prstGeom prst="rect">
            <a:avLst/>
          </a:prstGeom>
          <a:noFill/>
        </p:spPr>
        <p:txBody>
          <a:bodyPr wrap="square">
            <a:spAutoFit/>
          </a:bodyPr>
          <a:lstStyle/>
          <a:p>
            <a:pPr lvl="0">
              <a:defRPr/>
            </a:pPr>
            <a:r>
              <a:rPr lang="en-CA" sz="2800" b="1" dirty="0">
                <a:solidFill>
                  <a:srgbClr val="183059"/>
                </a:solidFill>
                <a:latin typeface="Arial Narrow" panose="020B0606020202030204" pitchFamily="34" charset="0"/>
                <a:cs typeface="Aharoni" panose="02010803020104030203" pitchFamily="2" charset="-79"/>
              </a:rPr>
              <a:t>The FORTA (Fit for the Aged) List Anticoagulants for Atrial Fibrillation</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104192"/>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D322A55-9900-4E56-A06C-C4D30B436615}"/>
              </a:ext>
            </a:extLst>
          </p:cNvPr>
          <p:cNvSpPr/>
          <p:nvPr/>
        </p:nvSpPr>
        <p:spPr>
          <a:xfrm>
            <a:off x="66604" y="6317238"/>
            <a:ext cx="6797569" cy="400110"/>
          </a:xfrm>
          <a:prstGeom prst="rect">
            <a:avLst/>
          </a:prstGeom>
        </p:spPr>
        <p:txBody>
          <a:bodyPr wrap="square">
            <a:spAutoFit/>
          </a:bodyPr>
          <a:lstStyle/>
          <a:p>
            <a:pPr lvl="0" defTabSz="914400">
              <a:defRPr/>
            </a:pPr>
            <a:r>
              <a:rPr lang="en-CA" sz="1000" dirty="0" err="1">
                <a:solidFill>
                  <a:prstClr val="white"/>
                </a:solidFill>
                <a:latin typeface="Arial Narrow" panose="020B0606020202030204" pitchFamily="34" charset="0"/>
              </a:rPr>
              <a:t>Wehling</a:t>
            </a:r>
            <a:r>
              <a:rPr lang="en-CA" sz="1000" dirty="0">
                <a:solidFill>
                  <a:prstClr val="white"/>
                </a:solidFill>
                <a:latin typeface="Arial Narrow" panose="020B0606020202030204" pitchFamily="34" charset="0"/>
              </a:rPr>
              <a:t> M, Collins R, Gil VM, et al. Appropriateness of oral anticoagulants for the long-term treatment of atrial fibrillation in older people: results of an evidence-based review and international consensus validation process (OAC-FORTA 2016). Drugs Aging 2017; 34, 499-507</a:t>
            </a:r>
            <a:endParaRPr lang="de-DE" sz="1000" dirty="0">
              <a:solidFill>
                <a:prstClr val="white"/>
              </a:solidFill>
              <a:latin typeface="Arial Narrow" panose="020B0606020202030204" pitchFamily="34" charset="0"/>
            </a:endParaRPr>
          </a:p>
        </p:txBody>
      </p:sp>
      <p:pic>
        <p:nvPicPr>
          <p:cNvPr id="2" name="Picture 1">
            <a:extLst>
              <a:ext uri="{FF2B5EF4-FFF2-40B4-BE49-F238E27FC236}">
                <a16:creationId xmlns:a16="http://schemas.microsoft.com/office/drawing/2014/main" id="{C3282195-D330-48EB-A2B7-9204B43F76F3}"/>
              </a:ext>
            </a:extLst>
          </p:cNvPr>
          <p:cNvPicPr>
            <a:picLocks noChangeAspect="1"/>
          </p:cNvPicPr>
          <p:nvPr/>
        </p:nvPicPr>
        <p:blipFill>
          <a:blip r:embed="rId6"/>
          <a:stretch>
            <a:fillRect/>
          </a:stretch>
        </p:blipFill>
        <p:spPr>
          <a:xfrm>
            <a:off x="1157788" y="1190264"/>
            <a:ext cx="6828423" cy="4911763"/>
          </a:xfrm>
          <a:prstGeom prst="rect">
            <a:avLst/>
          </a:prstGeom>
        </p:spPr>
      </p:pic>
    </p:spTree>
    <p:extLst>
      <p:ext uri="{BB962C8B-B14F-4D97-AF65-F5344CB8AC3E}">
        <p14:creationId xmlns:p14="http://schemas.microsoft.com/office/powerpoint/2010/main" val="28006873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17662"/>
            <a:ext cx="5587940"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Considerations for Dosing of DOACs</a:t>
            </a:r>
          </a:p>
        </p:txBody>
      </p:sp>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146654" y="6202050"/>
            <a:ext cx="4341263" cy="784830"/>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Pfizer Canada Inc./BMS Canada.  Eliquis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apixaban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Boehringer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Ingelheim</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Canada Ltd. Pradaxa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dagbatran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August 11,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Bayer Inc. Xarelto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rivaroxaban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Daiichi</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Sankyp</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Inc.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Lixiana</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edoxaban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10" name="Picture 9">
            <a:extLst>
              <a:ext uri="{FF2B5EF4-FFF2-40B4-BE49-F238E27FC236}">
                <a16:creationId xmlns:a16="http://schemas.microsoft.com/office/drawing/2014/main" id="{484E2080-6A9B-4104-A884-CBBDB3B562B6}"/>
              </a:ext>
            </a:extLst>
          </p:cNvPr>
          <p:cNvPicPr>
            <a:picLocks noChangeAspect="1"/>
          </p:cNvPicPr>
          <p:nvPr/>
        </p:nvPicPr>
        <p:blipFill>
          <a:blip r:embed="rId6"/>
          <a:stretch>
            <a:fillRect/>
          </a:stretch>
        </p:blipFill>
        <p:spPr>
          <a:xfrm>
            <a:off x="506358" y="1368527"/>
            <a:ext cx="8118387" cy="46306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79311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1114425" y="1441317"/>
            <a:ext cx="7368797" cy="646331"/>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rPr>
              <a:t>What would be your choice for Beth?</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6306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2400" b="1" i="1"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Select from one or more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1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Warfarin to INR 2-3</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CA" sz="1600" b="1" i="0" u="none" strike="noStrike" kern="1200" cap="none" spc="0" normalizeH="0" baseline="0" noProof="0" dirty="0">
                <a:ln>
                  <a:noFill/>
                </a:ln>
                <a:solidFill>
                  <a:srgbClr val="5BCCDF"/>
                </a:solidFill>
                <a:effectLst/>
                <a:uLnTx/>
                <a:uFillTx/>
                <a:latin typeface="Arial Narrow" panose="020B0606020202030204" pitchFamily="34" charset="0"/>
                <a:ea typeface="Lato" panose="020F0502020204030203" pitchFamily="34" charset="0"/>
                <a:cs typeface="Lato" panose="020F0502020204030203" pitchFamily="34" charset="0"/>
              </a:rPr>
              <a:t>Apixaban 5mg bid </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Apixaban 2.5 mg bid </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CA" sz="1600" b="1" i="0" u="none" strike="noStrike" kern="1200" cap="none" spc="0" normalizeH="0" baseline="0" noProof="0" dirty="0" err="1">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Dabigitran</a:t>
            </a: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 150 mg bid </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CA" sz="1600" b="1" i="0" u="none" strike="noStrike" kern="1200" cap="none" spc="0" normalizeH="0" baseline="0" noProof="0" dirty="0">
                <a:ln>
                  <a:noFill/>
                </a:ln>
                <a:solidFill>
                  <a:srgbClr val="5BCCDF"/>
                </a:solidFill>
                <a:effectLst/>
                <a:uLnTx/>
                <a:uFillTx/>
                <a:latin typeface="Arial Narrow" panose="020B0606020202030204" pitchFamily="34" charset="0"/>
                <a:ea typeface="Lato" panose="020F0502020204030203" pitchFamily="34" charset="0"/>
                <a:cs typeface="Lato" panose="020F0502020204030203" pitchFamily="34" charset="0"/>
              </a:rPr>
              <a:t>Dabigatran 110 mg bid</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CA" sz="1600" b="1" i="0" u="none" strike="noStrike" kern="1200" cap="none" spc="0" normalizeH="0" baseline="0" noProof="0" dirty="0" err="1">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Edoxaban</a:t>
            </a: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 60 mg od</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CA" sz="1600" b="1" i="0" u="none" strike="noStrike" kern="1200" cap="none" spc="0" normalizeH="0" baseline="0" noProof="0" dirty="0" err="1">
                <a:ln>
                  <a:noFill/>
                </a:ln>
                <a:solidFill>
                  <a:srgbClr val="5BCCDF"/>
                </a:solidFill>
                <a:effectLst/>
                <a:uLnTx/>
                <a:uFillTx/>
                <a:latin typeface="Arial Narrow" panose="020B0606020202030204" pitchFamily="34" charset="0"/>
                <a:ea typeface="Lato" panose="020F0502020204030203" pitchFamily="34" charset="0"/>
                <a:cs typeface="Lato" panose="020F0502020204030203" pitchFamily="34" charset="0"/>
              </a:rPr>
              <a:t>Edoxaban</a:t>
            </a:r>
            <a:r>
              <a:rPr kumimoji="0" lang="en-CA" sz="1600" b="1" i="0" u="none" strike="noStrike" kern="1200" cap="none" spc="0" normalizeH="0" baseline="0" noProof="0" dirty="0">
                <a:ln>
                  <a:noFill/>
                </a:ln>
                <a:solidFill>
                  <a:srgbClr val="5BCCDF"/>
                </a:solidFill>
                <a:effectLst/>
                <a:uLnTx/>
                <a:uFillTx/>
                <a:latin typeface="Arial Narrow" panose="020B0606020202030204" pitchFamily="34" charset="0"/>
                <a:ea typeface="Lato" panose="020F0502020204030203" pitchFamily="34" charset="0"/>
                <a:cs typeface="Lato" panose="020F0502020204030203" pitchFamily="34" charset="0"/>
              </a:rPr>
              <a:t> 30 mg od</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Rivaroxaban 20 mg od</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CA" sz="1600" b="1" i="0" u="none" strike="noStrike" kern="1200" cap="none" spc="0" normalizeH="0" baseline="0" noProof="0" dirty="0">
                <a:ln>
                  <a:noFill/>
                </a:ln>
                <a:solidFill>
                  <a:srgbClr val="5BCCDF"/>
                </a:solidFill>
                <a:effectLst/>
                <a:uLnTx/>
                <a:uFillTx/>
                <a:latin typeface="Arial Narrow" panose="020B0606020202030204" pitchFamily="34" charset="0"/>
                <a:ea typeface="Lato" panose="020F0502020204030203" pitchFamily="34" charset="0"/>
                <a:cs typeface="Lato" panose="020F0502020204030203" pitchFamily="34" charset="0"/>
              </a:rPr>
              <a:t>Rivaroxaban 15 mg od</a:t>
            </a: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3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7366E90-F381-43AD-B7F5-60E3F9B92897}"/>
              </a:ext>
            </a:extLst>
          </p:cNvPr>
          <p:cNvCxnSpPr/>
          <p:nvPr/>
        </p:nvCxnSpPr>
        <p:spPr>
          <a:xfrm>
            <a:off x="2910177" y="4079017"/>
            <a:ext cx="116884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B8460249-FF5D-4748-BCB2-BAE3FAAB8869}"/>
              </a:ext>
            </a:extLst>
          </p:cNvPr>
          <p:cNvSpPr txBox="1"/>
          <p:nvPr/>
        </p:nvSpPr>
        <p:spPr>
          <a:xfrm>
            <a:off x="4189708" y="3762256"/>
            <a:ext cx="2274073" cy="646331"/>
          </a:xfrm>
          <a:prstGeom prst="rect">
            <a:avLst/>
          </a:prstGeom>
          <a:gradFill flip="none" rotWithShape="1">
            <a:gsLst>
              <a:gs pos="0">
                <a:srgbClr val="99DFEB">
                  <a:tint val="66000"/>
                  <a:satMod val="160000"/>
                </a:srgbClr>
              </a:gs>
              <a:gs pos="50000">
                <a:srgbClr val="99DFEB">
                  <a:tint val="44500"/>
                  <a:satMod val="160000"/>
                </a:srgbClr>
              </a:gs>
              <a:gs pos="100000">
                <a:srgbClr val="99DFEB">
                  <a:tint val="23500"/>
                  <a:satMod val="160000"/>
                </a:srgbClr>
              </a:gs>
            </a:gsLst>
            <a:lin ang="2700000" scaled="1"/>
            <a:tileRect/>
          </a:gradFill>
        </p:spPr>
        <p:txBody>
          <a:bodyPr wrap="square" rtlCol="0">
            <a:spAutoFit/>
          </a:bodyPr>
          <a:lstStyle/>
          <a:p>
            <a:pPr algn="ctr"/>
            <a:r>
              <a:rPr lang="en-CA" b="1" dirty="0">
                <a:latin typeface="Arial Narrow" panose="020B0606020202030204" pitchFamily="34" charset="0"/>
              </a:rPr>
              <a:t>Why not the lower apixaban dose?</a:t>
            </a:r>
            <a:endParaRPr lang="en-US" b="1" dirty="0">
              <a:latin typeface="Arial Narrow" panose="020B0606020202030204" pitchFamily="34" charset="0"/>
            </a:endParaRPr>
          </a:p>
        </p:txBody>
      </p:sp>
    </p:spTree>
    <p:extLst>
      <p:ext uri="{BB962C8B-B14F-4D97-AF65-F5344CB8AC3E}">
        <p14:creationId xmlns:p14="http://schemas.microsoft.com/office/powerpoint/2010/main" val="1158728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32B2AC5-0C79-4D8A-90FC-8FF74B0ADFFC}"/>
              </a:ext>
            </a:extLst>
          </p:cNvPr>
          <p:cNvSpPr txBox="1"/>
          <p:nvPr/>
        </p:nvSpPr>
        <p:spPr>
          <a:xfrm>
            <a:off x="3259639" y="1728349"/>
            <a:ext cx="5657390" cy="3416320"/>
          </a:xfrm>
          <a:prstGeom prst="rect">
            <a:avLst/>
          </a:prstGeom>
          <a:noFill/>
        </p:spPr>
        <p:txBody>
          <a:bodyPr wrap="square" rtlCol="0">
            <a:spAutoFit/>
          </a:bodyPr>
          <a:lstStyle/>
          <a:p>
            <a:pPr marL="342900" indent="-342900">
              <a:buClr>
                <a:srgbClr val="00B0F0"/>
              </a:buClr>
              <a:buFont typeface="Wingdings" panose="05000000000000000000" pitchFamily="2" charset="2"/>
              <a:buChar char="§"/>
            </a:pPr>
            <a:r>
              <a:rPr lang="en-CA" sz="3600" b="1" dirty="0">
                <a:latin typeface="Arial Narrow" panose="020B0606020202030204" pitchFamily="34" charset="0"/>
              </a:rPr>
              <a:t>Beth comes in for a routine diabetes follow up visit. </a:t>
            </a:r>
          </a:p>
          <a:p>
            <a:pPr>
              <a:buClr>
                <a:srgbClr val="00B0F0"/>
              </a:buClr>
            </a:pPr>
            <a:endParaRPr lang="en-CA" sz="3600" b="1" dirty="0">
              <a:latin typeface="Arial Narrow" panose="020B0606020202030204" pitchFamily="34" charset="0"/>
            </a:endParaRPr>
          </a:p>
          <a:p>
            <a:pPr marL="342900" indent="-342900">
              <a:buClr>
                <a:srgbClr val="00B0F0"/>
              </a:buClr>
              <a:buFont typeface="Wingdings" panose="05000000000000000000" pitchFamily="2" charset="2"/>
              <a:buChar char="§"/>
            </a:pPr>
            <a:r>
              <a:rPr lang="en-CA" sz="3600" b="1" dirty="0">
                <a:latin typeface="Arial Narrow" panose="020B0606020202030204" pitchFamily="34" charset="0"/>
              </a:rPr>
              <a:t>She feels ok, but occasionally feels her “heart skip”</a:t>
            </a:r>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rPr>
              <a:t>Case 6</a:t>
            </a:r>
            <a:endParaRPr kumimoji="0" lang="en-US"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pic>
        <p:nvPicPr>
          <p:cNvPr id="23" name="Picture 22">
            <a:extLst>
              <a:ext uri="{FF2B5EF4-FFF2-40B4-BE49-F238E27FC236}">
                <a16:creationId xmlns:a16="http://schemas.microsoft.com/office/drawing/2014/main" id="{95EA07E4-15FD-4C7E-ACB4-379699954A63}"/>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880476">
            <a:off x="2956403" y="5280547"/>
            <a:ext cx="1257348" cy="1433728"/>
          </a:xfrm>
          <a:prstGeom prst="rect">
            <a:avLst/>
          </a:prstGeom>
        </p:spPr>
      </p:pic>
      <p:pic>
        <p:nvPicPr>
          <p:cNvPr id="14" name="Picture 13" descr="Clinical-conandrum-Logo-2019_dec.png">
            <a:extLst>
              <a:ext uri="{FF2B5EF4-FFF2-40B4-BE49-F238E27FC236}">
                <a16:creationId xmlns:a16="http://schemas.microsoft.com/office/drawing/2014/main" id="{7DF58D8C-D38E-4C74-A3D0-3A88A46564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sp>
        <p:nvSpPr>
          <p:cNvPr id="12" name="TextBox 11">
            <a:extLst>
              <a:ext uri="{FF2B5EF4-FFF2-40B4-BE49-F238E27FC236}">
                <a16:creationId xmlns:a16="http://schemas.microsoft.com/office/drawing/2014/main" id="{D512669C-4E5D-4BB9-989E-404FDD9C6BC3}"/>
              </a:ext>
            </a:extLst>
          </p:cNvPr>
          <p:cNvSpPr txBox="1"/>
          <p:nvPr/>
        </p:nvSpPr>
        <p:spPr>
          <a:xfrm>
            <a:off x="-572705" y="1421156"/>
            <a:ext cx="2761130" cy="83099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28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Beth</a:t>
            </a:r>
          </a:p>
          <a:p>
            <a:pPr marR="0" lvl="0" indent="0" algn="ctr" fontAlgn="auto">
              <a:lnSpc>
                <a:spcPct val="100000"/>
              </a:lnSpc>
              <a:spcBef>
                <a:spcPts val="0"/>
              </a:spcBef>
              <a:spcAft>
                <a:spcPts val="0"/>
              </a:spcAft>
              <a:buClrTx/>
              <a:buSzTx/>
              <a:buFontTx/>
              <a:buNone/>
              <a:tabLst/>
              <a:defRPr/>
            </a:pPr>
            <a:r>
              <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79 </a:t>
            </a:r>
            <a:r>
              <a:rPr lang="en-US"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years old</a:t>
            </a:r>
            <a:endPar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endParaRPr>
          </a:p>
        </p:txBody>
      </p:sp>
      <p:pic>
        <p:nvPicPr>
          <p:cNvPr id="11" name="Picture 10" descr="A person standing posing for the camera&#10;&#10;Description automatically generated">
            <a:extLst>
              <a:ext uri="{FF2B5EF4-FFF2-40B4-BE49-F238E27FC236}">
                <a16:creationId xmlns:a16="http://schemas.microsoft.com/office/drawing/2014/main" id="{B179A4A6-64EF-4701-9C34-BDE40683EE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11912" y="1397599"/>
            <a:ext cx="1803601" cy="5417315"/>
          </a:xfrm>
          <a:prstGeom prst="rect">
            <a:avLst/>
          </a:prstGeom>
        </p:spPr>
      </p:pic>
    </p:spTree>
    <p:extLst>
      <p:ext uri="{BB962C8B-B14F-4D97-AF65-F5344CB8AC3E}">
        <p14:creationId xmlns:p14="http://schemas.microsoft.com/office/powerpoint/2010/main" val="618990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erson standing posing for the camera&#10;&#10;Description automatically generated">
            <a:extLst>
              <a:ext uri="{FF2B5EF4-FFF2-40B4-BE49-F238E27FC236}">
                <a16:creationId xmlns:a16="http://schemas.microsoft.com/office/drawing/2014/main" id="{D9411C47-064B-4147-B966-2662C1FC3C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028" y="58670"/>
            <a:ext cx="2087898" cy="6271232"/>
          </a:xfrm>
          <a:prstGeom prst="rect">
            <a:avLst/>
          </a:prstGeom>
        </p:spPr>
      </p:pic>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77932"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Case 6</a:t>
            </a:r>
            <a:endParaRPr kumimoji="0" lang="en-US" sz="4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0" y="3035231"/>
            <a:ext cx="9144000" cy="1201904"/>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909835" y="2315151"/>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
            <a:extLst>
              <a:ext uri="{FF2B5EF4-FFF2-40B4-BE49-F238E27FC236}">
                <a16:creationId xmlns:a16="http://schemas.microsoft.com/office/drawing/2014/main" id="{CD5E9F53-F6A0-43AE-8C49-CF1CBDA29CCC}"/>
              </a:ext>
            </a:extLst>
          </p:cNvPr>
          <p:cNvSpPr>
            <a:spLocks noEditPoints="1"/>
          </p:cNvSpPr>
          <p:nvPr/>
        </p:nvSpPr>
        <p:spPr bwMode="auto">
          <a:xfrm>
            <a:off x="1389842" y="2792255"/>
            <a:ext cx="716048" cy="490672"/>
          </a:xfrm>
          <a:custGeom>
            <a:avLst/>
            <a:gdLst>
              <a:gd name="T0" fmla="*/ 450 w 2050"/>
              <a:gd name="T1" fmla="*/ 512 h 1408"/>
              <a:gd name="T2" fmla="*/ 898 w 2050"/>
              <a:gd name="T3" fmla="*/ 960 h 1408"/>
              <a:gd name="T4" fmla="*/ 450 w 2050"/>
              <a:gd name="T5" fmla="*/ 1408 h 1408"/>
              <a:gd name="T6" fmla="*/ 2 w 2050"/>
              <a:gd name="T7" fmla="*/ 960 h 1408"/>
              <a:gd name="T8" fmla="*/ 0 w 2050"/>
              <a:gd name="T9" fmla="*/ 896 h 1408"/>
              <a:gd name="T10" fmla="*/ 896 w 2050"/>
              <a:gd name="T11" fmla="*/ 0 h 1408"/>
              <a:gd name="T12" fmla="*/ 896 w 2050"/>
              <a:gd name="T13" fmla="*/ 256 h 1408"/>
              <a:gd name="T14" fmla="*/ 443 w 2050"/>
              <a:gd name="T15" fmla="*/ 443 h 1408"/>
              <a:gd name="T16" fmla="*/ 380 w 2050"/>
              <a:gd name="T17" fmla="*/ 517 h 1408"/>
              <a:gd name="T18" fmla="*/ 450 w 2050"/>
              <a:gd name="T19" fmla="*/ 512 h 1408"/>
              <a:gd name="T20" fmla="*/ 1602 w 2050"/>
              <a:gd name="T21" fmla="*/ 512 h 1408"/>
              <a:gd name="T22" fmla="*/ 2050 w 2050"/>
              <a:gd name="T23" fmla="*/ 960 h 1408"/>
              <a:gd name="T24" fmla="*/ 1602 w 2050"/>
              <a:gd name="T25" fmla="*/ 1408 h 1408"/>
              <a:gd name="T26" fmla="*/ 1154 w 2050"/>
              <a:gd name="T27" fmla="*/ 960 h 1408"/>
              <a:gd name="T28" fmla="*/ 1152 w 2050"/>
              <a:gd name="T29" fmla="*/ 896 h 1408"/>
              <a:gd name="T30" fmla="*/ 2048 w 2050"/>
              <a:gd name="T31" fmla="*/ 0 h 1408"/>
              <a:gd name="T32" fmla="*/ 2048 w 2050"/>
              <a:gd name="T33" fmla="*/ 256 h 1408"/>
              <a:gd name="T34" fmla="*/ 1595 w 2050"/>
              <a:gd name="T35" fmla="*/ 443 h 1408"/>
              <a:gd name="T36" fmla="*/ 1532 w 2050"/>
              <a:gd name="T37" fmla="*/ 517 h 1408"/>
              <a:gd name="T38" fmla="*/ 1602 w 2050"/>
              <a:gd name="T39" fmla="*/ 512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1408">
                <a:moveTo>
                  <a:pt x="450" y="512"/>
                </a:moveTo>
                <a:cubicBezTo>
                  <a:pt x="697" y="512"/>
                  <a:pt x="898" y="713"/>
                  <a:pt x="898" y="960"/>
                </a:cubicBezTo>
                <a:cubicBezTo>
                  <a:pt x="898" y="1207"/>
                  <a:pt x="697" y="1408"/>
                  <a:pt x="450" y="1408"/>
                </a:cubicBezTo>
                <a:cubicBezTo>
                  <a:pt x="203" y="1408"/>
                  <a:pt x="2" y="1207"/>
                  <a:pt x="2" y="960"/>
                </a:cubicBezTo>
                <a:cubicBezTo>
                  <a:pt x="0" y="896"/>
                  <a:pt x="0" y="896"/>
                  <a:pt x="0" y="896"/>
                </a:cubicBezTo>
                <a:cubicBezTo>
                  <a:pt x="0" y="401"/>
                  <a:pt x="401" y="0"/>
                  <a:pt x="896" y="0"/>
                </a:cubicBezTo>
                <a:cubicBezTo>
                  <a:pt x="896" y="256"/>
                  <a:pt x="896" y="256"/>
                  <a:pt x="896" y="256"/>
                </a:cubicBezTo>
                <a:cubicBezTo>
                  <a:pt x="725" y="256"/>
                  <a:pt x="564" y="323"/>
                  <a:pt x="443" y="443"/>
                </a:cubicBezTo>
                <a:cubicBezTo>
                  <a:pt x="420" y="467"/>
                  <a:pt x="399" y="491"/>
                  <a:pt x="380" y="517"/>
                </a:cubicBezTo>
                <a:cubicBezTo>
                  <a:pt x="403" y="514"/>
                  <a:pt x="426" y="512"/>
                  <a:pt x="450" y="512"/>
                </a:cubicBezTo>
                <a:close/>
                <a:moveTo>
                  <a:pt x="1602" y="512"/>
                </a:moveTo>
                <a:cubicBezTo>
                  <a:pt x="1849" y="512"/>
                  <a:pt x="2050" y="713"/>
                  <a:pt x="2050" y="960"/>
                </a:cubicBezTo>
                <a:cubicBezTo>
                  <a:pt x="2050" y="1207"/>
                  <a:pt x="1849" y="1408"/>
                  <a:pt x="1602" y="1408"/>
                </a:cubicBezTo>
                <a:cubicBezTo>
                  <a:pt x="1355" y="1408"/>
                  <a:pt x="1154" y="1207"/>
                  <a:pt x="1154" y="960"/>
                </a:cubicBezTo>
                <a:cubicBezTo>
                  <a:pt x="1152" y="896"/>
                  <a:pt x="1152" y="896"/>
                  <a:pt x="1152" y="896"/>
                </a:cubicBezTo>
                <a:cubicBezTo>
                  <a:pt x="1152" y="401"/>
                  <a:pt x="1553" y="0"/>
                  <a:pt x="2048" y="0"/>
                </a:cubicBezTo>
                <a:cubicBezTo>
                  <a:pt x="2048" y="256"/>
                  <a:pt x="2048" y="256"/>
                  <a:pt x="2048" y="256"/>
                </a:cubicBezTo>
                <a:cubicBezTo>
                  <a:pt x="1877" y="256"/>
                  <a:pt x="1716" y="323"/>
                  <a:pt x="1595" y="443"/>
                </a:cubicBezTo>
                <a:cubicBezTo>
                  <a:pt x="1572" y="467"/>
                  <a:pt x="1551" y="491"/>
                  <a:pt x="1532" y="517"/>
                </a:cubicBezTo>
                <a:cubicBezTo>
                  <a:pt x="1555" y="514"/>
                  <a:pt x="1578" y="512"/>
                  <a:pt x="1602" y="51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2421055" y="3097574"/>
            <a:ext cx="6652400" cy="1077218"/>
          </a:xfrm>
          <a:prstGeom prst="rect">
            <a:avLst/>
          </a:prstGeom>
        </p:spPr>
        <p:txBody>
          <a:bodyPr wrap="square">
            <a:spAutoFit/>
          </a:bodyPr>
          <a:lstStyle/>
          <a:p>
            <a:pPr lvl="0" algn="ctr">
              <a:defRPr/>
            </a:pPr>
            <a:r>
              <a:rPr lang="en-CA" sz="3200" b="1" dirty="0">
                <a:solidFill>
                  <a:prstClr val="white">
                    <a:lumMod val="95000"/>
                  </a:prstClr>
                </a:solidFill>
                <a:latin typeface="Arial Narrow" panose="020B0606020202030204" pitchFamily="34" charset="0"/>
                <a:cs typeface="Candara"/>
              </a:rPr>
              <a:t>Beth is worried about using these meds at her age  </a:t>
            </a:r>
            <a:endParaRPr kumimoji="0" lang="en-CA" sz="3200" b="1" i="0" u="none" strike="noStrike" kern="1200" cap="none" spc="0" normalizeH="0" baseline="30000" noProof="0" dirty="0">
              <a:ln>
                <a:noFill/>
              </a:ln>
              <a:solidFill>
                <a:prstClr val="white">
                  <a:lumMod val="95000"/>
                </a:prstClr>
              </a:solidFill>
              <a:effectLst/>
              <a:uLnTx/>
              <a:uFillTx/>
              <a:latin typeface="Arial Narrow" panose="020B0606020202030204" pitchFamily="34" charset="0"/>
              <a:ea typeface="+mn-ea"/>
              <a:cs typeface="Candara"/>
            </a:endParaRPr>
          </a:p>
        </p:txBody>
      </p:sp>
      <p:pic>
        <p:nvPicPr>
          <p:cNvPr id="32" name="Picture 31" descr="Clinical-conandrum-Logo-2019_dec.png">
            <a:extLst>
              <a:ext uri="{FF2B5EF4-FFF2-40B4-BE49-F238E27FC236}">
                <a16:creationId xmlns:a16="http://schemas.microsoft.com/office/drawing/2014/main" id="{9E32D602-413D-4426-88CB-3D5134B46568}"/>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53753" y="6329901"/>
            <a:ext cx="1136089" cy="447504"/>
          </a:xfrm>
          <a:prstGeom prst="rect">
            <a:avLst/>
          </a:prstGeom>
        </p:spPr>
      </p:pic>
    </p:spTree>
    <p:extLst>
      <p:ext uri="{BB962C8B-B14F-4D97-AF65-F5344CB8AC3E}">
        <p14:creationId xmlns:p14="http://schemas.microsoft.com/office/powerpoint/2010/main" val="14696669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1114425" y="1441317"/>
            <a:ext cx="7368797" cy="707886"/>
          </a:xfrm>
          <a:prstGeom prst="rect">
            <a:avLst/>
          </a:prstGeom>
        </p:spPr>
        <p:txBody>
          <a:bodyPr wrap="square">
            <a:spAutoFit/>
          </a:bodyPr>
          <a:lstStyle/>
          <a:p>
            <a:pPr lvl="0" algn="ctr">
              <a:defRPr/>
            </a:pPr>
            <a:r>
              <a:rPr lang="en-CA" sz="4000" b="1" dirty="0">
                <a:solidFill>
                  <a:prstClr val="white">
                    <a:lumMod val="95000"/>
                  </a:prstClr>
                </a:solidFill>
                <a:latin typeface="Arial Narrow" panose="020B0606020202030204" pitchFamily="34" charset="0"/>
                <a:cs typeface="Candara"/>
              </a:rPr>
              <a:t>What would you tell Beth?</a:t>
            </a:r>
            <a:endParaRPr kumimoji="0" lang="en-CA" sz="40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endParaRP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6306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lnSpc>
                <a:spcPct val="100000"/>
              </a:lnSpc>
              <a:spcBef>
                <a:spcPts val="0"/>
              </a:spcBef>
              <a:buClr>
                <a:srgbClr val="C0504D"/>
              </a:buClr>
            </a:pPr>
            <a:r>
              <a:rPr kumimoji="0" lang="en-CA" sz="3200" b="1" i="1"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Select from </a:t>
            </a:r>
            <a:r>
              <a:rPr lang="en-CA" sz="3200" b="1" i="1" dirty="0">
                <a:solidFill>
                  <a:srgbClr val="23334E"/>
                </a:solidFill>
                <a:latin typeface="Arial Narrow" panose="020B0606020202030204" pitchFamily="34" charset="0"/>
                <a:cs typeface="Aharoni" panose="02010803020104030203" pitchFamily="2" charset="-79"/>
              </a:rPr>
              <a:t>one of the available options</a:t>
            </a:r>
            <a:endParaRPr kumimoji="0" lang="en-CA" sz="3200" b="1" i="1"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endParaRP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1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Tell her you’ll put her on ASA</a:t>
            </a:r>
          </a:p>
          <a:p>
            <a:pPr marL="914400" lvl="1" indent="-457200" algn="l" defTabSz="914377">
              <a:lnSpc>
                <a:spcPct val="100000"/>
              </a:lnSpc>
              <a:spcBef>
                <a:spcPts val="600"/>
              </a:spcBef>
              <a:buFont typeface="+mj-lt"/>
              <a:buAutoNum type="arabicPeriod"/>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Tell her Warfarin may be a better choice due to her age, and can monitor blood levels</a:t>
            </a:r>
          </a:p>
          <a:p>
            <a:pPr marL="914400" lvl="1" indent="-457200" algn="l" defTabSz="914377">
              <a:lnSpc>
                <a:spcPct val="100000"/>
              </a:lnSpc>
              <a:spcBef>
                <a:spcPts val="600"/>
              </a:spcBef>
              <a:buFont typeface="+mj-lt"/>
              <a:buAutoNum type="arabicPeriod"/>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Stroke risk LOW, so no meds actually really needed</a:t>
            </a:r>
          </a:p>
          <a:p>
            <a:pPr marL="914400" lvl="1" indent="-457200" algn="l" defTabSz="914377">
              <a:lnSpc>
                <a:spcPct val="100000"/>
              </a:lnSpc>
              <a:spcBef>
                <a:spcPts val="600"/>
              </a:spcBef>
              <a:buFont typeface="+mj-lt"/>
              <a:buAutoNum type="arabicPeriod"/>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DOAC outcomes in the elderly consistent with clinical trials </a:t>
            </a: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3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548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94568"/>
            <a:ext cx="6333659" cy="954107"/>
          </a:xfrm>
          <a:prstGeom prst="rect">
            <a:avLst/>
          </a:prstGeom>
          <a:noFill/>
        </p:spPr>
        <p:txBody>
          <a:bodyPr wrap="square">
            <a:spAutoFit/>
          </a:bodyPr>
          <a:lstStyle/>
          <a:p>
            <a:pPr lvl="0">
              <a:defRPr/>
            </a:pPr>
            <a:r>
              <a:rPr lang="en-CA" sz="2800" b="1" dirty="0">
                <a:solidFill>
                  <a:srgbClr val="183059"/>
                </a:solidFill>
                <a:latin typeface="Arial Narrow" panose="020B0606020202030204" pitchFamily="34" charset="0"/>
                <a:cs typeface="Aharoni" panose="02010803020104030203" pitchFamily="2" charset="-79"/>
              </a:rPr>
              <a:t>DOACs vs. Warfarin in Patients with Atrial Fibrillation: Impact on Bleeding Risk by Age</a:t>
            </a:r>
          </a:p>
        </p:txBody>
      </p:sp>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146654" y="6346283"/>
            <a:ext cx="4341263" cy="400110"/>
          </a:xfrm>
          <a:prstGeom prst="rect">
            <a:avLst/>
          </a:prstGeom>
          <a:noFill/>
          <a:ln w="9525">
            <a:noFill/>
            <a:miter lim="800000"/>
            <a:headEnd/>
            <a:tailEnd/>
          </a:ln>
        </p:spPr>
        <p:txBody>
          <a:bodyPr wrap="square">
            <a:spAutoFit/>
          </a:bodyPr>
          <a:lstStyle/>
          <a:p>
            <a:pPr lvl="0">
              <a:defRPr/>
            </a:pPr>
            <a:r>
              <a:rPr lang="da-DK" altLang="en-US" sz="1000" dirty="0">
                <a:solidFill>
                  <a:prstClr val="white"/>
                </a:solidFill>
                <a:latin typeface="Arial Narrow" panose="020B0606020202030204" pitchFamily="34" charset="0"/>
                <a:cs typeface="Lato"/>
              </a:rPr>
              <a:t> Diener HC, et al. Eur Heart J. 2016 Feb 4.</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graphicFrame>
        <p:nvGraphicFramePr>
          <p:cNvPr id="12" name="Table 11">
            <a:extLst>
              <a:ext uri="{FF2B5EF4-FFF2-40B4-BE49-F238E27FC236}">
                <a16:creationId xmlns:a16="http://schemas.microsoft.com/office/drawing/2014/main" id="{32B10260-C74D-43A8-869F-6721A633B452}"/>
              </a:ext>
            </a:extLst>
          </p:cNvPr>
          <p:cNvGraphicFramePr>
            <a:graphicFrameLocks noGrp="1"/>
          </p:cNvGraphicFramePr>
          <p:nvPr>
            <p:extLst>
              <p:ext uri="{D42A27DB-BD31-4B8C-83A1-F6EECF244321}">
                <p14:modId xmlns:p14="http://schemas.microsoft.com/office/powerpoint/2010/main" val="4049067745"/>
              </p:ext>
            </p:extLst>
          </p:nvPr>
        </p:nvGraphicFramePr>
        <p:xfrm>
          <a:off x="17405" y="1505434"/>
          <a:ext cx="9109709" cy="4406693"/>
        </p:xfrm>
        <a:graphic>
          <a:graphicData uri="http://schemas.openxmlformats.org/drawingml/2006/table">
            <a:tbl>
              <a:tblPr firstRow="1" bandRow="1"/>
              <a:tblGrid>
                <a:gridCol w="1645920">
                  <a:extLst>
                    <a:ext uri="{9D8B030D-6E8A-4147-A177-3AD203B41FA5}">
                      <a16:colId xmlns:a16="http://schemas.microsoft.com/office/drawing/2014/main" val="20000"/>
                    </a:ext>
                  </a:extLst>
                </a:gridCol>
                <a:gridCol w="2103120">
                  <a:extLst>
                    <a:ext uri="{9D8B030D-6E8A-4147-A177-3AD203B41FA5}">
                      <a16:colId xmlns:a16="http://schemas.microsoft.com/office/drawing/2014/main" val="20004"/>
                    </a:ext>
                  </a:extLst>
                </a:gridCol>
                <a:gridCol w="1188720">
                  <a:extLst>
                    <a:ext uri="{9D8B030D-6E8A-4147-A177-3AD203B41FA5}">
                      <a16:colId xmlns:a16="http://schemas.microsoft.com/office/drawing/2014/main" val="20005"/>
                    </a:ext>
                  </a:extLst>
                </a:gridCol>
                <a:gridCol w="1195388">
                  <a:extLst>
                    <a:ext uri="{9D8B030D-6E8A-4147-A177-3AD203B41FA5}">
                      <a16:colId xmlns:a16="http://schemas.microsoft.com/office/drawing/2014/main" val="20001"/>
                    </a:ext>
                  </a:extLst>
                </a:gridCol>
                <a:gridCol w="1195388">
                  <a:extLst>
                    <a:ext uri="{9D8B030D-6E8A-4147-A177-3AD203B41FA5}">
                      <a16:colId xmlns:a16="http://schemas.microsoft.com/office/drawing/2014/main" val="20002"/>
                    </a:ext>
                  </a:extLst>
                </a:gridCol>
                <a:gridCol w="1781173">
                  <a:extLst>
                    <a:ext uri="{9D8B030D-6E8A-4147-A177-3AD203B41FA5}">
                      <a16:colId xmlns:a16="http://schemas.microsoft.com/office/drawing/2014/main" val="20003"/>
                    </a:ext>
                  </a:extLst>
                </a:gridCol>
              </a:tblGrid>
              <a:tr h="367536">
                <a:tc rowSpan="2" gridSpan="2">
                  <a:txBody>
                    <a:bodyPr/>
                    <a:lstStyle>
                      <a:lvl1pPr marL="0" algn="l" defTabSz="914400" rtl="0" eaLnBrk="1" latinLnBrk="0" hangingPunct="1">
                        <a:defRPr sz="1800" b="1" kern="1200">
                          <a:solidFill>
                            <a:schemeClr val="tx1"/>
                          </a:solidFill>
                          <a:latin typeface="Calibri"/>
                        </a:defRPr>
                      </a:lvl1pPr>
                      <a:lvl2pPr marL="457200" algn="l" defTabSz="914400" rtl="0" eaLnBrk="1" latinLnBrk="0" hangingPunct="1">
                        <a:defRPr sz="1800" b="1" kern="1200">
                          <a:solidFill>
                            <a:schemeClr val="tx1"/>
                          </a:solidFill>
                          <a:latin typeface="Calibri"/>
                        </a:defRPr>
                      </a:lvl2pPr>
                      <a:lvl3pPr marL="914400" algn="l" defTabSz="914400" rtl="0" eaLnBrk="1" latinLnBrk="0" hangingPunct="1">
                        <a:defRPr sz="1800" b="1" kern="1200">
                          <a:solidFill>
                            <a:schemeClr val="tx1"/>
                          </a:solidFill>
                          <a:latin typeface="Calibri"/>
                        </a:defRPr>
                      </a:lvl3pPr>
                      <a:lvl4pPr marL="1371600" algn="l" defTabSz="914400" rtl="0" eaLnBrk="1" latinLnBrk="0" hangingPunct="1">
                        <a:defRPr sz="1800" b="1" kern="1200">
                          <a:solidFill>
                            <a:schemeClr val="tx1"/>
                          </a:solidFill>
                          <a:latin typeface="Calibri"/>
                        </a:defRPr>
                      </a:lvl4pPr>
                      <a:lvl5pPr marL="1828800" algn="l" defTabSz="914400" rtl="0" eaLnBrk="1" latinLnBrk="0" hangingPunct="1">
                        <a:defRPr sz="1800" b="1" kern="1200">
                          <a:solidFill>
                            <a:schemeClr val="tx1"/>
                          </a:solidFill>
                          <a:latin typeface="Calibri"/>
                        </a:defRPr>
                      </a:lvl5pPr>
                      <a:lvl6pPr marL="2286000" algn="l" defTabSz="914400" rtl="0" eaLnBrk="1" latinLnBrk="0" hangingPunct="1">
                        <a:defRPr sz="1800" b="1" kern="1200">
                          <a:solidFill>
                            <a:schemeClr val="tx1"/>
                          </a:solidFill>
                          <a:latin typeface="Calibri"/>
                        </a:defRPr>
                      </a:lvl6pPr>
                      <a:lvl7pPr marL="2743200" algn="l" defTabSz="914400" rtl="0" eaLnBrk="1" latinLnBrk="0" hangingPunct="1">
                        <a:defRPr sz="1800" b="1" kern="1200">
                          <a:solidFill>
                            <a:schemeClr val="tx1"/>
                          </a:solidFill>
                          <a:latin typeface="Calibri"/>
                        </a:defRPr>
                      </a:lvl7pPr>
                      <a:lvl8pPr marL="3200400" algn="l" defTabSz="914400" rtl="0" eaLnBrk="1" latinLnBrk="0" hangingPunct="1">
                        <a:defRPr sz="1800" b="1" kern="1200">
                          <a:solidFill>
                            <a:schemeClr val="tx1"/>
                          </a:solidFill>
                          <a:latin typeface="Calibri"/>
                        </a:defRPr>
                      </a:lvl8pPr>
                      <a:lvl9pPr marL="3657600" algn="l" defTabSz="914400" rtl="0" eaLnBrk="1" latinLnBrk="0" hangingPunct="1">
                        <a:defRPr sz="1800" b="1" kern="1200">
                          <a:solidFill>
                            <a:schemeClr val="tx1"/>
                          </a:solidFill>
                          <a:latin typeface="Calibri"/>
                        </a:defRPr>
                      </a:lvl9pPr>
                    </a:lstStyle>
                    <a:p>
                      <a:pPr algn="ctr"/>
                      <a:r>
                        <a:rPr lang="en-CA" sz="1800" baseline="0" dirty="0">
                          <a:solidFill>
                            <a:schemeClr val="bg1"/>
                          </a:solidFill>
                          <a:latin typeface="Arial Narrow" panose="020B0606020202030204" pitchFamily="34" charset="0"/>
                        </a:rPr>
                        <a:t>Trial, agent and dose</a:t>
                      </a:r>
                    </a:p>
                  </a:txBody>
                  <a:tcPr anchor="b">
                    <a:lnL w="12700" cap="flat" cmpd="sng" algn="ctr">
                      <a:solidFill>
                        <a:srgbClr val="1B1A5A"/>
                      </a:solidFill>
                      <a:prstDash val="solid"/>
                      <a:round/>
                      <a:headEnd type="none" w="med" len="med"/>
                      <a:tailEnd type="none" w="med" len="med"/>
                    </a:lnL>
                    <a:lnR>
                      <a:noFill/>
                    </a:lnR>
                    <a:lnT w="12700" cap="flat" cmpd="sng" algn="ctr">
                      <a:solidFill>
                        <a:srgbClr val="1B1A5A"/>
                      </a:solidFill>
                      <a:prstDash val="solid"/>
                      <a:round/>
                      <a:headEnd type="none" w="med" len="med"/>
                      <a:tailEnd type="none" w="med" len="med"/>
                    </a:lnT>
                    <a:lnB w="12700" cap="flat" cmpd="sng" algn="ctr">
                      <a:solidFill>
                        <a:srgbClr val="ECEBF9"/>
                      </a:solidFill>
                      <a:prstDash val="solid"/>
                      <a:round/>
                      <a:headEnd type="none" w="med" len="med"/>
                      <a:tailEnd type="none" w="med" len="med"/>
                    </a:lnB>
                    <a:lnTlToBr w="12700" cmpd="sng">
                      <a:noFill/>
                      <a:prstDash val="solid"/>
                    </a:lnTlToBr>
                    <a:lnBlToTr w="12700" cmpd="sng">
                      <a:noFill/>
                      <a:prstDash val="solid"/>
                    </a:lnBlToTr>
                    <a:solidFill>
                      <a:srgbClr val="183059"/>
                    </a:solidFill>
                  </a:tcPr>
                </a:tc>
                <a:tc rowSpan="2" hMerge="1">
                  <a:txBody>
                    <a:bodyPr/>
                    <a:lstStyle/>
                    <a:p>
                      <a:pPr algn="l"/>
                      <a:endParaRPr lang="en-CA" sz="1300" baseline="0" dirty="0"/>
                    </a:p>
                  </a:txBody>
                  <a:tcPr anchor="b">
                    <a:solidFill>
                      <a:srgbClr val="A3B7B8">
                        <a:alpha val="20000"/>
                      </a:srgbClr>
                    </a:solidFill>
                  </a:tcPr>
                </a:tc>
                <a:tc rowSpan="2">
                  <a:txBody>
                    <a:bodyPr/>
                    <a:lstStyle>
                      <a:lvl1pPr marL="0" algn="l" defTabSz="914400" rtl="0" eaLnBrk="1" latinLnBrk="0" hangingPunct="1">
                        <a:defRPr sz="1800" b="1" kern="1200">
                          <a:solidFill>
                            <a:schemeClr val="tx1"/>
                          </a:solidFill>
                          <a:latin typeface="Calibri"/>
                        </a:defRPr>
                      </a:lvl1pPr>
                      <a:lvl2pPr marL="457200" algn="l" defTabSz="914400" rtl="0" eaLnBrk="1" latinLnBrk="0" hangingPunct="1">
                        <a:defRPr sz="1800" b="1" kern="1200">
                          <a:solidFill>
                            <a:schemeClr val="tx1"/>
                          </a:solidFill>
                          <a:latin typeface="Calibri"/>
                        </a:defRPr>
                      </a:lvl2pPr>
                      <a:lvl3pPr marL="914400" algn="l" defTabSz="914400" rtl="0" eaLnBrk="1" latinLnBrk="0" hangingPunct="1">
                        <a:defRPr sz="1800" b="1" kern="1200">
                          <a:solidFill>
                            <a:schemeClr val="tx1"/>
                          </a:solidFill>
                          <a:latin typeface="Calibri"/>
                        </a:defRPr>
                      </a:lvl3pPr>
                      <a:lvl4pPr marL="1371600" algn="l" defTabSz="914400" rtl="0" eaLnBrk="1" latinLnBrk="0" hangingPunct="1">
                        <a:defRPr sz="1800" b="1" kern="1200">
                          <a:solidFill>
                            <a:schemeClr val="tx1"/>
                          </a:solidFill>
                          <a:latin typeface="Calibri"/>
                        </a:defRPr>
                      </a:lvl4pPr>
                      <a:lvl5pPr marL="1828800" algn="l" defTabSz="914400" rtl="0" eaLnBrk="1" latinLnBrk="0" hangingPunct="1">
                        <a:defRPr sz="1800" b="1" kern="1200">
                          <a:solidFill>
                            <a:schemeClr val="tx1"/>
                          </a:solidFill>
                          <a:latin typeface="Calibri"/>
                        </a:defRPr>
                      </a:lvl5pPr>
                      <a:lvl6pPr marL="2286000" algn="l" defTabSz="914400" rtl="0" eaLnBrk="1" latinLnBrk="0" hangingPunct="1">
                        <a:defRPr sz="1800" b="1" kern="1200">
                          <a:solidFill>
                            <a:schemeClr val="tx1"/>
                          </a:solidFill>
                          <a:latin typeface="Calibri"/>
                        </a:defRPr>
                      </a:lvl6pPr>
                      <a:lvl7pPr marL="2743200" algn="l" defTabSz="914400" rtl="0" eaLnBrk="1" latinLnBrk="0" hangingPunct="1">
                        <a:defRPr sz="1800" b="1" kern="1200">
                          <a:solidFill>
                            <a:schemeClr val="tx1"/>
                          </a:solidFill>
                          <a:latin typeface="Calibri"/>
                        </a:defRPr>
                      </a:lvl7pPr>
                      <a:lvl8pPr marL="3200400" algn="l" defTabSz="914400" rtl="0" eaLnBrk="1" latinLnBrk="0" hangingPunct="1">
                        <a:defRPr sz="1800" b="1" kern="1200">
                          <a:solidFill>
                            <a:schemeClr val="tx1"/>
                          </a:solidFill>
                          <a:latin typeface="Calibri"/>
                        </a:defRPr>
                      </a:lvl8pPr>
                      <a:lvl9pPr marL="3657600" algn="l" defTabSz="914400" rtl="0" eaLnBrk="1" latinLnBrk="0" hangingPunct="1">
                        <a:defRPr sz="1800" b="1" kern="1200">
                          <a:solidFill>
                            <a:schemeClr val="tx1"/>
                          </a:solidFill>
                          <a:latin typeface="Calibri"/>
                        </a:defRPr>
                      </a:lvl9pPr>
                    </a:lstStyle>
                    <a:p>
                      <a:pPr algn="ctr"/>
                      <a:r>
                        <a:rPr lang="en-CA" sz="1800" baseline="0" dirty="0">
                          <a:solidFill>
                            <a:schemeClr val="bg1"/>
                          </a:solidFill>
                          <a:latin typeface="Arial Narrow" panose="020B0606020202030204" pitchFamily="34" charset="0"/>
                        </a:rPr>
                        <a:t>Age</a:t>
                      </a:r>
                    </a:p>
                  </a:txBody>
                  <a:tcPr anchor="b">
                    <a:lnL>
                      <a:noFill/>
                    </a:lnL>
                    <a:lnR>
                      <a:noFill/>
                    </a:lnR>
                    <a:lnT w="12700" cap="flat" cmpd="sng" algn="ctr">
                      <a:solidFill>
                        <a:srgbClr val="1B1A5A"/>
                      </a:solidFill>
                      <a:prstDash val="solid"/>
                      <a:round/>
                      <a:headEnd type="none" w="med" len="med"/>
                      <a:tailEnd type="none" w="med" len="med"/>
                    </a:lnT>
                    <a:lnB w="12700" cap="flat" cmpd="sng" algn="ctr">
                      <a:solidFill>
                        <a:srgbClr val="ECEBF9"/>
                      </a:solidFill>
                      <a:prstDash val="solid"/>
                      <a:round/>
                      <a:headEnd type="none" w="med" len="med"/>
                      <a:tailEnd type="none" w="med" len="med"/>
                    </a:lnB>
                    <a:lnTlToBr w="12700" cmpd="sng">
                      <a:noFill/>
                      <a:prstDash val="solid"/>
                    </a:lnTlToBr>
                    <a:lnBlToTr w="12700" cmpd="sng">
                      <a:noFill/>
                      <a:prstDash val="solid"/>
                    </a:lnBlToTr>
                    <a:solidFill>
                      <a:srgbClr val="183059"/>
                    </a:solidFill>
                  </a:tcPr>
                </a:tc>
                <a:tc gridSpan="2">
                  <a:txBody>
                    <a:bodyPr/>
                    <a:lstStyle>
                      <a:lvl1pPr marL="0" algn="l" defTabSz="914400" rtl="0" eaLnBrk="1" latinLnBrk="0" hangingPunct="1">
                        <a:defRPr sz="1800" b="1" kern="1200">
                          <a:solidFill>
                            <a:schemeClr val="tx1"/>
                          </a:solidFill>
                          <a:latin typeface="Calibri"/>
                        </a:defRPr>
                      </a:lvl1pPr>
                      <a:lvl2pPr marL="457200" algn="l" defTabSz="914400" rtl="0" eaLnBrk="1" latinLnBrk="0" hangingPunct="1">
                        <a:defRPr sz="1800" b="1" kern="1200">
                          <a:solidFill>
                            <a:schemeClr val="tx1"/>
                          </a:solidFill>
                          <a:latin typeface="Calibri"/>
                        </a:defRPr>
                      </a:lvl2pPr>
                      <a:lvl3pPr marL="914400" algn="l" defTabSz="914400" rtl="0" eaLnBrk="1" latinLnBrk="0" hangingPunct="1">
                        <a:defRPr sz="1800" b="1" kern="1200">
                          <a:solidFill>
                            <a:schemeClr val="tx1"/>
                          </a:solidFill>
                          <a:latin typeface="Calibri"/>
                        </a:defRPr>
                      </a:lvl3pPr>
                      <a:lvl4pPr marL="1371600" algn="l" defTabSz="914400" rtl="0" eaLnBrk="1" latinLnBrk="0" hangingPunct="1">
                        <a:defRPr sz="1800" b="1" kern="1200">
                          <a:solidFill>
                            <a:schemeClr val="tx1"/>
                          </a:solidFill>
                          <a:latin typeface="Calibri"/>
                        </a:defRPr>
                      </a:lvl4pPr>
                      <a:lvl5pPr marL="1828800" algn="l" defTabSz="914400" rtl="0" eaLnBrk="1" latinLnBrk="0" hangingPunct="1">
                        <a:defRPr sz="1800" b="1" kern="1200">
                          <a:solidFill>
                            <a:schemeClr val="tx1"/>
                          </a:solidFill>
                          <a:latin typeface="Calibri"/>
                        </a:defRPr>
                      </a:lvl5pPr>
                      <a:lvl6pPr marL="2286000" algn="l" defTabSz="914400" rtl="0" eaLnBrk="1" latinLnBrk="0" hangingPunct="1">
                        <a:defRPr sz="1800" b="1" kern="1200">
                          <a:solidFill>
                            <a:schemeClr val="tx1"/>
                          </a:solidFill>
                          <a:latin typeface="Calibri"/>
                        </a:defRPr>
                      </a:lvl6pPr>
                      <a:lvl7pPr marL="2743200" algn="l" defTabSz="914400" rtl="0" eaLnBrk="1" latinLnBrk="0" hangingPunct="1">
                        <a:defRPr sz="1800" b="1" kern="1200">
                          <a:solidFill>
                            <a:schemeClr val="tx1"/>
                          </a:solidFill>
                          <a:latin typeface="Calibri"/>
                        </a:defRPr>
                      </a:lvl7pPr>
                      <a:lvl8pPr marL="3200400" algn="l" defTabSz="914400" rtl="0" eaLnBrk="1" latinLnBrk="0" hangingPunct="1">
                        <a:defRPr sz="1800" b="1" kern="1200">
                          <a:solidFill>
                            <a:schemeClr val="tx1"/>
                          </a:solidFill>
                          <a:latin typeface="Calibri"/>
                        </a:defRPr>
                      </a:lvl8pPr>
                      <a:lvl9pPr marL="3657600" algn="l" defTabSz="914400" rtl="0" eaLnBrk="1" latinLnBrk="0" hangingPunct="1">
                        <a:defRPr sz="1800" b="1" kern="1200">
                          <a:solidFill>
                            <a:schemeClr val="tx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800" baseline="0" dirty="0">
                          <a:solidFill>
                            <a:schemeClr val="bg1"/>
                          </a:solidFill>
                          <a:latin typeface="Arial Narrow" panose="020B0606020202030204" pitchFamily="34" charset="0"/>
                        </a:rPr>
                        <a:t>Event rate, %/year</a:t>
                      </a:r>
                    </a:p>
                  </a:txBody>
                  <a:tcPr anchor="b">
                    <a:lnL>
                      <a:noFill/>
                    </a:lnL>
                    <a:lnR>
                      <a:noFill/>
                    </a:lnR>
                    <a:lnT w="12700" cap="flat" cmpd="sng" algn="ctr">
                      <a:solidFill>
                        <a:srgbClr val="1B1A5A"/>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83059"/>
                    </a:solidFill>
                  </a:tcPr>
                </a:tc>
                <a:tc hMerge="1">
                  <a:txBody>
                    <a:bodyPr/>
                    <a:lstStyle/>
                    <a:p>
                      <a:pPr algn="l"/>
                      <a:endParaRPr lang="en-CA" sz="1300" baseline="0" dirty="0"/>
                    </a:p>
                  </a:txBody>
                  <a:tcPr anchor="b"/>
                </a:tc>
                <a:tc rowSpan="2">
                  <a:txBody>
                    <a:bodyPr/>
                    <a:lstStyle>
                      <a:lvl1pPr marL="0" algn="l" defTabSz="914400" rtl="0" eaLnBrk="1" latinLnBrk="0" hangingPunct="1">
                        <a:defRPr sz="1800" b="1" kern="1200">
                          <a:solidFill>
                            <a:schemeClr val="tx1"/>
                          </a:solidFill>
                          <a:latin typeface="Calibri"/>
                        </a:defRPr>
                      </a:lvl1pPr>
                      <a:lvl2pPr marL="457200" algn="l" defTabSz="914400" rtl="0" eaLnBrk="1" latinLnBrk="0" hangingPunct="1">
                        <a:defRPr sz="1800" b="1" kern="1200">
                          <a:solidFill>
                            <a:schemeClr val="tx1"/>
                          </a:solidFill>
                          <a:latin typeface="Calibri"/>
                        </a:defRPr>
                      </a:lvl2pPr>
                      <a:lvl3pPr marL="914400" algn="l" defTabSz="914400" rtl="0" eaLnBrk="1" latinLnBrk="0" hangingPunct="1">
                        <a:defRPr sz="1800" b="1" kern="1200">
                          <a:solidFill>
                            <a:schemeClr val="tx1"/>
                          </a:solidFill>
                          <a:latin typeface="Calibri"/>
                        </a:defRPr>
                      </a:lvl3pPr>
                      <a:lvl4pPr marL="1371600" algn="l" defTabSz="914400" rtl="0" eaLnBrk="1" latinLnBrk="0" hangingPunct="1">
                        <a:defRPr sz="1800" b="1" kern="1200">
                          <a:solidFill>
                            <a:schemeClr val="tx1"/>
                          </a:solidFill>
                          <a:latin typeface="Calibri"/>
                        </a:defRPr>
                      </a:lvl4pPr>
                      <a:lvl5pPr marL="1828800" algn="l" defTabSz="914400" rtl="0" eaLnBrk="1" latinLnBrk="0" hangingPunct="1">
                        <a:defRPr sz="1800" b="1" kern="1200">
                          <a:solidFill>
                            <a:schemeClr val="tx1"/>
                          </a:solidFill>
                          <a:latin typeface="Calibri"/>
                        </a:defRPr>
                      </a:lvl5pPr>
                      <a:lvl6pPr marL="2286000" algn="l" defTabSz="914400" rtl="0" eaLnBrk="1" latinLnBrk="0" hangingPunct="1">
                        <a:defRPr sz="1800" b="1" kern="1200">
                          <a:solidFill>
                            <a:schemeClr val="tx1"/>
                          </a:solidFill>
                          <a:latin typeface="Calibri"/>
                        </a:defRPr>
                      </a:lvl6pPr>
                      <a:lvl7pPr marL="2743200" algn="l" defTabSz="914400" rtl="0" eaLnBrk="1" latinLnBrk="0" hangingPunct="1">
                        <a:defRPr sz="1800" b="1" kern="1200">
                          <a:solidFill>
                            <a:schemeClr val="tx1"/>
                          </a:solidFill>
                          <a:latin typeface="Calibri"/>
                        </a:defRPr>
                      </a:lvl7pPr>
                      <a:lvl8pPr marL="3200400" algn="l" defTabSz="914400" rtl="0" eaLnBrk="1" latinLnBrk="0" hangingPunct="1">
                        <a:defRPr sz="1800" b="1" kern="1200">
                          <a:solidFill>
                            <a:schemeClr val="tx1"/>
                          </a:solidFill>
                          <a:latin typeface="Calibri"/>
                        </a:defRPr>
                      </a:lvl8pPr>
                      <a:lvl9pPr marL="3657600" algn="l" defTabSz="914400" rtl="0" eaLnBrk="1" latinLnBrk="0" hangingPunct="1">
                        <a:defRPr sz="1800" b="1" kern="1200">
                          <a:solidFill>
                            <a:schemeClr val="tx1"/>
                          </a:solidFill>
                          <a:latin typeface="Calibri"/>
                        </a:defRPr>
                      </a:lvl9pPr>
                    </a:lstStyle>
                    <a:p>
                      <a:pPr algn="ctr"/>
                      <a:r>
                        <a:rPr lang="en-CA" sz="1800" baseline="0" dirty="0">
                          <a:solidFill>
                            <a:schemeClr val="bg1"/>
                          </a:solidFill>
                          <a:latin typeface="Arial Narrow" panose="020B0606020202030204" pitchFamily="34" charset="0"/>
                        </a:rPr>
                        <a:t>Hazard ratio </a:t>
                      </a:r>
                      <a:br>
                        <a:rPr lang="en-CA" sz="1800" baseline="0" dirty="0">
                          <a:solidFill>
                            <a:schemeClr val="bg1"/>
                          </a:solidFill>
                          <a:latin typeface="Arial Narrow" panose="020B0606020202030204" pitchFamily="34" charset="0"/>
                        </a:rPr>
                      </a:br>
                      <a:r>
                        <a:rPr lang="en-CA" sz="1800" baseline="0" dirty="0">
                          <a:solidFill>
                            <a:schemeClr val="bg1"/>
                          </a:solidFill>
                          <a:latin typeface="Arial Narrow" panose="020B0606020202030204" pitchFamily="34" charset="0"/>
                        </a:rPr>
                        <a:t>(95% CI)</a:t>
                      </a:r>
                    </a:p>
                  </a:txBody>
                  <a:tcPr anchor="b">
                    <a:lnL>
                      <a:noFill/>
                    </a:lnL>
                    <a:lnR w="12700" cap="flat" cmpd="sng" algn="ctr">
                      <a:solidFill>
                        <a:srgbClr val="1B1A5A"/>
                      </a:solidFill>
                      <a:prstDash val="solid"/>
                      <a:round/>
                      <a:headEnd type="none" w="med" len="med"/>
                      <a:tailEnd type="none" w="med" len="med"/>
                    </a:lnR>
                    <a:lnT w="12700" cap="flat" cmpd="sng" algn="ctr">
                      <a:solidFill>
                        <a:srgbClr val="1B1A5A"/>
                      </a:solidFill>
                      <a:prstDash val="solid"/>
                      <a:round/>
                      <a:headEnd type="none" w="med" len="med"/>
                      <a:tailEnd type="none" w="med" len="med"/>
                    </a:lnT>
                    <a:lnB w="12700" cap="flat" cmpd="sng" algn="ctr">
                      <a:solidFill>
                        <a:srgbClr val="ECEBF9"/>
                      </a:solidFill>
                      <a:prstDash val="solid"/>
                      <a:round/>
                      <a:headEnd type="none" w="med" len="med"/>
                      <a:tailEnd type="none" w="med" len="med"/>
                    </a:lnB>
                    <a:lnTlToBr w="12700" cmpd="sng">
                      <a:noFill/>
                      <a:prstDash val="solid"/>
                    </a:lnTlToBr>
                    <a:lnBlToTr w="12700" cmpd="sng">
                      <a:noFill/>
                      <a:prstDash val="solid"/>
                    </a:lnBlToTr>
                    <a:solidFill>
                      <a:srgbClr val="183059"/>
                    </a:solidFill>
                  </a:tcPr>
                </a:tc>
                <a:extLst>
                  <a:ext uri="{0D108BD9-81ED-4DB2-BD59-A6C34878D82A}">
                    <a16:rowId xmlns:a16="http://schemas.microsoft.com/office/drawing/2014/main" val="10005"/>
                  </a:ext>
                </a:extLst>
              </a:tr>
              <a:tr h="442517">
                <a:tc gridSpan="2" vMerge="1">
                  <a:txBody>
                    <a:bodyPr/>
                    <a:lstStyle/>
                    <a:p>
                      <a:pPr algn="l"/>
                      <a:endParaRPr lang="en-CA" sz="1300" baseline="0" dirty="0"/>
                    </a:p>
                  </a:txBody>
                  <a:tcPr anchor="b"/>
                </a:tc>
                <a:tc hMerge="1" vMerge="1">
                  <a:txBody>
                    <a:bodyPr/>
                    <a:lstStyle/>
                    <a:p>
                      <a:endParaRPr lang="en-CA"/>
                    </a:p>
                  </a:txBody>
                  <a:tcPr/>
                </a:tc>
                <a:tc vMerge="1">
                  <a:txBody>
                    <a:bodyPr/>
                    <a:lstStyle/>
                    <a:p>
                      <a:endParaRPr lang="en-CA"/>
                    </a:p>
                  </a:txBody>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CA" sz="1800" baseline="0" dirty="0">
                          <a:solidFill>
                            <a:schemeClr val="bg1"/>
                          </a:solidFill>
                          <a:latin typeface="Arial Narrow" panose="020B0606020202030204" pitchFamily="34" charset="0"/>
                        </a:rPr>
                        <a:t>DOAC</a:t>
                      </a:r>
                    </a:p>
                  </a:txBody>
                  <a:tcPr anchor="b">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83059"/>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CA" sz="1800" baseline="0" dirty="0">
                          <a:solidFill>
                            <a:schemeClr val="bg1"/>
                          </a:solidFill>
                          <a:latin typeface="Arial Narrow" panose="020B0606020202030204" pitchFamily="34" charset="0"/>
                        </a:rPr>
                        <a:t>Warfarin</a:t>
                      </a:r>
                    </a:p>
                  </a:txBody>
                  <a:tcPr anchor="b">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83059"/>
                    </a:solidFill>
                  </a:tcPr>
                </a:tc>
                <a:tc vMerge="1">
                  <a:txBody>
                    <a:bodyPr/>
                    <a:lstStyle/>
                    <a:p>
                      <a:pPr algn="l"/>
                      <a:endParaRPr lang="en-CA" sz="1300" baseline="0" dirty="0"/>
                    </a:p>
                  </a:txBody>
                  <a:tcPr anchor="b"/>
                </a:tc>
                <a:extLst>
                  <a:ext uri="{0D108BD9-81ED-4DB2-BD59-A6C34878D82A}">
                    <a16:rowId xmlns:a16="http://schemas.microsoft.com/office/drawing/2014/main" val="10000"/>
                  </a:ext>
                </a:extLst>
              </a:tr>
              <a:tr h="812448">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CA" sz="1600" b="1" baseline="0" dirty="0">
                          <a:latin typeface="Arial Narrow" panose="020B0606020202030204" pitchFamily="34" charset="0"/>
                        </a:rPr>
                        <a:t>ARISTOTLE</a:t>
                      </a:r>
                    </a:p>
                  </a:txBody>
                  <a:tcPr anchor="ctr">
                    <a:lnL w="12700" cap="flat" cmpd="sng" algn="ctr">
                      <a:solidFill>
                        <a:srgbClr val="1B1A5A"/>
                      </a:solidFill>
                      <a:prstDash val="solid"/>
                      <a:round/>
                      <a:headEnd type="none" w="med" len="med"/>
                      <a:tailEnd type="none" w="med" len="med"/>
                    </a:lnL>
                    <a:lnR>
                      <a:noFill/>
                    </a:lnR>
                    <a:lnT w="12700" cap="flat" cmpd="sng" algn="ctr">
                      <a:solidFill>
                        <a:srgbClr val="ECEBF9"/>
                      </a:solidFill>
                      <a:prstDash val="solid"/>
                      <a:round/>
                      <a:headEnd type="none" w="med" len="med"/>
                      <a:tailEnd type="none" w="med" len="med"/>
                    </a:lnT>
                    <a:lnB>
                      <a:noFill/>
                    </a:lnB>
                    <a:lnTlToBr w="12700" cmpd="sng">
                      <a:noFill/>
                      <a:prstDash val="solid"/>
                    </a:lnTlToBr>
                    <a:lnBlToTr w="12700" cmpd="sng">
                      <a:noFill/>
                      <a:prstDash val="solid"/>
                    </a:lnBlToTr>
                    <a:solidFill>
                      <a:srgbClr val="DCF4F8"/>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588" marR="0" indent="0" algn="ctr" defTabSz="914400" rtl="0" eaLnBrk="1" fontAlgn="auto" latinLnBrk="0" hangingPunct="1">
                        <a:lnSpc>
                          <a:spcPct val="100000"/>
                        </a:lnSpc>
                        <a:spcBef>
                          <a:spcPts val="0"/>
                        </a:spcBef>
                        <a:spcAft>
                          <a:spcPts val="0"/>
                        </a:spcAft>
                        <a:buClrTx/>
                        <a:buSzTx/>
                        <a:buFontTx/>
                        <a:buNone/>
                        <a:tabLst/>
                        <a:defRPr/>
                      </a:pPr>
                      <a:r>
                        <a:rPr lang="en-CA" sz="1600" baseline="0" dirty="0">
                          <a:latin typeface="Arial Narrow" panose="020B0606020202030204" pitchFamily="34" charset="0"/>
                        </a:rPr>
                        <a:t>Apixaban 5 mg bid</a:t>
                      </a:r>
                    </a:p>
                  </a:txBody>
                  <a:tcPr anchor="ctr">
                    <a:lnL>
                      <a:noFill/>
                    </a:lnL>
                    <a:lnR>
                      <a:noFill/>
                    </a:lnR>
                    <a:lnT w="12700" cap="flat" cmpd="sng" algn="ctr">
                      <a:solidFill>
                        <a:srgbClr val="ECEBF9"/>
                      </a:solidFill>
                      <a:prstDash val="solid"/>
                      <a:round/>
                      <a:headEnd type="none" w="med" len="med"/>
                      <a:tailEnd type="none" w="med" len="med"/>
                    </a:lnT>
                    <a:lnB>
                      <a:noFill/>
                    </a:lnB>
                    <a:lnTlToBr w="12700" cmpd="sng">
                      <a:noFill/>
                      <a:prstDash val="solid"/>
                    </a:lnTlToBr>
                    <a:lnBlToTr w="12700" cmpd="sng">
                      <a:noFill/>
                      <a:prstDash val="solid"/>
                    </a:lnBlToTr>
                    <a:solidFill>
                      <a:srgbClr val="DCF4F8"/>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82880" algn="ctr"/>
                      <a:r>
                        <a:rPr lang="en-CA" sz="1600" baseline="0" dirty="0">
                          <a:latin typeface="Arial Narrow" panose="020B0606020202030204" pitchFamily="34" charset="0"/>
                        </a:rPr>
                        <a:t>&lt; 65</a:t>
                      </a:r>
                    </a:p>
                    <a:p>
                      <a:pPr marL="1588" indent="0" algn="ctr"/>
                      <a:r>
                        <a:rPr lang="en-CA" sz="1600" baseline="0" dirty="0">
                          <a:latin typeface="Arial Narrow" panose="020B0606020202030204" pitchFamily="34" charset="0"/>
                        </a:rPr>
                        <a:t>65 to &lt; 75</a:t>
                      </a:r>
                    </a:p>
                    <a:p>
                      <a:pPr marL="182880" algn="ctr"/>
                      <a:r>
                        <a:rPr lang="en-CA" sz="1600" baseline="0" dirty="0">
                          <a:latin typeface="Arial Narrow" panose="020B0606020202030204" pitchFamily="34" charset="0"/>
                        </a:rPr>
                        <a:t>≥ 75</a:t>
                      </a:r>
                    </a:p>
                  </a:txBody>
                  <a:tcPr anchor="ctr">
                    <a:lnL>
                      <a:noFill/>
                    </a:lnL>
                    <a:lnR>
                      <a:noFill/>
                    </a:lnR>
                    <a:lnT w="12700" cap="flat" cmpd="sng" algn="ctr">
                      <a:solidFill>
                        <a:srgbClr val="ECEBF9"/>
                      </a:solidFill>
                      <a:prstDash val="solid"/>
                      <a:round/>
                      <a:headEnd type="none" w="med" len="med"/>
                      <a:tailEnd type="none" w="med" len="med"/>
                    </a:lnT>
                    <a:lnB>
                      <a:noFill/>
                    </a:lnB>
                    <a:lnTlToBr w="12700" cmpd="sng">
                      <a:noFill/>
                      <a:prstDash val="solid"/>
                    </a:lnTlToBr>
                    <a:lnBlToTr w="12700" cmpd="sng">
                      <a:noFill/>
                      <a:prstDash val="solid"/>
                    </a:lnBlToTr>
                    <a:solidFill>
                      <a:srgbClr val="DCF4F8"/>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CA" sz="1600" baseline="0" dirty="0">
                          <a:latin typeface="Arial Narrow" panose="020B0606020202030204" pitchFamily="34" charset="0"/>
                        </a:rPr>
                        <a:t>1.2</a:t>
                      </a:r>
                    </a:p>
                    <a:p>
                      <a:pPr algn="ctr"/>
                      <a:r>
                        <a:rPr lang="en-CA" sz="1600" baseline="0" dirty="0">
                          <a:latin typeface="Arial Narrow" panose="020B0606020202030204" pitchFamily="34" charset="0"/>
                        </a:rPr>
                        <a:t>2.0</a:t>
                      </a:r>
                    </a:p>
                    <a:p>
                      <a:pPr algn="ctr"/>
                      <a:r>
                        <a:rPr lang="en-CA" sz="1600" baseline="0" dirty="0">
                          <a:latin typeface="Arial Narrow" panose="020B0606020202030204" pitchFamily="34" charset="0"/>
                        </a:rPr>
                        <a:t>3.3</a:t>
                      </a: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DCF4F8"/>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CA" sz="1600" baseline="0" dirty="0">
                          <a:latin typeface="Arial Narrow" panose="020B0606020202030204" pitchFamily="34" charset="0"/>
                        </a:rPr>
                        <a:t>1.5</a:t>
                      </a:r>
                    </a:p>
                    <a:p>
                      <a:pPr algn="ctr"/>
                      <a:r>
                        <a:rPr lang="en-CA" sz="1600" baseline="0" dirty="0">
                          <a:latin typeface="Arial Narrow" panose="020B0606020202030204" pitchFamily="34" charset="0"/>
                        </a:rPr>
                        <a:t>2.8</a:t>
                      </a:r>
                    </a:p>
                    <a:p>
                      <a:pPr algn="ctr"/>
                      <a:r>
                        <a:rPr lang="en-CA" sz="1600" baseline="0" dirty="0">
                          <a:latin typeface="Arial Narrow" panose="020B0606020202030204" pitchFamily="34" charset="0"/>
                        </a:rPr>
                        <a:t>5.2</a:t>
                      </a: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DCF4F8"/>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CA" sz="1600" baseline="0" dirty="0">
                          <a:latin typeface="Arial Narrow" panose="020B0606020202030204" pitchFamily="34" charset="0"/>
                        </a:rPr>
                        <a:t>0.78 (0.55-1.11)</a:t>
                      </a:r>
                    </a:p>
                    <a:p>
                      <a:pPr algn="ctr"/>
                      <a:r>
                        <a:rPr lang="en-CA" sz="1600" baseline="0" dirty="0">
                          <a:latin typeface="Arial Narrow" panose="020B0606020202030204" pitchFamily="34" charset="0"/>
                        </a:rPr>
                        <a:t>0.71 (0.56-0.89)</a:t>
                      </a:r>
                    </a:p>
                    <a:p>
                      <a:pPr algn="ctr"/>
                      <a:r>
                        <a:rPr lang="en-CA" sz="1600" baseline="0" dirty="0">
                          <a:latin typeface="Arial Narrow" panose="020B0606020202030204" pitchFamily="34" charset="0"/>
                        </a:rPr>
                        <a:t>0.64 (0.52-0.79)</a:t>
                      </a:r>
                    </a:p>
                  </a:txBody>
                  <a:tcPr anchor="ctr">
                    <a:lnL>
                      <a:noFill/>
                    </a:lnL>
                    <a:lnR w="12700" cap="flat" cmpd="sng" algn="ctr">
                      <a:solidFill>
                        <a:srgbClr val="1B1A5A"/>
                      </a:solidFill>
                      <a:prstDash val="solid"/>
                      <a:round/>
                      <a:headEnd type="none" w="med" len="med"/>
                      <a:tailEnd type="none" w="med" len="med"/>
                    </a:lnR>
                    <a:lnT w="12700" cap="flat" cmpd="sng" algn="ctr">
                      <a:solidFill>
                        <a:srgbClr val="ECEBF9"/>
                      </a:solidFill>
                      <a:prstDash val="solid"/>
                      <a:round/>
                      <a:headEnd type="none" w="med" len="med"/>
                      <a:tailEnd type="none" w="med" len="med"/>
                    </a:lnT>
                    <a:lnB>
                      <a:noFill/>
                    </a:lnB>
                    <a:lnTlToBr w="12700" cmpd="sng">
                      <a:noFill/>
                      <a:prstDash val="solid"/>
                    </a:lnTlToBr>
                    <a:lnBlToTr w="12700" cmpd="sng">
                      <a:noFill/>
                      <a:prstDash val="solid"/>
                    </a:lnBlToTr>
                    <a:solidFill>
                      <a:srgbClr val="DCF4F8"/>
                    </a:solidFill>
                  </a:tcPr>
                </a:tc>
                <a:extLst>
                  <a:ext uri="{0D108BD9-81ED-4DB2-BD59-A6C34878D82A}">
                    <a16:rowId xmlns:a16="http://schemas.microsoft.com/office/drawing/2014/main" val="10001"/>
                  </a:ext>
                </a:extLst>
              </a:tr>
              <a:tr h="13716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CA" sz="1600" b="1" baseline="0" dirty="0">
                          <a:latin typeface="Arial Narrow" panose="020B0606020202030204" pitchFamily="34" charset="0"/>
                        </a:rPr>
                        <a:t>RE-LY</a:t>
                      </a:r>
                    </a:p>
                  </a:txBody>
                  <a:tcPr anchor="ctr">
                    <a:lnL w="12700" cap="flat" cmpd="sng" algn="ctr">
                      <a:solidFill>
                        <a:srgbClr val="1B1A5A"/>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2FBFC"/>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82880" marR="0" indent="0" algn="ctr" defTabSz="914400" rtl="0" eaLnBrk="1" fontAlgn="auto" latinLnBrk="0" hangingPunct="1">
                        <a:lnSpc>
                          <a:spcPct val="100000"/>
                        </a:lnSpc>
                        <a:spcBef>
                          <a:spcPts val="0"/>
                        </a:spcBef>
                        <a:spcAft>
                          <a:spcPts val="0"/>
                        </a:spcAft>
                        <a:buClrTx/>
                        <a:buSzTx/>
                        <a:buFontTx/>
                        <a:buNone/>
                        <a:tabLst/>
                        <a:defRPr/>
                      </a:pPr>
                      <a:r>
                        <a:rPr lang="en-CA" sz="1600" baseline="0" dirty="0">
                          <a:latin typeface="Arial Narrow" panose="020B0606020202030204" pitchFamily="34" charset="0"/>
                        </a:rPr>
                        <a:t>Dabigatran 110 mg bid</a:t>
                      </a:r>
                    </a:p>
                    <a:p>
                      <a:pPr marL="182880" marR="0" indent="0" algn="ctr" defTabSz="914400" rtl="0" eaLnBrk="1" fontAlgn="auto" latinLnBrk="0" hangingPunct="1">
                        <a:lnSpc>
                          <a:spcPct val="100000"/>
                        </a:lnSpc>
                        <a:spcBef>
                          <a:spcPts val="0"/>
                        </a:spcBef>
                        <a:spcAft>
                          <a:spcPts val="0"/>
                        </a:spcAft>
                        <a:buClrTx/>
                        <a:buSzTx/>
                        <a:buFontTx/>
                        <a:buNone/>
                        <a:tabLst/>
                        <a:defRPr/>
                      </a:pPr>
                      <a:br>
                        <a:rPr lang="en-CA" sz="1600" baseline="0" dirty="0">
                          <a:latin typeface="Arial Narrow" panose="020B0606020202030204" pitchFamily="34" charset="0"/>
                        </a:rPr>
                      </a:br>
                      <a:r>
                        <a:rPr lang="en-CA" sz="1600" baseline="0" dirty="0">
                          <a:latin typeface="Arial Narrow" panose="020B0606020202030204" pitchFamily="34" charset="0"/>
                        </a:rPr>
                        <a:t>Dabigatran 150 mg bid</a:t>
                      </a:r>
                    </a:p>
                  </a:txBody>
                  <a:tcPr anchor="ctr">
                    <a:lnL>
                      <a:noFill/>
                    </a:lnL>
                    <a:lnR>
                      <a:noFill/>
                    </a:lnR>
                    <a:lnT>
                      <a:noFill/>
                    </a:lnT>
                    <a:lnB>
                      <a:noFill/>
                    </a:lnB>
                    <a:lnTlToBr w="12700" cmpd="sng">
                      <a:noFill/>
                      <a:prstDash val="solid"/>
                    </a:lnTlToBr>
                    <a:lnBlToTr w="12700" cmpd="sng">
                      <a:noFill/>
                      <a:prstDash val="solid"/>
                    </a:lnBlToTr>
                    <a:solidFill>
                      <a:srgbClr val="F2FBFC"/>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588" indent="0" algn="ctr"/>
                      <a:r>
                        <a:rPr lang="en-CA" sz="1600" baseline="0" dirty="0">
                          <a:latin typeface="Arial Narrow" panose="020B0606020202030204" pitchFamily="34" charset="0"/>
                        </a:rPr>
                        <a:t>&lt; 75</a:t>
                      </a:r>
                    </a:p>
                    <a:p>
                      <a:pPr marL="1588" indent="0" algn="ctr"/>
                      <a:r>
                        <a:rPr lang="en-CA" sz="1600" baseline="0" dirty="0">
                          <a:latin typeface="Arial Narrow" panose="020B0606020202030204" pitchFamily="34" charset="0"/>
                        </a:rPr>
                        <a:t>≥ 75</a:t>
                      </a:r>
                    </a:p>
                    <a:p>
                      <a:pPr marL="1588" indent="0" algn="ctr"/>
                      <a:endParaRPr lang="en-CA" sz="1600" baseline="0" dirty="0">
                        <a:latin typeface="Arial Narrow" panose="020B0606020202030204" pitchFamily="34" charset="0"/>
                      </a:endParaRPr>
                    </a:p>
                    <a:p>
                      <a:pPr marL="1588" indent="0" algn="ctr"/>
                      <a:r>
                        <a:rPr lang="en-CA" sz="1600" baseline="0" dirty="0">
                          <a:latin typeface="Arial Narrow" panose="020B0606020202030204" pitchFamily="34" charset="0"/>
                        </a:rPr>
                        <a:t>&lt; 75</a:t>
                      </a:r>
                    </a:p>
                    <a:p>
                      <a:pPr marL="1588" indent="0" algn="ctr"/>
                      <a:r>
                        <a:rPr lang="en-CA" sz="1600" baseline="0" dirty="0">
                          <a:latin typeface="Arial Narrow" panose="020B0606020202030204" pitchFamily="34" charset="0"/>
                        </a:rPr>
                        <a:t>≥ 75</a:t>
                      </a:r>
                    </a:p>
                  </a:txBody>
                  <a:tcPr anchor="ctr">
                    <a:lnL>
                      <a:noFill/>
                    </a:lnL>
                    <a:lnR>
                      <a:noFill/>
                    </a:lnR>
                    <a:lnT>
                      <a:noFill/>
                    </a:lnT>
                    <a:lnB>
                      <a:noFill/>
                    </a:lnB>
                    <a:lnTlToBr w="12700" cmpd="sng">
                      <a:noFill/>
                      <a:prstDash val="solid"/>
                    </a:lnTlToBr>
                    <a:lnBlToTr w="12700" cmpd="sng">
                      <a:noFill/>
                      <a:prstDash val="solid"/>
                    </a:lnBlToTr>
                    <a:solidFill>
                      <a:srgbClr val="F2FBFC"/>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CA" sz="1600" baseline="0" dirty="0">
                          <a:latin typeface="Arial Narrow" panose="020B0606020202030204" pitchFamily="34" charset="0"/>
                        </a:rPr>
                        <a:t>1.89</a:t>
                      </a:r>
                    </a:p>
                    <a:p>
                      <a:pPr algn="ctr"/>
                      <a:r>
                        <a:rPr lang="en-CA" sz="1600" baseline="0" dirty="0">
                          <a:latin typeface="Arial Narrow" panose="020B0606020202030204" pitchFamily="34" charset="0"/>
                        </a:rPr>
                        <a:t>4.43</a:t>
                      </a:r>
                    </a:p>
                    <a:p>
                      <a:pPr algn="ctr"/>
                      <a:endParaRPr lang="en-CA" sz="1600" baseline="0" dirty="0">
                        <a:latin typeface="Arial Narrow" panose="020B0606020202030204" pitchFamily="34" charset="0"/>
                      </a:endParaRPr>
                    </a:p>
                    <a:p>
                      <a:pPr algn="ctr"/>
                      <a:r>
                        <a:rPr lang="en-CA" sz="1600" baseline="0" dirty="0">
                          <a:latin typeface="Arial Narrow" panose="020B0606020202030204" pitchFamily="34" charset="0"/>
                        </a:rPr>
                        <a:t>2.12</a:t>
                      </a:r>
                    </a:p>
                    <a:p>
                      <a:pPr algn="ctr"/>
                      <a:r>
                        <a:rPr lang="en-CA" sz="1600" baseline="0" dirty="0">
                          <a:latin typeface="Arial Narrow" panose="020B0606020202030204" pitchFamily="34" charset="0"/>
                        </a:rPr>
                        <a:t>5.10</a:t>
                      </a:r>
                    </a:p>
                  </a:txBody>
                  <a:tcPr anchor="ctr">
                    <a:lnL>
                      <a:noFill/>
                    </a:lnL>
                    <a:lnR>
                      <a:noFill/>
                    </a:lnR>
                    <a:lnT>
                      <a:noFill/>
                    </a:lnT>
                    <a:lnB>
                      <a:noFill/>
                    </a:lnB>
                    <a:lnTlToBr w="12700" cmpd="sng">
                      <a:noFill/>
                      <a:prstDash val="solid"/>
                    </a:lnTlToBr>
                    <a:lnBlToTr w="12700" cmpd="sng">
                      <a:noFill/>
                      <a:prstDash val="solid"/>
                    </a:lnBlToTr>
                    <a:solidFill>
                      <a:srgbClr val="F2FBFC"/>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CA" sz="1600" baseline="0" dirty="0">
                          <a:latin typeface="Arial Narrow" panose="020B0606020202030204" pitchFamily="34" charset="0"/>
                        </a:rPr>
                        <a:t>3.04</a:t>
                      </a:r>
                    </a:p>
                    <a:p>
                      <a:pPr algn="ctr"/>
                      <a:r>
                        <a:rPr lang="en-CA" sz="1600" baseline="0" dirty="0">
                          <a:latin typeface="Arial Narrow" panose="020B0606020202030204" pitchFamily="34" charset="0"/>
                        </a:rPr>
                        <a:t>4.37</a:t>
                      </a:r>
                    </a:p>
                    <a:p>
                      <a:pPr algn="ctr"/>
                      <a:endParaRPr lang="en-CA" sz="1600" baseline="0" dirty="0">
                        <a:latin typeface="Arial Narrow" panose="020B0606020202030204" pitchFamily="34" charset="0"/>
                      </a:endParaRPr>
                    </a:p>
                    <a:p>
                      <a:pPr algn="ctr"/>
                      <a:r>
                        <a:rPr lang="en-CA" sz="1600" baseline="0" dirty="0">
                          <a:latin typeface="Arial Narrow" panose="020B0606020202030204" pitchFamily="34" charset="0"/>
                        </a:rPr>
                        <a:t>3.04</a:t>
                      </a:r>
                    </a:p>
                    <a:p>
                      <a:pPr algn="ctr"/>
                      <a:r>
                        <a:rPr lang="en-CA" sz="1600" baseline="0" dirty="0">
                          <a:latin typeface="Arial Narrow" panose="020B0606020202030204" pitchFamily="34" charset="0"/>
                        </a:rPr>
                        <a:t>4.37</a:t>
                      </a:r>
                    </a:p>
                  </a:txBody>
                  <a:tcPr anchor="ctr">
                    <a:lnL>
                      <a:noFill/>
                    </a:lnL>
                    <a:lnR>
                      <a:noFill/>
                    </a:lnR>
                    <a:lnT>
                      <a:noFill/>
                    </a:lnT>
                    <a:lnB>
                      <a:noFill/>
                    </a:lnB>
                    <a:lnTlToBr w="12700" cmpd="sng">
                      <a:noFill/>
                      <a:prstDash val="solid"/>
                    </a:lnTlToBr>
                    <a:lnBlToTr w="12700" cmpd="sng">
                      <a:noFill/>
                      <a:prstDash val="solid"/>
                    </a:lnBlToTr>
                    <a:solidFill>
                      <a:srgbClr val="F2FBFC"/>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CA" sz="1600" baseline="0" dirty="0">
                          <a:latin typeface="Arial Narrow" panose="020B0606020202030204" pitchFamily="34" charset="0"/>
                        </a:rPr>
                        <a:t>0.62 (0.50-0.77)</a:t>
                      </a:r>
                    </a:p>
                    <a:p>
                      <a:pPr algn="ctr"/>
                      <a:r>
                        <a:rPr lang="en-CA" sz="1600" baseline="0" dirty="0">
                          <a:latin typeface="Arial Narrow" panose="020B0606020202030204" pitchFamily="34" charset="0"/>
                        </a:rPr>
                        <a:t>1.01 (0.83-1.23)</a:t>
                      </a:r>
                    </a:p>
                    <a:p>
                      <a:pPr algn="ctr"/>
                      <a:endParaRPr lang="en-CA" sz="1600" baseline="0" dirty="0">
                        <a:latin typeface="Arial Narrow" panose="020B0606020202030204" pitchFamily="34" charset="0"/>
                      </a:endParaRPr>
                    </a:p>
                    <a:p>
                      <a:pPr algn="ctr"/>
                      <a:r>
                        <a:rPr lang="en-CA" sz="1600" baseline="0" dirty="0">
                          <a:latin typeface="Arial Narrow" panose="020B0606020202030204" pitchFamily="34" charset="0"/>
                        </a:rPr>
                        <a:t>0.70 (0.57-0.86)</a:t>
                      </a:r>
                    </a:p>
                    <a:p>
                      <a:pPr algn="ctr"/>
                      <a:r>
                        <a:rPr lang="en-CA" sz="1600" baseline="0" dirty="0">
                          <a:latin typeface="Arial Narrow" panose="020B0606020202030204" pitchFamily="34" charset="0"/>
                        </a:rPr>
                        <a:t>1.18 (0.98-1.42)</a:t>
                      </a:r>
                    </a:p>
                  </a:txBody>
                  <a:tcPr anchor="ctr">
                    <a:lnL>
                      <a:noFill/>
                    </a:lnL>
                    <a:lnR w="12700" cap="flat" cmpd="sng" algn="ctr">
                      <a:solidFill>
                        <a:srgbClr val="1B1A5A"/>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2FBFC"/>
                    </a:solidFill>
                  </a:tcPr>
                </a:tc>
                <a:extLst>
                  <a:ext uri="{0D108BD9-81ED-4DB2-BD59-A6C34878D82A}">
                    <a16:rowId xmlns:a16="http://schemas.microsoft.com/office/drawing/2014/main" val="10002"/>
                  </a:ext>
                </a:extLst>
              </a:tr>
              <a:tr h="812448">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CA" sz="1600" b="1" baseline="0" dirty="0">
                          <a:latin typeface="Arial Narrow" panose="020B0606020202030204" pitchFamily="34" charset="0"/>
                        </a:rPr>
                        <a:t>ROCKET AF</a:t>
                      </a:r>
                    </a:p>
                  </a:txBody>
                  <a:tcPr anchor="ctr">
                    <a:lnL w="12700" cap="flat" cmpd="sng" algn="ctr">
                      <a:solidFill>
                        <a:srgbClr val="1B1A5A"/>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DCF4F8"/>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82880" marR="0" indent="0" algn="ctr" defTabSz="914400" rtl="0" eaLnBrk="1" fontAlgn="auto" latinLnBrk="0" hangingPunct="1">
                        <a:lnSpc>
                          <a:spcPct val="100000"/>
                        </a:lnSpc>
                        <a:spcBef>
                          <a:spcPts val="0"/>
                        </a:spcBef>
                        <a:spcAft>
                          <a:spcPts val="0"/>
                        </a:spcAft>
                        <a:buClrTx/>
                        <a:buSzTx/>
                        <a:buFontTx/>
                        <a:buNone/>
                        <a:tabLst/>
                        <a:defRPr/>
                      </a:pPr>
                      <a:r>
                        <a:rPr lang="en-CA" sz="1600" baseline="0" dirty="0">
                          <a:latin typeface="Arial Narrow" panose="020B0606020202030204" pitchFamily="34" charset="0"/>
                        </a:rPr>
                        <a:t>Rivaroxaban 20 mg </a:t>
                      </a:r>
                      <a:r>
                        <a:rPr lang="en-CA" sz="1600" baseline="0" dirty="0" err="1">
                          <a:latin typeface="Arial Narrow" panose="020B0606020202030204" pitchFamily="34" charset="0"/>
                        </a:rPr>
                        <a:t>qd</a:t>
                      </a:r>
                      <a:endParaRPr lang="en-CA" sz="1600" baseline="0" dirty="0">
                        <a:latin typeface="Arial Narrow" panose="020B0606020202030204" pitchFamily="34" charset="0"/>
                      </a:endParaRPr>
                    </a:p>
                  </a:txBody>
                  <a:tcPr anchor="ctr">
                    <a:lnL>
                      <a:noFill/>
                    </a:lnL>
                    <a:lnR>
                      <a:noFill/>
                    </a:lnR>
                    <a:lnT>
                      <a:noFill/>
                    </a:lnT>
                    <a:lnB>
                      <a:noFill/>
                    </a:lnB>
                    <a:lnTlToBr w="12700" cmpd="sng">
                      <a:noFill/>
                      <a:prstDash val="solid"/>
                    </a:lnTlToBr>
                    <a:lnBlToTr w="12700" cmpd="sng">
                      <a:noFill/>
                      <a:prstDash val="solid"/>
                    </a:lnBlToTr>
                    <a:solidFill>
                      <a:srgbClr val="DCF4F8"/>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588" indent="0" algn="ctr"/>
                      <a:r>
                        <a:rPr lang="en-CA" sz="1600" baseline="0" dirty="0">
                          <a:latin typeface="Arial Narrow" panose="020B0606020202030204" pitchFamily="34" charset="0"/>
                        </a:rPr>
                        <a:t>&lt; 65</a:t>
                      </a:r>
                    </a:p>
                    <a:p>
                      <a:pPr marL="1588" indent="0" algn="ctr"/>
                      <a:r>
                        <a:rPr lang="en-CA" sz="1600" baseline="0" dirty="0">
                          <a:latin typeface="Arial Narrow" panose="020B0606020202030204" pitchFamily="34" charset="0"/>
                        </a:rPr>
                        <a:t>65 to &lt; 75</a:t>
                      </a:r>
                    </a:p>
                    <a:p>
                      <a:pPr marL="1588" indent="0" algn="ctr"/>
                      <a:r>
                        <a:rPr lang="en-CA" sz="1600" baseline="0" dirty="0">
                          <a:latin typeface="Arial Narrow" panose="020B0606020202030204" pitchFamily="34" charset="0"/>
                        </a:rPr>
                        <a:t>≥ 75</a:t>
                      </a:r>
                    </a:p>
                  </a:txBody>
                  <a:tcPr anchor="ctr">
                    <a:lnL>
                      <a:noFill/>
                    </a:lnL>
                    <a:lnR>
                      <a:noFill/>
                    </a:lnR>
                    <a:lnT>
                      <a:noFill/>
                    </a:lnT>
                    <a:lnB>
                      <a:noFill/>
                    </a:lnB>
                    <a:lnTlToBr w="12700" cmpd="sng">
                      <a:noFill/>
                      <a:prstDash val="solid"/>
                    </a:lnTlToBr>
                    <a:lnBlToTr w="12700" cmpd="sng">
                      <a:noFill/>
                      <a:prstDash val="solid"/>
                    </a:lnBlToTr>
                    <a:solidFill>
                      <a:srgbClr val="DCF4F8"/>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CA" sz="1600" baseline="0" dirty="0">
                          <a:latin typeface="Arial Narrow" panose="020B0606020202030204" pitchFamily="34" charset="0"/>
                        </a:rPr>
                        <a:t>2.21</a:t>
                      </a:r>
                    </a:p>
                    <a:p>
                      <a:pPr algn="ctr"/>
                      <a:r>
                        <a:rPr lang="en-CA" sz="1600" baseline="0" dirty="0">
                          <a:latin typeface="Arial Narrow" panose="020B0606020202030204" pitchFamily="34" charset="0"/>
                        </a:rPr>
                        <a:t>3.03</a:t>
                      </a:r>
                    </a:p>
                    <a:p>
                      <a:pPr algn="ctr"/>
                      <a:r>
                        <a:rPr lang="en-CA" sz="1600" baseline="0" dirty="0">
                          <a:latin typeface="Arial Narrow" panose="020B0606020202030204" pitchFamily="34" charset="0"/>
                        </a:rPr>
                        <a:t>4.86</a:t>
                      </a:r>
                    </a:p>
                  </a:txBody>
                  <a:tcPr anchor="ctr">
                    <a:lnL>
                      <a:noFill/>
                    </a:lnL>
                    <a:lnR>
                      <a:noFill/>
                    </a:lnR>
                    <a:lnT>
                      <a:noFill/>
                    </a:lnT>
                    <a:lnB>
                      <a:noFill/>
                    </a:lnB>
                    <a:lnTlToBr w="12700" cmpd="sng">
                      <a:noFill/>
                      <a:prstDash val="solid"/>
                    </a:lnTlToBr>
                    <a:lnBlToTr w="12700" cmpd="sng">
                      <a:noFill/>
                      <a:prstDash val="solid"/>
                    </a:lnBlToTr>
                    <a:solidFill>
                      <a:srgbClr val="DCF4F8"/>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600" baseline="0" dirty="0">
                          <a:latin typeface="Arial Narrow" panose="020B0606020202030204" pitchFamily="34" charset="0"/>
                        </a:rPr>
                        <a:t>2.16</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sz="1600" baseline="0" dirty="0">
                          <a:latin typeface="Arial Narrow" panose="020B0606020202030204" pitchFamily="34" charset="0"/>
                        </a:rPr>
                        <a:t>3.24</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sz="1600" baseline="0" dirty="0">
                          <a:latin typeface="Arial Narrow" panose="020B0606020202030204" pitchFamily="34" charset="0"/>
                        </a:rPr>
                        <a:t>4.40</a:t>
                      </a:r>
                    </a:p>
                  </a:txBody>
                  <a:tcPr anchor="ctr">
                    <a:lnL>
                      <a:noFill/>
                    </a:lnL>
                    <a:lnR>
                      <a:noFill/>
                    </a:lnR>
                    <a:lnT>
                      <a:noFill/>
                    </a:lnT>
                    <a:lnB>
                      <a:noFill/>
                    </a:lnB>
                    <a:lnTlToBr w="12700" cmpd="sng">
                      <a:noFill/>
                      <a:prstDash val="solid"/>
                    </a:lnTlToBr>
                    <a:lnBlToTr w="12700" cmpd="sng">
                      <a:noFill/>
                      <a:prstDash val="solid"/>
                    </a:lnBlToTr>
                    <a:solidFill>
                      <a:srgbClr val="DCF4F8"/>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CA" sz="1600" baseline="0" dirty="0">
                          <a:latin typeface="Arial Narrow" panose="020B0606020202030204" pitchFamily="34" charset="0"/>
                        </a:rPr>
                        <a:t>1.02 (0.71-1.46)</a:t>
                      </a:r>
                    </a:p>
                    <a:p>
                      <a:pPr algn="ctr"/>
                      <a:r>
                        <a:rPr lang="en-CA" sz="1600" baseline="0" dirty="0">
                          <a:latin typeface="Arial Narrow" panose="020B0606020202030204" pitchFamily="34" charset="0"/>
                        </a:rPr>
                        <a:t>0.94 (0.73-1.21)</a:t>
                      </a:r>
                    </a:p>
                    <a:p>
                      <a:pPr algn="ctr"/>
                      <a:r>
                        <a:rPr lang="en-CA" sz="1600" baseline="0" dirty="0">
                          <a:latin typeface="Arial Narrow" panose="020B0606020202030204" pitchFamily="34" charset="0"/>
                        </a:rPr>
                        <a:t>1.11 (0.92-1.34)</a:t>
                      </a:r>
                    </a:p>
                  </a:txBody>
                  <a:tcPr anchor="ctr">
                    <a:lnL>
                      <a:noFill/>
                    </a:lnL>
                    <a:lnR w="12700" cap="flat" cmpd="sng" algn="ctr">
                      <a:solidFill>
                        <a:srgbClr val="1B1A5A"/>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DCF4F8"/>
                    </a:solidFill>
                  </a:tcPr>
                </a:tc>
                <a:extLst>
                  <a:ext uri="{0D108BD9-81ED-4DB2-BD59-A6C34878D82A}">
                    <a16:rowId xmlns:a16="http://schemas.microsoft.com/office/drawing/2014/main" val="10003"/>
                  </a:ext>
                </a:extLst>
              </a:tr>
              <a:tr h="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a:r>
                        <a:rPr lang="en-CA" sz="1600" b="1" baseline="0" dirty="0">
                          <a:latin typeface="Arial Narrow" panose="020B0606020202030204" pitchFamily="34" charset="0"/>
                        </a:rPr>
                        <a:t>ENGAGE AF-TIMI</a:t>
                      </a:r>
                    </a:p>
                  </a:txBody>
                  <a:tcPr anchor="ctr">
                    <a:lnL w="12700" cap="flat" cmpd="sng" algn="ctr">
                      <a:solidFill>
                        <a:srgbClr val="1B1A5A"/>
                      </a:solidFill>
                      <a:prstDash val="solid"/>
                      <a:round/>
                      <a:headEnd type="none" w="med" len="med"/>
                      <a:tailEnd type="none" w="med" len="med"/>
                    </a:lnL>
                    <a:lnR>
                      <a:noFill/>
                    </a:lnR>
                    <a:lnT>
                      <a:noFill/>
                    </a:lnT>
                    <a:lnB w="12700" cap="flat" cmpd="sng" algn="ctr">
                      <a:solidFill>
                        <a:srgbClr val="1B1A5A"/>
                      </a:solidFill>
                      <a:prstDash val="solid"/>
                      <a:round/>
                      <a:headEnd type="none" w="med" len="med"/>
                      <a:tailEnd type="none" w="med" len="med"/>
                    </a:lnB>
                    <a:lnTlToBr w="12700" cmpd="sng">
                      <a:noFill/>
                      <a:prstDash val="solid"/>
                    </a:lnTlToBr>
                    <a:lnBlToTr w="12700" cmpd="sng">
                      <a:noFill/>
                      <a:prstDash val="solid"/>
                    </a:lnBlToTr>
                    <a:solidFill>
                      <a:srgbClr val="F2FBFC"/>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82880" marR="0" indent="0" algn="ctr" defTabSz="914400" rtl="0" eaLnBrk="1" fontAlgn="auto" latinLnBrk="0" hangingPunct="1">
                        <a:lnSpc>
                          <a:spcPct val="100000"/>
                        </a:lnSpc>
                        <a:spcBef>
                          <a:spcPts val="0"/>
                        </a:spcBef>
                        <a:spcAft>
                          <a:spcPts val="0"/>
                        </a:spcAft>
                        <a:buClrTx/>
                        <a:buSzTx/>
                        <a:buFontTx/>
                        <a:buNone/>
                        <a:tabLst/>
                        <a:defRPr/>
                      </a:pPr>
                      <a:r>
                        <a:rPr lang="en-CA" sz="1600" baseline="0" dirty="0">
                          <a:latin typeface="Arial Narrow" panose="020B0606020202030204" pitchFamily="34" charset="0"/>
                        </a:rPr>
                        <a:t>Edoxaban 60 mg </a:t>
                      </a:r>
                      <a:r>
                        <a:rPr lang="en-CA" sz="1600" baseline="0" dirty="0" err="1">
                          <a:latin typeface="Arial Narrow" panose="020B0606020202030204" pitchFamily="34" charset="0"/>
                        </a:rPr>
                        <a:t>qd</a:t>
                      </a:r>
                      <a:endParaRPr lang="en-CA" sz="1600" baseline="0" dirty="0">
                        <a:latin typeface="Arial Narrow" panose="020B0606020202030204" pitchFamily="34" charset="0"/>
                      </a:endParaRPr>
                    </a:p>
                  </a:txBody>
                  <a:tcPr anchor="ctr">
                    <a:lnL>
                      <a:noFill/>
                    </a:lnL>
                    <a:lnR>
                      <a:noFill/>
                    </a:lnR>
                    <a:lnT>
                      <a:noFill/>
                    </a:lnT>
                    <a:lnB w="12700" cap="flat" cmpd="sng" algn="ctr">
                      <a:solidFill>
                        <a:srgbClr val="1B1A5A"/>
                      </a:solidFill>
                      <a:prstDash val="solid"/>
                      <a:round/>
                      <a:headEnd type="none" w="med" len="med"/>
                      <a:tailEnd type="none" w="med" len="med"/>
                    </a:lnB>
                    <a:lnTlToBr w="12700" cmpd="sng">
                      <a:noFill/>
                      <a:prstDash val="solid"/>
                    </a:lnTlToBr>
                    <a:lnBlToTr w="12700" cmpd="sng">
                      <a:noFill/>
                      <a:prstDash val="solid"/>
                    </a:lnBlToTr>
                    <a:solidFill>
                      <a:srgbClr val="F2FBFC"/>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1588" algn="ctr"/>
                      <a:r>
                        <a:rPr lang="en-CA" sz="1600" baseline="0" dirty="0">
                          <a:latin typeface="Arial Narrow" panose="020B0606020202030204" pitchFamily="34" charset="0"/>
                        </a:rPr>
                        <a:t>&lt; 75</a:t>
                      </a:r>
                    </a:p>
                    <a:p>
                      <a:pPr marL="0" indent="1588" algn="ctr"/>
                      <a:r>
                        <a:rPr lang="en-CA" sz="1600" baseline="0" dirty="0">
                          <a:latin typeface="Arial Narrow" panose="020B0606020202030204" pitchFamily="34" charset="0"/>
                        </a:rPr>
                        <a:t>≥ 75</a:t>
                      </a:r>
                    </a:p>
                  </a:txBody>
                  <a:tcPr anchor="ctr">
                    <a:lnL>
                      <a:noFill/>
                    </a:lnL>
                    <a:lnR>
                      <a:noFill/>
                    </a:lnR>
                    <a:lnT>
                      <a:noFill/>
                    </a:lnT>
                    <a:lnB w="12700" cap="flat" cmpd="sng" algn="ctr">
                      <a:solidFill>
                        <a:srgbClr val="1B1A5A"/>
                      </a:solidFill>
                      <a:prstDash val="solid"/>
                      <a:round/>
                      <a:headEnd type="none" w="med" len="med"/>
                      <a:tailEnd type="none" w="med" len="med"/>
                    </a:lnB>
                    <a:lnTlToBr w="12700" cmpd="sng">
                      <a:noFill/>
                      <a:prstDash val="solid"/>
                    </a:lnTlToBr>
                    <a:lnBlToTr w="12700" cmpd="sng">
                      <a:noFill/>
                      <a:prstDash val="solid"/>
                    </a:lnBlToTr>
                    <a:solidFill>
                      <a:srgbClr val="F2FBFC"/>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CA" sz="1600" baseline="0" dirty="0">
                          <a:latin typeface="Arial Narrow" panose="020B0606020202030204" pitchFamily="34" charset="0"/>
                        </a:rPr>
                        <a:t>2.02</a:t>
                      </a:r>
                    </a:p>
                    <a:p>
                      <a:pPr algn="ctr"/>
                      <a:r>
                        <a:rPr lang="en-CA" sz="1600" baseline="0" dirty="0">
                          <a:latin typeface="Arial Narrow" panose="020B0606020202030204" pitchFamily="34" charset="0"/>
                        </a:rPr>
                        <a:t>4.01</a:t>
                      </a:r>
                    </a:p>
                  </a:txBody>
                  <a:tcPr anchor="ctr">
                    <a:lnL>
                      <a:noFill/>
                    </a:lnL>
                    <a:lnR>
                      <a:noFill/>
                    </a:lnR>
                    <a:lnT>
                      <a:noFill/>
                    </a:lnT>
                    <a:lnB w="12700" cap="flat" cmpd="sng" algn="ctr">
                      <a:solidFill>
                        <a:srgbClr val="1B1A5A"/>
                      </a:solidFill>
                      <a:prstDash val="solid"/>
                      <a:round/>
                      <a:headEnd type="none" w="med" len="med"/>
                      <a:tailEnd type="none" w="med" len="med"/>
                    </a:lnB>
                    <a:lnTlToBr w="12700" cmpd="sng">
                      <a:noFill/>
                      <a:prstDash val="solid"/>
                    </a:lnTlToBr>
                    <a:lnBlToTr w="12700" cmpd="sng">
                      <a:noFill/>
                      <a:prstDash val="solid"/>
                    </a:lnBlToTr>
                    <a:solidFill>
                      <a:srgbClr val="F2FBFC"/>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600" baseline="0" dirty="0">
                          <a:latin typeface="Arial Narrow" panose="020B0606020202030204" pitchFamily="34" charset="0"/>
                        </a:rPr>
                        <a:t>2.62</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sz="1600" baseline="0" dirty="0">
                          <a:latin typeface="Arial Narrow" panose="020B0606020202030204" pitchFamily="34" charset="0"/>
                        </a:rPr>
                        <a:t>4.83</a:t>
                      </a:r>
                    </a:p>
                  </a:txBody>
                  <a:tcPr anchor="ctr">
                    <a:lnL>
                      <a:noFill/>
                    </a:lnL>
                    <a:lnR>
                      <a:noFill/>
                    </a:lnR>
                    <a:lnT>
                      <a:noFill/>
                    </a:lnT>
                    <a:lnB w="12700" cap="flat" cmpd="sng" algn="ctr">
                      <a:solidFill>
                        <a:srgbClr val="1B1A5A"/>
                      </a:solidFill>
                      <a:prstDash val="solid"/>
                      <a:round/>
                      <a:headEnd type="none" w="med" len="med"/>
                      <a:tailEnd type="none" w="med" len="med"/>
                    </a:lnB>
                    <a:lnTlToBr w="12700" cmpd="sng">
                      <a:noFill/>
                      <a:prstDash val="solid"/>
                    </a:lnTlToBr>
                    <a:lnBlToTr w="12700" cmpd="sng">
                      <a:noFill/>
                      <a:prstDash val="solid"/>
                    </a:lnBlToTr>
                    <a:solidFill>
                      <a:srgbClr val="F2FBFC"/>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600" baseline="0" dirty="0">
                          <a:latin typeface="Arial Narrow" panose="020B0606020202030204" pitchFamily="34" charset="0"/>
                        </a:rPr>
                        <a:t>0.83 (0.70-0.99)</a:t>
                      </a:r>
                    </a:p>
                  </a:txBody>
                  <a:tcPr anchor="ctr">
                    <a:lnL>
                      <a:noFill/>
                    </a:lnL>
                    <a:lnR w="12700" cap="flat" cmpd="sng" algn="ctr">
                      <a:solidFill>
                        <a:srgbClr val="1B1A5A"/>
                      </a:solidFill>
                      <a:prstDash val="solid"/>
                      <a:round/>
                      <a:headEnd type="none" w="med" len="med"/>
                      <a:tailEnd type="none" w="med" len="med"/>
                    </a:lnR>
                    <a:lnT>
                      <a:noFill/>
                    </a:lnT>
                    <a:lnB w="12700" cap="flat" cmpd="sng" algn="ctr">
                      <a:solidFill>
                        <a:srgbClr val="1B1A5A"/>
                      </a:solidFill>
                      <a:prstDash val="solid"/>
                      <a:round/>
                      <a:headEnd type="none" w="med" len="med"/>
                      <a:tailEnd type="none" w="med" len="med"/>
                    </a:lnB>
                    <a:lnTlToBr w="12700" cmpd="sng">
                      <a:noFill/>
                      <a:prstDash val="solid"/>
                    </a:lnTlToBr>
                    <a:lnBlToTr w="12700" cmpd="sng">
                      <a:noFill/>
                      <a:prstDash val="solid"/>
                    </a:lnBlToTr>
                    <a:solidFill>
                      <a:srgbClr val="F2FBFC"/>
                    </a:solidFill>
                  </a:tcPr>
                </a:tc>
                <a:extLst>
                  <a:ext uri="{0D108BD9-81ED-4DB2-BD59-A6C34878D82A}">
                    <a16:rowId xmlns:a16="http://schemas.microsoft.com/office/drawing/2014/main" val="10004"/>
                  </a:ext>
                </a:extLst>
              </a:tr>
            </a:tbl>
          </a:graphicData>
        </a:graphic>
      </p:graphicFrame>
      <p:sp>
        <p:nvSpPr>
          <p:cNvPr id="13" name="Rectangle 12">
            <a:extLst>
              <a:ext uri="{FF2B5EF4-FFF2-40B4-BE49-F238E27FC236}">
                <a16:creationId xmlns:a16="http://schemas.microsoft.com/office/drawing/2014/main" id="{8FB9716B-8FB2-4742-B98E-AE88E4C790AA}"/>
              </a:ext>
            </a:extLst>
          </p:cNvPr>
          <p:cNvSpPr/>
          <p:nvPr/>
        </p:nvSpPr>
        <p:spPr>
          <a:xfrm>
            <a:off x="7637806" y="2855760"/>
            <a:ext cx="365760" cy="228600"/>
          </a:xfrm>
          <a:prstGeom prst="rect">
            <a:avLst/>
          </a:prstGeom>
          <a:noFill/>
          <a:ln w="19050">
            <a:solidFill>
              <a:srgbClr val="356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52ED6D3-9FC3-481B-8DC4-9600EF58AFF8}"/>
              </a:ext>
            </a:extLst>
          </p:cNvPr>
          <p:cNvSpPr/>
          <p:nvPr/>
        </p:nvSpPr>
        <p:spPr>
          <a:xfrm>
            <a:off x="7637806" y="3455420"/>
            <a:ext cx="365760" cy="228600"/>
          </a:xfrm>
          <a:prstGeom prst="rect">
            <a:avLst/>
          </a:prstGeom>
          <a:noFill/>
          <a:ln w="19050">
            <a:solidFill>
              <a:srgbClr val="356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9661243-97D4-4349-989A-838D23F9436C}"/>
              </a:ext>
            </a:extLst>
          </p:cNvPr>
          <p:cNvSpPr/>
          <p:nvPr/>
        </p:nvSpPr>
        <p:spPr>
          <a:xfrm>
            <a:off x="7637806" y="4200295"/>
            <a:ext cx="365760" cy="228600"/>
          </a:xfrm>
          <a:prstGeom prst="rect">
            <a:avLst/>
          </a:prstGeom>
          <a:noFill/>
          <a:ln w="19050">
            <a:solidFill>
              <a:srgbClr val="356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BF76F21-7CFB-4E58-B23D-5DCCF062E2E1}"/>
              </a:ext>
            </a:extLst>
          </p:cNvPr>
          <p:cNvSpPr/>
          <p:nvPr/>
        </p:nvSpPr>
        <p:spPr>
          <a:xfrm>
            <a:off x="7637806" y="5056211"/>
            <a:ext cx="365760" cy="228600"/>
          </a:xfrm>
          <a:prstGeom prst="rect">
            <a:avLst/>
          </a:prstGeom>
          <a:noFill/>
          <a:ln w="19050">
            <a:solidFill>
              <a:srgbClr val="356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83C034B-D861-45D1-81B7-255476F81FCE}"/>
              </a:ext>
            </a:extLst>
          </p:cNvPr>
          <p:cNvSpPr/>
          <p:nvPr/>
        </p:nvSpPr>
        <p:spPr>
          <a:xfrm>
            <a:off x="7637806" y="5518570"/>
            <a:ext cx="365760" cy="228600"/>
          </a:xfrm>
          <a:prstGeom prst="rect">
            <a:avLst/>
          </a:prstGeom>
          <a:noFill/>
          <a:ln w="19050">
            <a:solidFill>
              <a:srgbClr val="356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74595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1114425" y="1441317"/>
            <a:ext cx="7368797" cy="707886"/>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rPr>
              <a:t>What would you tell Beth?</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6306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3200" b="1" i="1"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Select from one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1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CA" sz="2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Tell her you’ll put her on ASA</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CA" sz="2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Tell her Warfarin may be a better choice due to her age, and can monitor blood levels</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CA" sz="2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Stroke risk LOW, so no meds actually really needed</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CA" sz="2800" b="1" i="0" u="none" strike="noStrike" kern="1200" cap="none" spc="0" normalizeH="0" baseline="0" noProof="0" dirty="0">
                <a:ln>
                  <a:noFill/>
                </a:ln>
                <a:solidFill>
                  <a:srgbClr val="5BCCDF"/>
                </a:solidFill>
                <a:effectLst/>
                <a:uLnTx/>
                <a:uFillTx/>
                <a:latin typeface="Arial Narrow" panose="020B0606020202030204" pitchFamily="34" charset="0"/>
                <a:ea typeface="Lato" panose="020F0502020204030203" pitchFamily="34" charset="0"/>
                <a:cs typeface="Lato" panose="020F0502020204030203" pitchFamily="34" charset="0"/>
              </a:rPr>
              <a:t>DOAC outcomes in the elderly consistent with clinical trials </a:t>
            </a: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3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59292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erson standing posing for the camera&#10;&#10;Description automatically generated">
            <a:extLst>
              <a:ext uri="{FF2B5EF4-FFF2-40B4-BE49-F238E27FC236}">
                <a16:creationId xmlns:a16="http://schemas.microsoft.com/office/drawing/2014/main" id="{CCC91F2E-9A90-4CAE-93A3-92B60EE36E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028" y="58670"/>
            <a:ext cx="2087898" cy="6271232"/>
          </a:xfrm>
          <a:prstGeom prst="rect">
            <a:avLst/>
          </a:prstGeom>
        </p:spPr>
      </p:pic>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77932"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Case 6</a:t>
            </a:r>
            <a:endParaRPr kumimoji="0" lang="en-US" sz="4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0" y="3035230"/>
            <a:ext cx="9144000" cy="1854631"/>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909835" y="2315151"/>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
            <a:extLst>
              <a:ext uri="{FF2B5EF4-FFF2-40B4-BE49-F238E27FC236}">
                <a16:creationId xmlns:a16="http://schemas.microsoft.com/office/drawing/2014/main" id="{CD5E9F53-F6A0-43AE-8C49-CF1CBDA29CCC}"/>
              </a:ext>
            </a:extLst>
          </p:cNvPr>
          <p:cNvSpPr>
            <a:spLocks noEditPoints="1"/>
          </p:cNvSpPr>
          <p:nvPr/>
        </p:nvSpPr>
        <p:spPr bwMode="auto">
          <a:xfrm>
            <a:off x="1389842" y="2792255"/>
            <a:ext cx="716048" cy="490672"/>
          </a:xfrm>
          <a:custGeom>
            <a:avLst/>
            <a:gdLst>
              <a:gd name="T0" fmla="*/ 450 w 2050"/>
              <a:gd name="T1" fmla="*/ 512 h 1408"/>
              <a:gd name="T2" fmla="*/ 898 w 2050"/>
              <a:gd name="T3" fmla="*/ 960 h 1408"/>
              <a:gd name="T4" fmla="*/ 450 w 2050"/>
              <a:gd name="T5" fmla="*/ 1408 h 1408"/>
              <a:gd name="T6" fmla="*/ 2 w 2050"/>
              <a:gd name="T7" fmla="*/ 960 h 1408"/>
              <a:gd name="T8" fmla="*/ 0 w 2050"/>
              <a:gd name="T9" fmla="*/ 896 h 1408"/>
              <a:gd name="T10" fmla="*/ 896 w 2050"/>
              <a:gd name="T11" fmla="*/ 0 h 1408"/>
              <a:gd name="T12" fmla="*/ 896 w 2050"/>
              <a:gd name="T13" fmla="*/ 256 h 1408"/>
              <a:gd name="T14" fmla="*/ 443 w 2050"/>
              <a:gd name="T15" fmla="*/ 443 h 1408"/>
              <a:gd name="T16" fmla="*/ 380 w 2050"/>
              <a:gd name="T17" fmla="*/ 517 h 1408"/>
              <a:gd name="T18" fmla="*/ 450 w 2050"/>
              <a:gd name="T19" fmla="*/ 512 h 1408"/>
              <a:gd name="T20" fmla="*/ 1602 w 2050"/>
              <a:gd name="T21" fmla="*/ 512 h 1408"/>
              <a:gd name="T22" fmla="*/ 2050 w 2050"/>
              <a:gd name="T23" fmla="*/ 960 h 1408"/>
              <a:gd name="T24" fmla="*/ 1602 w 2050"/>
              <a:gd name="T25" fmla="*/ 1408 h 1408"/>
              <a:gd name="T26" fmla="*/ 1154 w 2050"/>
              <a:gd name="T27" fmla="*/ 960 h 1408"/>
              <a:gd name="T28" fmla="*/ 1152 w 2050"/>
              <a:gd name="T29" fmla="*/ 896 h 1408"/>
              <a:gd name="T30" fmla="*/ 2048 w 2050"/>
              <a:gd name="T31" fmla="*/ 0 h 1408"/>
              <a:gd name="T32" fmla="*/ 2048 w 2050"/>
              <a:gd name="T33" fmla="*/ 256 h 1408"/>
              <a:gd name="T34" fmla="*/ 1595 w 2050"/>
              <a:gd name="T35" fmla="*/ 443 h 1408"/>
              <a:gd name="T36" fmla="*/ 1532 w 2050"/>
              <a:gd name="T37" fmla="*/ 517 h 1408"/>
              <a:gd name="T38" fmla="*/ 1602 w 2050"/>
              <a:gd name="T39" fmla="*/ 512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1408">
                <a:moveTo>
                  <a:pt x="450" y="512"/>
                </a:moveTo>
                <a:cubicBezTo>
                  <a:pt x="697" y="512"/>
                  <a:pt x="898" y="713"/>
                  <a:pt x="898" y="960"/>
                </a:cubicBezTo>
                <a:cubicBezTo>
                  <a:pt x="898" y="1207"/>
                  <a:pt x="697" y="1408"/>
                  <a:pt x="450" y="1408"/>
                </a:cubicBezTo>
                <a:cubicBezTo>
                  <a:pt x="203" y="1408"/>
                  <a:pt x="2" y="1207"/>
                  <a:pt x="2" y="960"/>
                </a:cubicBezTo>
                <a:cubicBezTo>
                  <a:pt x="0" y="896"/>
                  <a:pt x="0" y="896"/>
                  <a:pt x="0" y="896"/>
                </a:cubicBezTo>
                <a:cubicBezTo>
                  <a:pt x="0" y="401"/>
                  <a:pt x="401" y="0"/>
                  <a:pt x="896" y="0"/>
                </a:cubicBezTo>
                <a:cubicBezTo>
                  <a:pt x="896" y="256"/>
                  <a:pt x="896" y="256"/>
                  <a:pt x="896" y="256"/>
                </a:cubicBezTo>
                <a:cubicBezTo>
                  <a:pt x="725" y="256"/>
                  <a:pt x="564" y="323"/>
                  <a:pt x="443" y="443"/>
                </a:cubicBezTo>
                <a:cubicBezTo>
                  <a:pt x="420" y="467"/>
                  <a:pt x="399" y="491"/>
                  <a:pt x="380" y="517"/>
                </a:cubicBezTo>
                <a:cubicBezTo>
                  <a:pt x="403" y="514"/>
                  <a:pt x="426" y="512"/>
                  <a:pt x="450" y="512"/>
                </a:cubicBezTo>
                <a:close/>
                <a:moveTo>
                  <a:pt x="1602" y="512"/>
                </a:moveTo>
                <a:cubicBezTo>
                  <a:pt x="1849" y="512"/>
                  <a:pt x="2050" y="713"/>
                  <a:pt x="2050" y="960"/>
                </a:cubicBezTo>
                <a:cubicBezTo>
                  <a:pt x="2050" y="1207"/>
                  <a:pt x="1849" y="1408"/>
                  <a:pt x="1602" y="1408"/>
                </a:cubicBezTo>
                <a:cubicBezTo>
                  <a:pt x="1355" y="1408"/>
                  <a:pt x="1154" y="1207"/>
                  <a:pt x="1154" y="960"/>
                </a:cubicBezTo>
                <a:cubicBezTo>
                  <a:pt x="1152" y="896"/>
                  <a:pt x="1152" y="896"/>
                  <a:pt x="1152" y="896"/>
                </a:cubicBezTo>
                <a:cubicBezTo>
                  <a:pt x="1152" y="401"/>
                  <a:pt x="1553" y="0"/>
                  <a:pt x="2048" y="0"/>
                </a:cubicBezTo>
                <a:cubicBezTo>
                  <a:pt x="2048" y="256"/>
                  <a:pt x="2048" y="256"/>
                  <a:pt x="2048" y="256"/>
                </a:cubicBezTo>
                <a:cubicBezTo>
                  <a:pt x="1877" y="256"/>
                  <a:pt x="1716" y="323"/>
                  <a:pt x="1595" y="443"/>
                </a:cubicBezTo>
                <a:cubicBezTo>
                  <a:pt x="1572" y="467"/>
                  <a:pt x="1551" y="491"/>
                  <a:pt x="1532" y="517"/>
                </a:cubicBezTo>
                <a:cubicBezTo>
                  <a:pt x="1555" y="514"/>
                  <a:pt x="1578" y="512"/>
                  <a:pt x="1602" y="51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2277932" y="3240695"/>
            <a:ext cx="6795523" cy="1569660"/>
          </a:xfrm>
          <a:prstGeom prst="rect">
            <a:avLst/>
          </a:prstGeom>
        </p:spPr>
        <p:txBody>
          <a:bodyPr wrap="square">
            <a:spAutoFit/>
          </a:bodyPr>
          <a:lstStyle/>
          <a:p>
            <a:pPr lvl="0" algn="ctr">
              <a:defRPr/>
            </a:pPr>
            <a:r>
              <a:rPr kumimoji="0" lang="en-CA" sz="32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rPr>
              <a:t>Beth </a:t>
            </a:r>
            <a:r>
              <a:rPr lang="en-CA" sz="3200" b="1" dirty="0">
                <a:solidFill>
                  <a:prstClr val="white">
                    <a:lumMod val="95000"/>
                  </a:prstClr>
                </a:solidFill>
                <a:latin typeface="Arial Narrow" panose="020B0606020202030204" pitchFamily="34" charset="0"/>
                <a:cs typeface="Candara"/>
              </a:rPr>
              <a:t>has heard there is no antidote and she is worried about bleeding on apixaban.</a:t>
            </a:r>
            <a:endParaRPr kumimoji="0" lang="en-CA" sz="3200" b="1" i="0" u="none" strike="noStrike" kern="1200" cap="none" spc="0" normalizeH="0" baseline="30000" noProof="0" dirty="0">
              <a:ln>
                <a:noFill/>
              </a:ln>
              <a:solidFill>
                <a:prstClr val="white">
                  <a:lumMod val="95000"/>
                </a:prstClr>
              </a:solidFill>
              <a:effectLst/>
              <a:uLnTx/>
              <a:uFillTx/>
              <a:latin typeface="Arial Narrow" panose="020B0606020202030204" pitchFamily="34" charset="0"/>
              <a:ea typeface="+mn-ea"/>
              <a:cs typeface="Candara"/>
            </a:endParaRPr>
          </a:p>
        </p:txBody>
      </p:sp>
      <p:pic>
        <p:nvPicPr>
          <p:cNvPr id="32" name="Picture 31" descr="Clinical-conandrum-Logo-2019_dec.png">
            <a:extLst>
              <a:ext uri="{FF2B5EF4-FFF2-40B4-BE49-F238E27FC236}">
                <a16:creationId xmlns:a16="http://schemas.microsoft.com/office/drawing/2014/main" id="{9E32D602-413D-4426-88CB-3D5134B46568}"/>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53753" y="6329901"/>
            <a:ext cx="1136089" cy="447504"/>
          </a:xfrm>
          <a:prstGeom prst="rect">
            <a:avLst/>
          </a:prstGeom>
        </p:spPr>
      </p:pic>
    </p:spTree>
    <p:extLst>
      <p:ext uri="{BB962C8B-B14F-4D97-AF65-F5344CB8AC3E}">
        <p14:creationId xmlns:p14="http://schemas.microsoft.com/office/powerpoint/2010/main" val="34748395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1114425" y="1441317"/>
            <a:ext cx="7368797" cy="707886"/>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rPr>
              <a:t>What would you tell Beth?</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6306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3200" b="1" i="1"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Select from one or more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1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Switch her to warfarin to have availability of Vit K</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Stop all meds as she is right </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Explain that an antidote is coming for the </a:t>
            </a:r>
            <a:r>
              <a:rPr lang="en-CA" sz="2400" b="1" dirty="0" err="1">
                <a:solidFill>
                  <a:prstClr val="black"/>
                </a:solidFill>
                <a:latin typeface="Arial Narrow" panose="020B0606020202030204" pitchFamily="34" charset="0"/>
                <a:ea typeface="Lato" panose="020F0502020204030203" pitchFamily="34" charset="0"/>
                <a:cs typeface="Lato" panose="020F0502020204030203" pitchFamily="34" charset="0"/>
              </a:rPr>
              <a:t>Xa</a:t>
            </a: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 inhibitors </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Switch her to dabigatran 110 mg bid which has an antidote now (</a:t>
            </a:r>
            <a:r>
              <a:rPr lang="en-CA" sz="2400" b="1" dirty="0" err="1">
                <a:solidFill>
                  <a:prstClr val="black"/>
                </a:solidFill>
                <a:latin typeface="Arial Narrow" panose="020B0606020202030204" pitchFamily="34" charset="0"/>
                <a:ea typeface="Lato" panose="020F0502020204030203" pitchFamily="34" charset="0"/>
                <a:cs typeface="Lato" panose="020F0502020204030203" pitchFamily="34" charset="0"/>
              </a:rPr>
              <a:t>idarucizumab</a:t>
            </a: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Explain to her that in fact her risk of dying from a bleed is much less on DOACs than on warfarin </a:t>
            </a: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3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71655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153571"/>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207816"/>
            <a:ext cx="6333659" cy="646331"/>
          </a:xfrm>
          <a:prstGeom prst="rect">
            <a:avLst/>
          </a:prstGeom>
          <a:noFill/>
        </p:spPr>
        <p:txBody>
          <a:bodyPr wrap="square">
            <a:spAutoFit/>
          </a:bodyPr>
          <a:lstStyle/>
          <a:p>
            <a:pPr lvl="0">
              <a:defRPr/>
            </a:pPr>
            <a:r>
              <a:rPr lang="en-CA" sz="3600" b="1" dirty="0">
                <a:solidFill>
                  <a:srgbClr val="183059"/>
                </a:solidFill>
                <a:latin typeface="Arial Narrow" panose="020B0606020202030204" pitchFamily="34" charset="0"/>
                <a:cs typeface="Aharoni" panose="02010803020104030203" pitchFamily="2" charset="-79"/>
              </a:rPr>
              <a:t>Bleeding-related Mortality</a:t>
            </a:r>
          </a:p>
        </p:txBody>
      </p:sp>
      <p:sp>
        <p:nvSpPr>
          <p:cNvPr id="18" name="TextBox 17">
            <a:extLst>
              <a:ext uri="{FF2B5EF4-FFF2-40B4-BE49-F238E27FC236}">
                <a16:creationId xmlns:a16="http://schemas.microsoft.com/office/drawing/2014/main" id="{AB5D6D58-A5B4-412A-8ECC-63EBFC48118B}"/>
              </a:ext>
            </a:extLst>
          </p:cNvPr>
          <p:cNvSpPr txBox="1"/>
          <p:nvPr/>
        </p:nvSpPr>
        <p:spPr>
          <a:xfrm>
            <a:off x="202601" y="840604"/>
            <a:ext cx="8168529" cy="96949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0C0"/>
                </a:solidFill>
                <a:effectLst/>
                <a:uLnTx/>
                <a:uFillTx/>
                <a:latin typeface="Arial Narrow" panose="020B0606020202030204" pitchFamily="34" charset="0"/>
              </a:rPr>
              <a:t>RESEARCH ARTICLE</a:t>
            </a:r>
          </a:p>
          <a:p>
            <a:pPr marL="0" marR="0" lvl="0" indent="0" algn="l" defTabSz="457200" rtl="0" eaLnBrk="1" fontAlgn="auto" latinLnBrk="0" hangingPunct="1">
              <a:lnSpc>
                <a:spcPct val="5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black"/>
              </a:solidFill>
              <a:effectLst/>
              <a:uLnTx/>
              <a:uFillTx/>
              <a:latin typeface="Arial Narrow" panose="020B0606020202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rPr>
              <a:t>Risk of Fatal Bleeding in Episodes of Major Bleeding with New Oral Anticoagulants and Vitamin K </a:t>
            </a:r>
            <a:r>
              <a:rPr kumimoji="0" lang="en-US" b="1"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rPr>
              <a:t>Antigonists</a:t>
            </a:r>
            <a:r>
              <a:rPr kumimoji="0" lang="en-US"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rPr>
              <a:t>: A Systematic Review and Meta-Analysis  </a:t>
            </a:r>
          </a:p>
        </p:txBody>
      </p:sp>
      <p:graphicFrame>
        <p:nvGraphicFramePr>
          <p:cNvPr id="34" name="Table 33">
            <a:extLst>
              <a:ext uri="{FF2B5EF4-FFF2-40B4-BE49-F238E27FC236}">
                <a16:creationId xmlns:a16="http://schemas.microsoft.com/office/drawing/2014/main" id="{D0A67625-D5F4-41DF-A3A3-8CF8DA1264D7}"/>
              </a:ext>
            </a:extLst>
          </p:cNvPr>
          <p:cNvGraphicFramePr>
            <a:graphicFrameLocks noGrp="1"/>
          </p:cNvGraphicFramePr>
          <p:nvPr>
            <p:extLst>
              <p:ext uri="{D42A27DB-BD31-4B8C-83A1-F6EECF244321}">
                <p14:modId xmlns:p14="http://schemas.microsoft.com/office/powerpoint/2010/main" val="4241812487"/>
              </p:ext>
            </p:extLst>
          </p:nvPr>
        </p:nvGraphicFramePr>
        <p:xfrm>
          <a:off x="152400" y="1870529"/>
          <a:ext cx="8839200" cy="3860798"/>
        </p:xfrm>
        <a:graphic>
          <a:graphicData uri="http://schemas.openxmlformats.org/drawingml/2006/table">
            <a:tbl>
              <a:tblPr firstRow="1" bandRow="1"/>
              <a:tblGrid>
                <a:gridCol w="1452880">
                  <a:extLst>
                    <a:ext uri="{9D8B030D-6E8A-4147-A177-3AD203B41FA5}">
                      <a16:colId xmlns:a16="http://schemas.microsoft.com/office/drawing/2014/main" val="20000"/>
                    </a:ext>
                  </a:extLst>
                </a:gridCol>
                <a:gridCol w="299720">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762000">
                  <a:extLst>
                    <a:ext uri="{9D8B030D-6E8A-4147-A177-3AD203B41FA5}">
                      <a16:colId xmlns:a16="http://schemas.microsoft.com/office/drawing/2014/main" val="20005"/>
                    </a:ext>
                  </a:extLst>
                </a:gridCol>
                <a:gridCol w="914400">
                  <a:extLst>
                    <a:ext uri="{9D8B030D-6E8A-4147-A177-3AD203B41FA5}">
                      <a16:colId xmlns:a16="http://schemas.microsoft.com/office/drawing/2014/main" val="20006"/>
                    </a:ext>
                  </a:extLst>
                </a:gridCol>
                <a:gridCol w="1447800">
                  <a:extLst>
                    <a:ext uri="{9D8B030D-6E8A-4147-A177-3AD203B41FA5}">
                      <a16:colId xmlns:a16="http://schemas.microsoft.com/office/drawing/2014/main" val="20007"/>
                    </a:ext>
                  </a:extLst>
                </a:gridCol>
                <a:gridCol w="2057400">
                  <a:extLst>
                    <a:ext uri="{9D8B030D-6E8A-4147-A177-3AD203B41FA5}">
                      <a16:colId xmlns:a16="http://schemas.microsoft.com/office/drawing/2014/main" val="20008"/>
                    </a:ext>
                  </a:extLst>
                </a:gridCol>
              </a:tblGrid>
              <a:tr h="30480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endParaRPr lang="en-CA" sz="1400" dirty="0">
                        <a:solidFill>
                          <a:schemeClr val="bg1"/>
                        </a:solidFill>
                        <a:latin typeface="Arial Narrow" panose="020B0606020202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B1A5A"/>
                    </a:solidFill>
                  </a:tcPr>
                </a:tc>
                <a:tc gridSpan="3">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CA" sz="1400" dirty="0">
                          <a:solidFill>
                            <a:schemeClr val="bg1"/>
                          </a:solidFill>
                          <a:latin typeface="Arial Narrow" panose="020B0606020202030204" pitchFamily="34" charset="0"/>
                        </a:rPr>
                        <a:t>DOAC</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B1A5A"/>
                    </a:solidFill>
                  </a:tcPr>
                </a:tc>
                <a:tc hMerge="1">
                  <a:txBody>
                    <a:bodyPr/>
                    <a:lstStyle/>
                    <a:p>
                      <a:endParaRPr lang="en-US"/>
                    </a:p>
                  </a:txBody>
                  <a:tcPr/>
                </a:tc>
                <a:tc hMerge="1">
                  <a:txBody>
                    <a:bodyPr/>
                    <a:lstStyle/>
                    <a:p>
                      <a:endParaRPr lang="en-CA"/>
                    </a:p>
                  </a:txBody>
                  <a:tcPr/>
                </a:tc>
                <a:tc gridSpan="2">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CA" sz="1400" dirty="0">
                          <a:solidFill>
                            <a:schemeClr val="bg1"/>
                          </a:solidFill>
                          <a:latin typeface="Arial Narrow" panose="020B0606020202030204" pitchFamily="34" charset="0"/>
                        </a:rPr>
                        <a:t>VKA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B1A5A"/>
                    </a:solidFill>
                  </a:tcPr>
                </a:tc>
                <a:tc hMerge="1">
                  <a:txBody>
                    <a:bodyPr/>
                    <a:lstStyle/>
                    <a:p>
                      <a:endParaRPr lang="en-CA"/>
                    </a:p>
                  </a:txBody>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endParaRPr lang="en-CA" sz="1400" dirty="0">
                        <a:solidFill>
                          <a:schemeClr val="bg1"/>
                        </a:solidFill>
                        <a:latin typeface="Arial Narrow" panose="020B0606020202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B1A5A"/>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CA" sz="1400" dirty="0">
                          <a:solidFill>
                            <a:schemeClr val="bg1"/>
                          </a:solidFill>
                          <a:latin typeface="Arial Narrow" panose="020B0606020202030204" pitchFamily="34" charset="0"/>
                        </a:rPr>
                        <a:t>Odds Ratio</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B1A5A"/>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CA" sz="1400" dirty="0">
                          <a:solidFill>
                            <a:schemeClr val="bg1"/>
                          </a:solidFill>
                          <a:latin typeface="Arial Narrow" panose="020B0606020202030204" pitchFamily="34" charset="0"/>
                        </a:rPr>
                        <a:t>Odds Ratio</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B1A5A"/>
                    </a:solidFill>
                  </a:tcPr>
                </a:tc>
                <a:extLst>
                  <a:ext uri="{0D108BD9-81ED-4DB2-BD59-A6C34878D82A}">
                    <a16:rowId xmlns:a16="http://schemas.microsoft.com/office/drawing/2014/main" val="10000"/>
                  </a:ext>
                </a:extLst>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200" dirty="0">
                          <a:solidFill>
                            <a:schemeClr val="bg1"/>
                          </a:solidFill>
                          <a:latin typeface="Arial Narrow" panose="020B0606020202030204" pitchFamily="34" charset="0"/>
                        </a:rPr>
                        <a:t>Study or Subgroup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B1A5A"/>
                    </a:solidFill>
                  </a:tcPr>
                </a:tc>
                <a:tc gridSpan="2">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200" dirty="0">
                          <a:solidFill>
                            <a:schemeClr val="bg1"/>
                          </a:solidFill>
                          <a:latin typeface="Arial Narrow" panose="020B0606020202030204" pitchFamily="34" charset="0"/>
                        </a:rPr>
                        <a:t>Events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B1A5A"/>
                    </a:solidFill>
                  </a:tcPr>
                </a:tc>
                <a:tc hMerge="1">
                  <a:txBody>
                    <a:bodyPr/>
                    <a:lstStyle/>
                    <a:p>
                      <a:endParaRPr lang="en-US"/>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200" dirty="0">
                          <a:solidFill>
                            <a:schemeClr val="bg1"/>
                          </a:solidFill>
                          <a:latin typeface="Arial Narrow" panose="020B0606020202030204" pitchFamily="34" charset="0"/>
                        </a:rPr>
                        <a:t>Total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B1A5A"/>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200" dirty="0">
                          <a:solidFill>
                            <a:schemeClr val="bg1"/>
                          </a:solidFill>
                          <a:latin typeface="Arial Narrow" panose="020B0606020202030204" pitchFamily="34" charset="0"/>
                        </a:rPr>
                        <a:t>Events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B1A5A"/>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200" dirty="0">
                          <a:solidFill>
                            <a:schemeClr val="bg1"/>
                          </a:solidFill>
                          <a:latin typeface="Arial Narrow" panose="020B0606020202030204" pitchFamily="34" charset="0"/>
                        </a:rPr>
                        <a:t>Total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B1A5A"/>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200" dirty="0">
                          <a:solidFill>
                            <a:schemeClr val="bg1"/>
                          </a:solidFill>
                          <a:latin typeface="Arial Narrow" panose="020B0606020202030204" pitchFamily="34" charset="0"/>
                        </a:rPr>
                        <a:t>Weight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B1A5A"/>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200" dirty="0">
                          <a:solidFill>
                            <a:schemeClr val="bg1"/>
                          </a:solidFill>
                          <a:latin typeface="Arial Narrow" panose="020B0606020202030204" pitchFamily="34" charset="0"/>
                        </a:rPr>
                        <a:t>M-H, Random, 95%</a:t>
                      </a:r>
                      <a:r>
                        <a:rPr lang="en-CA" sz="1200" baseline="0" dirty="0">
                          <a:solidFill>
                            <a:schemeClr val="bg1"/>
                          </a:solidFill>
                          <a:latin typeface="Arial Narrow" panose="020B0606020202030204" pitchFamily="34" charset="0"/>
                        </a:rPr>
                        <a:t> CI</a:t>
                      </a:r>
                      <a:endParaRPr lang="en-CA" sz="1200" dirty="0">
                        <a:solidFill>
                          <a:schemeClr val="bg1"/>
                        </a:solidFill>
                        <a:latin typeface="Arial Narrow" panose="020B0606020202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B1A5A"/>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200" dirty="0">
                          <a:solidFill>
                            <a:schemeClr val="bg1"/>
                          </a:solidFill>
                          <a:latin typeface="Arial Narrow" panose="020B0606020202030204" pitchFamily="34" charset="0"/>
                        </a:rPr>
                        <a:t>M-H,</a:t>
                      </a:r>
                      <a:r>
                        <a:rPr lang="en-CA" sz="1200" baseline="0" dirty="0">
                          <a:solidFill>
                            <a:schemeClr val="bg1"/>
                          </a:solidFill>
                          <a:latin typeface="Arial Narrow" panose="020B0606020202030204" pitchFamily="34" charset="0"/>
                        </a:rPr>
                        <a:t> Random, 95% CI</a:t>
                      </a:r>
                      <a:endParaRPr lang="en-CA" sz="1200" dirty="0">
                        <a:solidFill>
                          <a:schemeClr val="bg1"/>
                        </a:solidFill>
                        <a:latin typeface="Arial Narrow" panose="020B0606020202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B1A5A"/>
                    </a:solidFill>
                  </a:tcPr>
                </a:tc>
                <a:extLst>
                  <a:ext uri="{0D108BD9-81ED-4DB2-BD59-A6C34878D82A}">
                    <a16:rowId xmlns:a16="http://schemas.microsoft.com/office/drawing/2014/main" val="10001"/>
                  </a:ext>
                </a:extLst>
              </a:tr>
              <a:tr h="227806">
                <a:tc gridSpan="3">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r>
                        <a:rPr lang="en-CA" sz="1400" b="1" dirty="0">
                          <a:solidFill>
                            <a:srgbClr val="1B1A5A"/>
                          </a:solidFill>
                          <a:latin typeface="Arial Narrow" panose="020B0606020202030204" pitchFamily="34" charset="0"/>
                        </a:rPr>
                        <a:t>Atrial fibrillation population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endParaRPr lang="en-CA"/>
                    </a:p>
                  </a:txBody>
                  <a:tcPr/>
                </a:tc>
                <a:tc hMerge="1">
                  <a:txBody>
                    <a:bodyPr/>
                    <a:lstStyle/>
                    <a:p>
                      <a:endParaRPr lang="en-US"/>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CA" sz="1200" dirty="0">
                        <a:latin typeface="Arial Narrow" panose="020B0606020202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CA" sz="1200" dirty="0">
                        <a:latin typeface="Arial Narrow" panose="020B0606020202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CA" sz="1200" dirty="0">
                        <a:latin typeface="Arial Narrow" panose="020B0606020202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CA" sz="1000" dirty="0">
                        <a:solidFill>
                          <a:schemeClr val="tx1"/>
                        </a:solidFill>
                        <a:latin typeface="Arial Narrow" panose="020B0606020202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CA" sz="1000" dirty="0">
                        <a:solidFill>
                          <a:schemeClr val="tx1"/>
                        </a:solidFill>
                        <a:latin typeface="Arial Narrow" panose="020B0606020202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CA" sz="1000" dirty="0">
                        <a:solidFill>
                          <a:schemeClr val="tx1"/>
                        </a:solidFill>
                        <a:latin typeface="Lato"/>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340359">
                <a:tc gridSpan="2">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CA" sz="1200" dirty="0">
                          <a:solidFill>
                            <a:schemeClr val="tx1"/>
                          </a:solidFill>
                          <a:latin typeface="Arial Narrow" panose="020B0606020202030204" pitchFamily="34" charset="0"/>
                          <a:cs typeface="Arial" pitchFamily="34" charset="0"/>
                        </a:rPr>
                        <a:t>ARISTOTLE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r"/>
                      <a:endParaRPr lang="en-CA" sz="1200">
                        <a:latin typeface="Lato"/>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200" dirty="0">
                          <a:latin typeface="Arial Narrow" panose="020B0606020202030204" pitchFamily="34" charset="0"/>
                          <a:cs typeface="Arial" pitchFamily="34" charset="0"/>
                        </a:rPr>
                        <a:t>34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200" dirty="0">
                          <a:latin typeface="Arial Narrow" panose="020B0606020202030204" pitchFamily="34" charset="0"/>
                          <a:cs typeface="Arial" pitchFamily="34" charset="0"/>
                        </a:rPr>
                        <a:t>327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200" dirty="0">
                          <a:latin typeface="Arial Narrow" panose="020B0606020202030204" pitchFamily="34" charset="0"/>
                          <a:cs typeface="Arial" pitchFamily="34" charset="0"/>
                        </a:rPr>
                        <a:t>55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200" dirty="0">
                          <a:latin typeface="Arial Narrow" panose="020B0606020202030204" pitchFamily="34" charset="0"/>
                          <a:cs typeface="Arial" pitchFamily="34" charset="0"/>
                        </a:rPr>
                        <a:t>462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200" dirty="0">
                          <a:latin typeface="Arial Narrow" panose="020B0606020202030204" pitchFamily="34" charset="0"/>
                          <a:cs typeface="Arial" pitchFamily="34" charset="0"/>
                        </a:rPr>
                        <a:t>22,9%</a:t>
                      </a:r>
                      <a:endParaRPr lang="en-CA" sz="1200" dirty="0">
                        <a:solidFill>
                          <a:schemeClr val="tx1"/>
                        </a:solidFill>
                        <a:latin typeface="Arial Narrow" panose="020B0606020202030204"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r" defTabSz="914400" rtl="0" eaLnBrk="1" fontAlgn="auto" latinLnBrk="0" hangingPunct="1">
                        <a:lnSpc>
                          <a:spcPct val="100000"/>
                        </a:lnSpc>
                        <a:spcBef>
                          <a:spcPts val="0"/>
                        </a:spcBef>
                        <a:spcAft>
                          <a:spcPts val="0"/>
                        </a:spcAft>
                        <a:buClrTx/>
                        <a:buSzTx/>
                        <a:buFontTx/>
                        <a:buNone/>
                        <a:tabLst/>
                        <a:defRPr/>
                      </a:pPr>
                      <a:r>
                        <a:rPr lang="en-CA" sz="1200" dirty="0">
                          <a:solidFill>
                            <a:schemeClr val="tx1"/>
                          </a:solidFill>
                          <a:latin typeface="Arial Narrow" panose="020B0606020202030204" pitchFamily="34" charset="0"/>
                          <a:cs typeface="Arial" pitchFamily="34" charset="0"/>
                        </a:rPr>
                        <a:t>0.86 (0.33, 1.35)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CA" sz="1200" dirty="0">
                        <a:solidFill>
                          <a:schemeClr val="tx1"/>
                        </a:solidFill>
                        <a:latin typeface="Lato"/>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r h="330200">
                <a:tc gridSpan="2">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CA" sz="1200" dirty="0">
                          <a:solidFill>
                            <a:schemeClr val="tx1"/>
                          </a:solidFill>
                          <a:latin typeface="Arial Narrow" panose="020B0606020202030204" pitchFamily="34" charset="0"/>
                          <a:cs typeface="Arial" pitchFamily="34" charset="0"/>
                        </a:rPr>
                        <a:t>ENGAGE AF-TIMI 48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r"/>
                      <a:endParaRPr lang="en-CA" sz="1200">
                        <a:latin typeface="Lato"/>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200">
                          <a:latin typeface="Arial Narrow" panose="020B0606020202030204" pitchFamily="34" charset="0"/>
                          <a:cs typeface="Arial" pitchFamily="34" charset="0"/>
                        </a:rPr>
                        <a:t>53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200" dirty="0">
                          <a:latin typeface="Arial Narrow" panose="020B0606020202030204" pitchFamily="34" charset="0"/>
                          <a:cs typeface="Arial" pitchFamily="34" charset="0"/>
                        </a:rPr>
                        <a:t>672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200" dirty="0">
                          <a:latin typeface="Arial Narrow" panose="020B0606020202030204" pitchFamily="34" charset="0"/>
                          <a:cs typeface="Arial" pitchFamily="34" charset="0"/>
                        </a:rPr>
                        <a:t>59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200" dirty="0">
                          <a:latin typeface="Arial Narrow" panose="020B0606020202030204" pitchFamily="34" charset="0"/>
                          <a:cs typeface="Arial" pitchFamily="34" charset="0"/>
                        </a:rPr>
                        <a:t>524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200" dirty="0">
                          <a:solidFill>
                            <a:schemeClr val="tx1"/>
                          </a:solidFill>
                          <a:latin typeface="Arial Narrow" panose="020B0606020202030204" pitchFamily="34" charset="0"/>
                          <a:cs typeface="Arial" pitchFamily="34" charset="0"/>
                        </a:rPr>
                        <a:t>31,0%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r"/>
                      <a:r>
                        <a:rPr lang="en-CA" sz="1200" dirty="0">
                          <a:solidFill>
                            <a:schemeClr val="tx1"/>
                          </a:solidFill>
                          <a:latin typeface="Arial Narrow" panose="020B0606020202030204" pitchFamily="34" charset="0"/>
                          <a:cs typeface="Arial" pitchFamily="34" charset="0"/>
                        </a:rPr>
                        <a:t>0.67</a:t>
                      </a:r>
                      <a:r>
                        <a:rPr lang="en-CA" sz="1200" baseline="0" dirty="0">
                          <a:solidFill>
                            <a:schemeClr val="tx1"/>
                          </a:solidFill>
                          <a:latin typeface="Arial Narrow" panose="020B0606020202030204" pitchFamily="34" charset="0"/>
                          <a:cs typeface="Arial" pitchFamily="34" charset="0"/>
                        </a:rPr>
                        <a:t> </a:t>
                      </a:r>
                      <a:r>
                        <a:rPr lang="en-CA" sz="1200" dirty="0">
                          <a:solidFill>
                            <a:schemeClr val="tx1"/>
                          </a:solidFill>
                          <a:latin typeface="Arial Narrow" panose="020B0606020202030204" pitchFamily="34" charset="0"/>
                          <a:cs typeface="Arial" pitchFamily="34" charset="0"/>
                        </a:rPr>
                        <a:t>(0.46,</a:t>
                      </a:r>
                      <a:r>
                        <a:rPr lang="en-CA" sz="1200" baseline="0" dirty="0">
                          <a:solidFill>
                            <a:schemeClr val="tx1"/>
                          </a:solidFill>
                          <a:latin typeface="Arial Narrow" panose="020B0606020202030204" pitchFamily="34" charset="0"/>
                          <a:cs typeface="Arial" pitchFamily="34" charset="0"/>
                        </a:rPr>
                        <a:t> </a:t>
                      </a:r>
                      <a:r>
                        <a:rPr lang="en-CA" sz="1200" dirty="0">
                          <a:solidFill>
                            <a:schemeClr val="tx1"/>
                          </a:solidFill>
                          <a:latin typeface="Arial Narrow" panose="020B0606020202030204" pitchFamily="34" charset="0"/>
                          <a:cs typeface="Arial" pitchFamily="34" charset="0"/>
                        </a:rPr>
                        <a:t>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CA" sz="1200" dirty="0">
                        <a:solidFill>
                          <a:schemeClr val="tx1"/>
                        </a:solidFill>
                        <a:latin typeface="Lato"/>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4"/>
                  </a:ext>
                </a:extLst>
              </a:tr>
              <a:tr h="314959">
                <a:tc gridSpan="2">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CA" sz="1200" dirty="0">
                          <a:solidFill>
                            <a:schemeClr val="tx1"/>
                          </a:solidFill>
                          <a:latin typeface="Arial Narrow" panose="020B0606020202030204" pitchFamily="34" charset="0"/>
                          <a:cs typeface="Arial" pitchFamily="34" charset="0"/>
                        </a:rPr>
                        <a:t>J-ROCKET</a:t>
                      </a:r>
                      <a:r>
                        <a:rPr lang="en-CA" sz="1200" baseline="0" dirty="0">
                          <a:solidFill>
                            <a:schemeClr val="tx1"/>
                          </a:solidFill>
                          <a:latin typeface="Arial Narrow" panose="020B0606020202030204" pitchFamily="34" charset="0"/>
                          <a:cs typeface="Arial" pitchFamily="34" charset="0"/>
                        </a:rPr>
                        <a:t> AF</a:t>
                      </a:r>
                      <a:endParaRPr lang="en-CA" sz="1200" dirty="0">
                        <a:solidFill>
                          <a:schemeClr val="tx1"/>
                        </a:solidFill>
                        <a:latin typeface="Arial Narrow" panose="020B0606020202030204"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r"/>
                      <a:endParaRPr lang="en-CA" sz="1200">
                        <a:latin typeface="Lato"/>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200">
                          <a:latin typeface="Arial Narrow" panose="020B0606020202030204" pitchFamily="34" charset="0"/>
                          <a:cs typeface="Arial" pitchFamily="34"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200" dirty="0">
                          <a:latin typeface="Arial Narrow" panose="020B0606020202030204" pitchFamily="34" charset="0"/>
                          <a:cs typeface="Arial" pitchFamily="34" charset="0"/>
                        </a:rPr>
                        <a:t>23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200">
                          <a:latin typeface="Arial Narrow" panose="020B0606020202030204" pitchFamily="34" charset="0"/>
                          <a:cs typeface="Arial" pitchFamily="34" charset="0"/>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200" dirty="0">
                          <a:latin typeface="Arial Narrow" panose="020B0606020202030204" pitchFamily="34" charset="0"/>
                          <a:cs typeface="Arial" pitchFamily="34" charset="0"/>
                        </a:rPr>
                        <a:t>27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200" dirty="0">
                          <a:solidFill>
                            <a:schemeClr val="tx1"/>
                          </a:solidFill>
                          <a:latin typeface="Arial Narrow" panose="020B0606020202030204" pitchFamily="34" charset="0"/>
                          <a:cs typeface="Arial" pitchFamily="34" charset="0"/>
                        </a:rPr>
                        <a:t>0,9%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r"/>
                      <a:r>
                        <a:rPr lang="en-CA" sz="1200" dirty="0">
                          <a:solidFill>
                            <a:schemeClr val="tx1"/>
                          </a:solidFill>
                          <a:latin typeface="Arial Narrow" panose="020B0606020202030204" pitchFamily="34" charset="0"/>
                          <a:cs typeface="Arial" pitchFamily="34" charset="0"/>
                        </a:rPr>
                        <a:t>0.36 (0.04, 3.76)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CA" sz="1200" dirty="0">
                        <a:solidFill>
                          <a:schemeClr val="tx1"/>
                        </a:solidFill>
                        <a:latin typeface="Lato"/>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5"/>
                  </a:ext>
                </a:extLst>
              </a:tr>
              <a:tr h="304800">
                <a:tc gridSpan="2">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CA" sz="1200">
                          <a:solidFill>
                            <a:schemeClr val="tx1"/>
                          </a:solidFill>
                          <a:latin typeface="Arial Narrow" panose="020B0606020202030204" pitchFamily="34" charset="0"/>
                          <a:cs typeface="Arial" pitchFamily="34" charset="0"/>
                        </a:rPr>
                        <a:t>RE-LY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r"/>
                      <a:endParaRPr lang="en-CA" sz="1200">
                        <a:latin typeface="Lato"/>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200">
                          <a:latin typeface="Arial Narrow" panose="020B0606020202030204" pitchFamily="34" charset="0"/>
                          <a:cs typeface="Arial" pitchFamily="34" charset="0"/>
                        </a:rPr>
                        <a:t>28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200" dirty="0">
                          <a:latin typeface="Arial Narrow" panose="020B0606020202030204" pitchFamily="34" charset="0"/>
                          <a:cs typeface="Arial" pitchFamily="34" charset="0"/>
                        </a:rPr>
                        <a:t>399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200">
                          <a:latin typeface="Arial Narrow" panose="020B0606020202030204" pitchFamily="34" charset="0"/>
                          <a:cs typeface="Arial" pitchFamily="34" charset="0"/>
                        </a:rPr>
                        <a:t>39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200">
                          <a:latin typeface="Arial Narrow" panose="020B0606020202030204" pitchFamily="34" charset="0"/>
                          <a:cs typeface="Arial" pitchFamily="34" charset="0"/>
                        </a:rPr>
                        <a:t>421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200" dirty="0">
                          <a:solidFill>
                            <a:schemeClr val="tx1"/>
                          </a:solidFill>
                          <a:latin typeface="Arial Narrow" panose="020B0606020202030204" pitchFamily="34" charset="0"/>
                          <a:cs typeface="Arial" pitchFamily="34" charset="0"/>
                        </a:rPr>
                        <a:t>18.4%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r"/>
                      <a:r>
                        <a:rPr lang="en-CA" sz="1200" dirty="0">
                          <a:solidFill>
                            <a:schemeClr val="tx1"/>
                          </a:solidFill>
                          <a:latin typeface="Arial Narrow" panose="020B0606020202030204" pitchFamily="34" charset="0"/>
                          <a:cs typeface="Arial" pitchFamily="34" charset="0"/>
                        </a:rPr>
                        <a:t>0.74 (0.45, 1.23)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CA" sz="1200" dirty="0">
                        <a:solidFill>
                          <a:schemeClr val="tx1"/>
                        </a:solidFill>
                        <a:latin typeface="Lato"/>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6"/>
                  </a:ext>
                </a:extLst>
              </a:tr>
              <a:tr h="304800">
                <a:tc gridSpan="2">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CA" sz="1200">
                          <a:solidFill>
                            <a:schemeClr val="tx1"/>
                          </a:solidFill>
                          <a:latin typeface="Arial Narrow" panose="020B0606020202030204" pitchFamily="34" charset="0"/>
                          <a:cs typeface="Arial" pitchFamily="34" charset="0"/>
                        </a:rPr>
                        <a:t>ROCKET</a:t>
                      </a:r>
                      <a:r>
                        <a:rPr lang="en-CA" sz="1200" baseline="0">
                          <a:solidFill>
                            <a:schemeClr val="tx1"/>
                          </a:solidFill>
                          <a:latin typeface="Arial Narrow" panose="020B0606020202030204" pitchFamily="34" charset="0"/>
                          <a:cs typeface="Arial" pitchFamily="34" charset="0"/>
                        </a:rPr>
                        <a:t> AF</a:t>
                      </a:r>
                      <a:endParaRPr lang="en-CA" sz="1200">
                        <a:solidFill>
                          <a:schemeClr val="tx1"/>
                        </a:solidFill>
                        <a:latin typeface="Arial Narrow" panose="020B0606020202030204"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r"/>
                      <a:endParaRPr lang="en-CA" sz="1200">
                        <a:latin typeface="Lato"/>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200">
                          <a:latin typeface="Arial Narrow" panose="020B0606020202030204" pitchFamily="34" charset="0"/>
                          <a:cs typeface="Arial" pitchFamily="34" charset="0"/>
                        </a:rPr>
                        <a:t>27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200" dirty="0">
                          <a:latin typeface="Arial Narrow" panose="020B0606020202030204" pitchFamily="34" charset="0"/>
                          <a:cs typeface="Arial" pitchFamily="34" charset="0"/>
                        </a:rPr>
                        <a:t>395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200">
                          <a:latin typeface="Arial Narrow" panose="020B0606020202030204" pitchFamily="34" charset="0"/>
                          <a:cs typeface="Arial" pitchFamily="34" charset="0"/>
                        </a:rPr>
                        <a:t>55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200">
                          <a:latin typeface="Arial Narrow" panose="020B0606020202030204" pitchFamily="34" charset="0"/>
                          <a:cs typeface="Arial" pitchFamily="34" charset="0"/>
                        </a:rPr>
                        <a:t>386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200" dirty="0">
                          <a:solidFill>
                            <a:schemeClr val="tx1"/>
                          </a:solidFill>
                          <a:latin typeface="Arial Narrow" panose="020B0606020202030204" pitchFamily="34" charset="0"/>
                          <a:cs typeface="Arial" pitchFamily="34" charset="0"/>
                        </a:rPr>
                        <a:t>20.1%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r"/>
                      <a:r>
                        <a:rPr lang="en-CA" sz="1200" dirty="0">
                          <a:solidFill>
                            <a:schemeClr val="tx1"/>
                          </a:solidFill>
                          <a:latin typeface="Arial Narrow" panose="020B0606020202030204" pitchFamily="34" charset="0"/>
                          <a:cs typeface="Arial" pitchFamily="34" charset="0"/>
                        </a:rPr>
                        <a:t>0.44 (0.27, 0.72)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CA" sz="1200" dirty="0">
                        <a:solidFill>
                          <a:schemeClr val="tx1"/>
                        </a:solidFill>
                        <a:latin typeface="Lato"/>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7"/>
                  </a:ext>
                </a:extLst>
              </a:tr>
              <a:tr h="304800">
                <a:tc gridSpan="2">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CA" sz="1200" dirty="0">
                          <a:solidFill>
                            <a:schemeClr val="tx1"/>
                          </a:solidFill>
                          <a:latin typeface="Arial Narrow" panose="020B0606020202030204" pitchFamily="34" charset="0"/>
                          <a:cs typeface="Arial" pitchFamily="34" charset="0"/>
                        </a:rPr>
                        <a:t>Subtotal (95%)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r"/>
                      <a:endParaRPr lang="en-CA" sz="1200">
                        <a:latin typeface="Lato"/>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endParaRPr lang="en-US" dirty="0">
                        <a:latin typeface="Arial Narrow" panose="020B0606020202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200">
                          <a:latin typeface="Arial Narrow" panose="020B0606020202030204" pitchFamily="34" charset="0"/>
                          <a:cs typeface="Arial" pitchFamily="34" charset="0"/>
                        </a:rPr>
                        <a:t>1816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endParaRPr lang="en-CA" sz="1200">
                        <a:latin typeface="Arial Narrow" panose="020B0606020202030204"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200">
                          <a:latin typeface="Arial Narrow" panose="020B0606020202030204" pitchFamily="34" charset="0"/>
                          <a:cs typeface="Arial" pitchFamily="34" charset="0"/>
                        </a:rPr>
                        <a:t>1820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200" dirty="0">
                          <a:solidFill>
                            <a:schemeClr val="tx1"/>
                          </a:solidFill>
                          <a:latin typeface="Arial Narrow" panose="020B0606020202030204" pitchFamily="34" charset="0"/>
                          <a:cs typeface="Arial" pitchFamily="34" charset="0"/>
                        </a:rPr>
                        <a:t>93.2%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r"/>
                      <a:r>
                        <a:rPr lang="en-CA" sz="1200" dirty="0">
                          <a:solidFill>
                            <a:schemeClr val="tx1"/>
                          </a:solidFill>
                          <a:latin typeface="Arial Narrow" panose="020B0606020202030204" pitchFamily="34" charset="0"/>
                          <a:cs typeface="Arial" pitchFamily="34" charset="0"/>
                        </a:rPr>
                        <a:t>0.66 (0.52, 0.84)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CA" sz="1200" dirty="0">
                        <a:solidFill>
                          <a:schemeClr val="tx1"/>
                        </a:solidFill>
                        <a:latin typeface="Lato"/>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8"/>
                  </a:ext>
                </a:extLst>
              </a:tr>
              <a:tr h="265178">
                <a:tc gridSpan="2">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CA" sz="1200">
                          <a:solidFill>
                            <a:schemeClr val="tx1"/>
                          </a:solidFill>
                          <a:latin typeface="Arial Narrow" panose="020B0606020202030204" pitchFamily="34" charset="0"/>
                          <a:cs typeface="Arial" pitchFamily="34" charset="0"/>
                        </a:rPr>
                        <a:t>Total events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r"/>
                      <a:endParaRPr lang="en-CA" sz="1200">
                        <a:latin typeface="Lato"/>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200" dirty="0">
                          <a:latin typeface="Arial Narrow" panose="020B0606020202030204" pitchFamily="34" charset="0"/>
                          <a:cs typeface="Arial" pitchFamily="34" charset="0"/>
                        </a:rPr>
                        <a:t>143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endParaRPr lang="en-CA" sz="1200" dirty="0">
                        <a:latin typeface="Arial Narrow" panose="020B0606020202030204"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CA" sz="1200" dirty="0">
                          <a:latin typeface="Arial Narrow" panose="020B0606020202030204" pitchFamily="34" charset="0"/>
                          <a:cs typeface="Arial" pitchFamily="34" charset="0"/>
                        </a:rPr>
                        <a:t>211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r"/>
                      <a:endParaRPr lang="en-CA" sz="1200">
                        <a:latin typeface="Arial Narrow" panose="020B0606020202030204"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r"/>
                      <a:endParaRPr lang="en-CA" sz="1200">
                        <a:solidFill>
                          <a:schemeClr val="tx1"/>
                        </a:solidFill>
                        <a:latin typeface="Arial Narrow" panose="020B0606020202030204"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r"/>
                      <a:endParaRPr lang="en-CA" sz="1200" dirty="0">
                        <a:solidFill>
                          <a:schemeClr val="tx1"/>
                        </a:solidFill>
                        <a:latin typeface="Arial Narrow" panose="020B0606020202030204"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CA" sz="1200" dirty="0">
                        <a:solidFill>
                          <a:schemeClr val="tx1"/>
                        </a:solidFill>
                        <a:latin typeface="Lato"/>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9"/>
                  </a:ext>
                </a:extLst>
              </a:tr>
              <a:tr h="241378">
                <a:tc gridSpan="7">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r>
                        <a:rPr lang="en-CA" sz="1200" dirty="0">
                          <a:solidFill>
                            <a:schemeClr val="tx1"/>
                          </a:solidFill>
                          <a:latin typeface="Arial Narrow" panose="020B0606020202030204" pitchFamily="34" charset="0"/>
                        </a:rPr>
                        <a:t>Heterogeneity:</a:t>
                      </a:r>
                      <a:r>
                        <a:rPr lang="en-CA" sz="1200" baseline="0" dirty="0">
                          <a:solidFill>
                            <a:schemeClr val="tx1"/>
                          </a:solidFill>
                          <a:latin typeface="Arial Narrow" panose="020B0606020202030204" pitchFamily="34" charset="0"/>
                        </a:rPr>
                        <a:t> Tau</a:t>
                      </a:r>
                      <a:r>
                        <a:rPr lang="en-CA" sz="1200" baseline="30000" dirty="0">
                          <a:solidFill>
                            <a:schemeClr val="tx1"/>
                          </a:solidFill>
                          <a:latin typeface="Arial Narrow" panose="020B0606020202030204" pitchFamily="34" charset="0"/>
                        </a:rPr>
                        <a:t>2</a:t>
                      </a:r>
                      <a:r>
                        <a:rPr lang="en-CA" sz="1200" baseline="0" dirty="0">
                          <a:solidFill>
                            <a:schemeClr val="tx1"/>
                          </a:solidFill>
                          <a:latin typeface="Arial Narrow" panose="020B0606020202030204" pitchFamily="34" charset="0"/>
                        </a:rPr>
                        <a:t> = 0,01; Chi</a:t>
                      </a:r>
                      <a:r>
                        <a:rPr lang="en-CA" sz="1200" baseline="30000" dirty="0">
                          <a:solidFill>
                            <a:schemeClr val="tx1"/>
                          </a:solidFill>
                          <a:latin typeface="Arial Narrow" panose="020B0606020202030204" pitchFamily="34" charset="0"/>
                        </a:rPr>
                        <a:t>2</a:t>
                      </a:r>
                      <a:r>
                        <a:rPr lang="en-CA" sz="1200" baseline="0" dirty="0">
                          <a:solidFill>
                            <a:schemeClr val="tx1"/>
                          </a:solidFill>
                          <a:latin typeface="Arial Narrow" panose="020B0606020202030204" pitchFamily="34" charset="0"/>
                        </a:rPr>
                        <a:t> = 4,40, </a:t>
                      </a:r>
                      <a:r>
                        <a:rPr lang="en-CA" sz="1200" baseline="0" dirty="0" err="1">
                          <a:solidFill>
                            <a:schemeClr val="tx1"/>
                          </a:solidFill>
                          <a:latin typeface="Arial Narrow" panose="020B0606020202030204" pitchFamily="34" charset="0"/>
                        </a:rPr>
                        <a:t>df</a:t>
                      </a:r>
                      <a:r>
                        <a:rPr lang="en-CA" sz="1200" baseline="0" dirty="0">
                          <a:solidFill>
                            <a:schemeClr val="tx1"/>
                          </a:solidFill>
                          <a:latin typeface="Arial Narrow" panose="020B0606020202030204" pitchFamily="34" charset="0"/>
                        </a:rPr>
                        <a:t>= 4 (P= 0,35); 1</a:t>
                      </a:r>
                      <a:r>
                        <a:rPr lang="en-CA" sz="1200" baseline="30000" dirty="0">
                          <a:solidFill>
                            <a:schemeClr val="tx1"/>
                          </a:solidFill>
                          <a:latin typeface="Arial Narrow" panose="020B0606020202030204" pitchFamily="34" charset="0"/>
                        </a:rPr>
                        <a:t>2</a:t>
                      </a:r>
                      <a:r>
                        <a:rPr lang="en-CA" sz="1200" baseline="0" dirty="0">
                          <a:solidFill>
                            <a:schemeClr val="tx1"/>
                          </a:solidFill>
                          <a:latin typeface="Arial Narrow" panose="020B0606020202030204" pitchFamily="34" charset="0"/>
                        </a:rPr>
                        <a:t> = 9%</a:t>
                      </a:r>
                      <a:endParaRPr lang="en-CA" sz="1200" dirty="0">
                        <a:solidFill>
                          <a:schemeClr val="tx1"/>
                        </a:solidFill>
                        <a:latin typeface="Arial Narrow" panose="020B0606020202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endParaRPr lang="en-CA"/>
                    </a:p>
                  </a:txBody>
                  <a:tcPr/>
                </a:tc>
                <a:tc hMerge="1">
                  <a:txBody>
                    <a:bodyPr/>
                    <a:lstStyle/>
                    <a:p>
                      <a:endParaRPr lang="en-US"/>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sz="1200">
                        <a:solidFill>
                          <a:schemeClr val="tx1"/>
                        </a:solidFill>
                        <a:latin typeface="Lato"/>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endParaRPr lang="en-CA" sz="1200" dirty="0">
                        <a:solidFill>
                          <a:schemeClr val="tx1"/>
                        </a:solidFill>
                        <a:latin typeface="Arial Narrow" panose="020B0606020202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CA" sz="1200" dirty="0">
                        <a:solidFill>
                          <a:schemeClr val="tx1"/>
                        </a:solidFill>
                        <a:latin typeface="Lato"/>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10"/>
                  </a:ext>
                </a:extLst>
              </a:tr>
              <a:tr h="370840">
                <a:tc gridSpan="6">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CA" sz="1200" dirty="0">
                          <a:solidFill>
                            <a:schemeClr val="tx1"/>
                          </a:solidFill>
                          <a:latin typeface="Arial Narrow" panose="020B0606020202030204" pitchFamily="34" charset="0"/>
                        </a:rPr>
                        <a:t>Test for overall</a:t>
                      </a:r>
                      <a:r>
                        <a:rPr lang="en-CA" sz="1200" baseline="0" dirty="0">
                          <a:solidFill>
                            <a:schemeClr val="tx1"/>
                          </a:solidFill>
                          <a:latin typeface="Arial Narrow" panose="020B0606020202030204" pitchFamily="34" charset="0"/>
                        </a:rPr>
                        <a:t> effect: Z = 3,39 (P = 0,0007)</a:t>
                      </a:r>
                      <a:endParaRPr lang="en-CA" sz="1200" dirty="0">
                        <a:solidFill>
                          <a:schemeClr val="tx1"/>
                        </a:solidFill>
                        <a:latin typeface="Arial Narrow" panose="020B0606020202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endParaRPr lang="en-CA"/>
                    </a:p>
                  </a:txBody>
                  <a:tcPr/>
                </a:tc>
                <a:tc hMerge="1">
                  <a:txBody>
                    <a:bodyPr/>
                    <a:lstStyle/>
                    <a:p>
                      <a:endParaRPr lang="en-US"/>
                    </a:p>
                  </a:txBody>
                  <a:tcPr/>
                </a:tc>
                <a:tc hMerge="1">
                  <a:txBody>
                    <a:bodyPr/>
                    <a:lstStyle/>
                    <a:p>
                      <a:endParaRPr lang="en-CA"/>
                    </a:p>
                  </a:txBody>
                  <a:tcPr/>
                </a:tc>
                <a:tc hMerge="1">
                  <a:txBody>
                    <a:bodyPr/>
                    <a:lstStyle/>
                    <a:p>
                      <a:endParaRPr lang="en-CA"/>
                    </a:p>
                  </a:txBody>
                  <a:tcPr/>
                </a:tc>
                <a:tc hMerge="1">
                  <a:txBody>
                    <a:bodyPr/>
                    <a:lstStyle/>
                    <a:p>
                      <a:endParaRPr lang="en-CA"/>
                    </a:p>
                  </a:txBody>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CA" sz="1200" dirty="0">
                        <a:solidFill>
                          <a:schemeClr val="tx1"/>
                        </a:solidFill>
                        <a:latin typeface="Arial Narrow" panose="020B0606020202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CA" sz="1200" dirty="0">
                        <a:solidFill>
                          <a:schemeClr val="tx1"/>
                        </a:solidFill>
                        <a:latin typeface="Arial Narrow" panose="020B0606020202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CA" sz="1200" dirty="0">
                        <a:solidFill>
                          <a:schemeClr val="tx1"/>
                        </a:solidFill>
                        <a:latin typeface="Lato"/>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11"/>
                  </a:ext>
                </a:extLst>
              </a:tr>
            </a:tbl>
          </a:graphicData>
        </a:graphic>
      </p:graphicFrame>
      <p:sp>
        <p:nvSpPr>
          <p:cNvPr id="35" name="Line 37">
            <a:extLst>
              <a:ext uri="{FF2B5EF4-FFF2-40B4-BE49-F238E27FC236}">
                <a16:creationId xmlns:a16="http://schemas.microsoft.com/office/drawing/2014/main" id="{2728A344-51EE-4EE9-94DE-EA1A5E7102AA}"/>
              </a:ext>
            </a:extLst>
          </p:cNvPr>
          <p:cNvSpPr>
            <a:spLocks noChangeShapeType="1"/>
          </p:cNvSpPr>
          <p:nvPr/>
        </p:nvSpPr>
        <p:spPr bwMode="auto">
          <a:xfrm>
            <a:off x="7696200" y="3977098"/>
            <a:ext cx="457200" cy="0"/>
          </a:xfrm>
          <a:prstGeom prst="line">
            <a:avLst/>
          </a:prstGeom>
          <a:solidFill>
            <a:srgbClr val="203174"/>
          </a:solidFill>
          <a:ln w="9525">
            <a:solidFill>
              <a:sysClr val="windowText" lastClr="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itchFamily="34" charset="0"/>
              <a:ea typeface="ヒラギノ角ゴ Pro W3"/>
            </a:endParaRPr>
          </a:p>
        </p:txBody>
      </p:sp>
      <p:cxnSp>
        <p:nvCxnSpPr>
          <p:cNvPr id="36" name="Straight Connector 35">
            <a:extLst>
              <a:ext uri="{FF2B5EF4-FFF2-40B4-BE49-F238E27FC236}">
                <a16:creationId xmlns:a16="http://schemas.microsoft.com/office/drawing/2014/main" id="{99B81FA0-8070-4ACC-83F2-A17C8E3E5480}"/>
              </a:ext>
            </a:extLst>
          </p:cNvPr>
          <p:cNvCxnSpPr/>
          <p:nvPr/>
        </p:nvCxnSpPr>
        <p:spPr>
          <a:xfrm>
            <a:off x="8001000" y="2662762"/>
            <a:ext cx="0" cy="3210559"/>
          </a:xfrm>
          <a:prstGeom prst="line">
            <a:avLst/>
          </a:prstGeom>
          <a:noFill/>
          <a:ln w="12700" cap="flat" cmpd="sng" algn="ctr">
            <a:solidFill>
              <a:sysClr val="windowText" lastClr="000000"/>
            </a:solidFill>
            <a:prstDash val="solid"/>
            <a:miter lim="800000"/>
          </a:ln>
          <a:effectLst/>
        </p:spPr>
      </p:cxnSp>
      <p:sp>
        <p:nvSpPr>
          <p:cNvPr id="37" name="Line 37">
            <a:extLst>
              <a:ext uri="{FF2B5EF4-FFF2-40B4-BE49-F238E27FC236}">
                <a16:creationId xmlns:a16="http://schemas.microsoft.com/office/drawing/2014/main" id="{CCE64D98-2133-4B0C-8C36-AFBEC5156AFD}"/>
              </a:ext>
            </a:extLst>
          </p:cNvPr>
          <p:cNvSpPr>
            <a:spLocks noChangeShapeType="1"/>
          </p:cNvSpPr>
          <p:nvPr/>
        </p:nvSpPr>
        <p:spPr bwMode="auto">
          <a:xfrm>
            <a:off x="7696200" y="2993859"/>
            <a:ext cx="457200" cy="0"/>
          </a:xfrm>
          <a:prstGeom prst="line">
            <a:avLst/>
          </a:prstGeom>
          <a:solidFill>
            <a:srgbClr val="203174"/>
          </a:solidFill>
          <a:ln w="9525">
            <a:solidFill>
              <a:sysClr val="windowText" lastClr="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itchFamily="34" charset="0"/>
              <a:ea typeface="ヒラギノ角ゴ Pro W3"/>
            </a:endParaRPr>
          </a:p>
        </p:txBody>
      </p:sp>
      <p:sp>
        <p:nvSpPr>
          <p:cNvPr id="38" name="Rectangle 37">
            <a:extLst>
              <a:ext uri="{FF2B5EF4-FFF2-40B4-BE49-F238E27FC236}">
                <a16:creationId xmlns:a16="http://schemas.microsoft.com/office/drawing/2014/main" id="{77583028-FD25-442E-AC38-8951C35B359A}"/>
              </a:ext>
            </a:extLst>
          </p:cNvPr>
          <p:cNvSpPr/>
          <p:nvPr/>
        </p:nvSpPr>
        <p:spPr>
          <a:xfrm>
            <a:off x="7848600" y="2954203"/>
            <a:ext cx="76200" cy="76200"/>
          </a:xfrm>
          <a:prstGeom prst="rect">
            <a:avLst/>
          </a:prstGeom>
          <a:solidFill>
            <a:srgbClr val="1B1A5A"/>
          </a:solidFill>
          <a:ln w="6350" cap="flat" cmpd="sng" algn="ctr">
            <a:solidFill>
              <a:srgbClr val="1B1A5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9" name="Line 37">
            <a:extLst>
              <a:ext uri="{FF2B5EF4-FFF2-40B4-BE49-F238E27FC236}">
                <a16:creationId xmlns:a16="http://schemas.microsoft.com/office/drawing/2014/main" id="{B7A7FC03-2409-4234-AC3B-1D9CAF7873A6}"/>
              </a:ext>
            </a:extLst>
          </p:cNvPr>
          <p:cNvSpPr>
            <a:spLocks noChangeShapeType="1"/>
          </p:cNvSpPr>
          <p:nvPr/>
        </p:nvSpPr>
        <p:spPr bwMode="auto">
          <a:xfrm>
            <a:off x="7620000" y="3301010"/>
            <a:ext cx="381000" cy="0"/>
          </a:xfrm>
          <a:prstGeom prst="line">
            <a:avLst/>
          </a:prstGeom>
          <a:solidFill>
            <a:srgbClr val="203174"/>
          </a:solidFill>
          <a:ln w="9525">
            <a:solidFill>
              <a:sysClr val="windowText" lastClr="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itchFamily="34" charset="0"/>
              <a:ea typeface="ヒラギノ角ゴ Pro W3"/>
            </a:endParaRPr>
          </a:p>
        </p:txBody>
      </p:sp>
      <p:sp>
        <p:nvSpPr>
          <p:cNvPr id="40" name="Rectangle 39">
            <a:extLst>
              <a:ext uri="{FF2B5EF4-FFF2-40B4-BE49-F238E27FC236}">
                <a16:creationId xmlns:a16="http://schemas.microsoft.com/office/drawing/2014/main" id="{A7AE8349-C525-479F-852E-A6A325A77CB6}"/>
              </a:ext>
            </a:extLst>
          </p:cNvPr>
          <p:cNvSpPr/>
          <p:nvPr/>
        </p:nvSpPr>
        <p:spPr>
          <a:xfrm>
            <a:off x="7733127" y="3240733"/>
            <a:ext cx="124610" cy="124610"/>
          </a:xfrm>
          <a:prstGeom prst="rect">
            <a:avLst/>
          </a:prstGeom>
          <a:solidFill>
            <a:srgbClr val="1B1A5A"/>
          </a:solidFill>
          <a:ln w="6350" cap="flat" cmpd="sng" algn="ctr">
            <a:solidFill>
              <a:srgbClr val="1B1A5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1" name="Line 37">
            <a:extLst>
              <a:ext uri="{FF2B5EF4-FFF2-40B4-BE49-F238E27FC236}">
                <a16:creationId xmlns:a16="http://schemas.microsoft.com/office/drawing/2014/main" id="{D822127D-8BAF-4405-804A-8F96D8A24217}"/>
              </a:ext>
            </a:extLst>
          </p:cNvPr>
          <p:cNvSpPr>
            <a:spLocks noChangeShapeType="1"/>
          </p:cNvSpPr>
          <p:nvPr/>
        </p:nvSpPr>
        <p:spPr bwMode="auto">
          <a:xfrm>
            <a:off x="7086600" y="3657891"/>
            <a:ext cx="1447800" cy="0"/>
          </a:xfrm>
          <a:prstGeom prst="line">
            <a:avLst/>
          </a:prstGeom>
          <a:solidFill>
            <a:srgbClr val="203174"/>
          </a:solidFill>
          <a:ln w="9525">
            <a:solidFill>
              <a:sysClr val="windowText" lastClr="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itchFamily="34" charset="0"/>
              <a:ea typeface="ヒラギノ角ゴ Pro W3"/>
            </a:endParaRPr>
          </a:p>
        </p:txBody>
      </p:sp>
      <p:sp>
        <p:nvSpPr>
          <p:cNvPr id="42" name="Rectangle 41">
            <a:extLst>
              <a:ext uri="{FF2B5EF4-FFF2-40B4-BE49-F238E27FC236}">
                <a16:creationId xmlns:a16="http://schemas.microsoft.com/office/drawing/2014/main" id="{7C63C6B5-3775-4D42-B69A-D688BC38488D}"/>
              </a:ext>
            </a:extLst>
          </p:cNvPr>
          <p:cNvSpPr/>
          <p:nvPr/>
        </p:nvSpPr>
        <p:spPr>
          <a:xfrm>
            <a:off x="7467600" y="3642055"/>
            <a:ext cx="76200" cy="45719"/>
          </a:xfrm>
          <a:prstGeom prst="rect">
            <a:avLst/>
          </a:prstGeom>
          <a:solidFill>
            <a:srgbClr val="1B1A5A"/>
          </a:solidFill>
          <a:ln w="6350" cap="flat" cmpd="sng" algn="ctr">
            <a:solidFill>
              <a:srgbClr val="1B1A5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3" name="Rectangle 42">
            <a:extLst>
              <a:ext uri="{FF2B5EF4-FFF2-40B4-BE49-F238E27FC236}">
                <a16:creationId xmlns:a16="http://schemas.microsoft.com/office/drawing/2014/main" id="{20BC0A40-A2F5-4287-BE86-363AC963EDF0}"/>
              </a:ext>
            </a:extLst>
          </p:cNvPr>
          <p:cNvSpPr/>
          <p:nvPr/>
        </p:nvSpPr>
        <p:spPr>
          <a:xfrm flipV="1">
            <a:off x="7857735" y="3944795"/>
            <a:ext cx="45719" cy="52355"/>
          </a:xfrm>
          <a:prstGeom prst="rect">
            <a:avLst/>
          </a:prstGeom>
          <a:solidFill>
            <a:srgbClr val="1B1A5A"/>
          </a:solidFill>
          <a:ln w="6350" cap="flat" cmpd="sng" algn="ctr">
            <a:solidFill>
              <a:srgbClr val="1B1A5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4" name="Line 37">
            <a:extLst>
              <a:ext uri="{FF2B5EF4-FFF2-40B4-BE49-F238E27FC236}">
                <a16:creationId xmlns:a16="http://schemas.microsoft.com/office/drawing/2014/main" id="{6E4B76DD-7B73-42EF-BC47-C483F3EB46F2}"/>
              </a:ext>
            </a:extLst>
          </p:cNvPr>
          <p:cNvSpPr>
            <a:spLocks noChangeShapeType="1"/>
          </p:cNvSpPr>
          <p:nvPr/>
        </p:nvSpPr>
        <p:spPr bwMode="auto">
          <a:xfrm>
            <a:off x="7391400" y="4285365"/>
            <a:ext cx="457200" cy="0"/>
          </a:xfrm>
          <a:prstGeom prst="line">
            <a:avLst/>
          </a:prstGeom>
          <a:solidFill>
            <a:srgbClr val="203174"/>
          </a:solidFill>
          <a:ln w="9525">
            <a:solidFill>
              <a:sysClr val="windowText" lastClr="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itchFamily="34" charset="0"/>
              <a:ea typeface="ヒラギノ角ゴ Pro W3"/>
            </a:endParaRPr>
          </a:p>
        </p:txBody>
      </p:sp>
      <p:sp>
        <p:nvSpPr>
          <p:cNvPr id="47" name="Rectangle 46">
            <a:extLst>
              <a:ext uri="{FF2B5EF4-FFF2-40B4-BE49-F238E27FC236}">
                <a16:creationId xmlns:a16="http://schemas.microsoft.com/office/drawing/2014/main" id="{74855DD2-3261-4BE5-9DE4-A8B13C1F111D}"/>
              </a:ext>
            </a:extLst>
          </p:cNvPr>
          <p:cNvSpPr/>
          <p:nvPr/>
        </p:nvSpPr>
        <p:spPr>
          <a:xfrm>
            <a:off x="7592589" y="4245708"/>
            <a:ext cx="76200" cy="76200"/>
          </a:xfrm>
          <a:prstGeom prst="rect">
            <a:avLst/>
          </a:prstGeom>
          <a:solidFill>
            <a:srgbClr val="1B1A5A"/>
          </a:solidFill>
          <a:ln w="6350" cap="flat" cmpd="sng" algn="ctr">
            <a:solidFill>
              <a:srgbClr val="1B1A5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8" name="Diamond 47">
            <a:extLst>
              <a:ext uri="{FF2B5EF4-FFF2-40B4-BE49-F238E27FC236}">
                <a16:creationId xmlns:a16="http://schemas.microsoft.com/office/drawing/2014/main" id="{F5EFDD1E-B8D2-451C-936F-4EBECAB7FE49}"/>
              </a:ext>
            </a:extLst>
          </p:cNvPr>
          <p:cNvSpPr/>
          <p:nvPr/>
        </p:nvSpPr>
        <p:spPr>
          <a:xfrm>
            <a:off x="7696200" y="4496095"/>
            <a:ext cx="152400" cy="152400"/>
          </a:xfrm>
          <a:prstGeom prst="diamond">
            <a:avLst/>
          </a:prstGeom>
          <a:solidFill>
            <a:srgbClr val="1B1A5A"/>
          </a:solidFill>
          <a:ln w="6350" cap="flat" cmpd="sng" algn="ctr">
            <a:solidFill>
              <a:srgbClr val="1B1A5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9" name="TextBox 48">
            <a:extLst>
              <a:ext uri="{FF2B5EF4-FFF2-40B4-BE49-F238E27FC236}">
                <a16:creationId xmlns:a16="http://schemas.microsoft.com/office/drawing/2014/main" id="{2340E293-04D0-42A7-87DE-65F14A437994}"/>
              </a:ext>
            </a:extLst>
          </p:cNvPr>
          <p:cNvSpPr txBox="1"/>
          <p:nvPr/>
        </p:nvSpPr>
        <p:spPr>
          <a:xfrm>
            <a:off x="-109876" y="5836588"/>
            <a:ext cx="8793481" cy="307777"/>
          </a:xfrm>
          <a:prstGeom prst="rect">
            <a:avLst/>
          </a:prstGeom>
          <a:noFill/>
          <a:ln w="38100" cmpd="sng">
            <a:noFill/>
          </a:ln>
        </p:spPr>
        <p:txBody>
          <a:bodyPr wrap="square" rtlCol="0">
            <a:spAutoFit/>
          </a:bodyPr>
          <a:lstStyle/>
          <a:p>
            <a:pPr algn="ctr">
              <a:defRPr/>
            </a:pPr>
            <a:r>
              <a:rPr lang="en-US" sz="1400" b="1" dirty="0">
                <a:solidFill>
                  <a:prstClr val="black"/>
                </a:solidFill>
                <a:latin typeface="Arial Narrow" panose="020B0606020202030204" pitchFamily="34" charset="0"/>
                <a:cs typeface="Lato"/>
              </a:rPr>
              <a:t> Major bleeds occurring on DOAC therapy are </a:t>
            </a:r>
            <a:r>
              <a:rPr lang="en-US" sz="1400" b="1" dirty="0">
                <a:solidFill>
                  <a:srgbClr val="0070C0"/>
                </a:solidFill>
                <a:latin typeface="Arial Narrow" panose="020B0606020202030204" pitchFamily="34" charset="0"/>
                <a:cs typeface="Lato"/>
              </a:rPr>
              <a:t>34% </a:t>
            </a:r>
            <a:r>
              <a:rPr lang="en-US" sz="1400" b="1" dirty="0">
                <a:solidFill>
                  <a:prstClr val="black"/>
                </a:solidFill>
                <a:latin typeface="Arial Narrow" panose="020B0606020202030204" pitchFamily="34" charset="0"/>
                <a:cs typeface="Lato"/>
              </a:rPr>
              <a:t>less likely to lead to death than bleeds occurring with VKAs</a:t>
            </a:r>
          </a:p>
        </p:txBody>
      </p:sp>
      <p:sp>
        <p:nvSpPr>
          <p:cNvPr id="50" name="Text Box 3">
            <a:extLst>
              <a:ext uri="{FF2B5EF4-FFF2-40B4-BE49-F238E27FC236}">
                <a16:creationId xmlns:a16="http://schemas.microsoft.com/office/drawing/2014/main" id="{E1CBD421-6032-4D1A-9787-E272D577A4AE}"/>
              </a:ext>
            </a:extLst>
          </p:cNvPr>
          <p:cNvSpPr txBox="1">
            <a:spLocks noChangeArrowheads="1"/>
          </p:cNvSpPr>
          <p:nvPr/>
        </p:nvSpPr>
        <p:spPr bwMode="auto">
          <a:xfrm>
            <a:off x="146654" y="6222931"/>
            <a:ext cx="4341263" cy="923330"/>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Hylek</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rPr>
              <a:t> EM, et al. J Am Coll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Cardiol</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rPr>
              <a:t> 2014; 63(20):2141-7.</a:t>
            </a:r>
            <a:b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rPr>
            </a:b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Piccini</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rPr>
              <a:t> JP, et al.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Eur</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Heart</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rPr>
              <a:t> J 2014; 35(28):1873-80.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rPr>
              <a:t>Giuliano RP et al NEJM 2013; 369:2091 </a:t>
            </a:r>
            <a:b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rPr>
            </a:b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rPr>
              <a:t>Majeed A, et al. Circulation 2013; 128(21):2325-32.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endParaRPr>
          </a:p>
        </p:txBody>
      </p:sp>
      <p:sp>
        <p:nvSpPr>
          <p:cNvPr id="51" name="Date Placeholder 3">
            <a:extLst>
              <a:ext uri="{FF2B5EF4-FFF2-40B4-BE49-F238E27FC236}">
                <a16:creationId xmlns:a16="http://schemas.microsoft.com/office/drawing/2014/main" id="{ABA2BED8-414C-4180-B98B-FF928F60E389}"/>
              </a:ext>
            </a:extLst>
          </p:cNvPr>
          <p:cNvSpPr txBox="1">
            <a:spLocks/>
          </p:cNvSpPr>
          <p:nvPr/>
        </p:nvSpPr>
        <p:spPr>
          <a:xfrm>
            <a:off x="3662169" y="6231496"/>
            <a:ext cx="4195566" cy="526923"/>
          </a:xfrm>
          <a:prstGeom prst="rect">
            <a:avLst/>
          </a:prstGeom>
        </p:spPr>
        <p:txBody>
          <a:bodyPr/>
          <a:lstStyle>
            <a:lvl1pPr>
              <a:defRPr sz="900"/>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b="0" i="0" u="none" strike="noStrike" kern="1200" cap="none" spc="0" normalizeH="0" baseline="0" noProof="0" dirty="0" err="1">
                <a:ln>
                  <a:noFill/>
                </a:ln>
                <a:solidFill>
                  <a:srgbClr val="FFFFFF"/>
                </a:solidFill>
                <a:effectLst/>
                <a:uLnTx/>
                <a:uFillTx/>
                <a:latin typeface="Arial Narrow" panose="020B0606020202030204" pitchFamily="34" charset="0"/>
                <a:cs typeface="Lato"/>
              </a:rPr>
              <a:t>PLoS</a:t>
            </a:r>
            <a:r>
              <a:rPr kumimoji="0" lang="fr-FR" b="0" i="0" u="none" strike="noStrike" kern="1200" cap="none" spc="0" normalizeH="0" baseline="0" noProof="0" dirty="0">
                <a:ln>
                  <a:noFill/>
                </a:ln>
                <a:solidFill>
                  <a:srgbClr val="FFFFFF"/>
                </a:solidFill>
                <a:effectLst/>
                <a:uLnTx/>
                <a:uFillTx/>
                <a:latin typeface="Arial Narrow" panose="020B0606020202030204" pitchFamily="34" charset="0"/>
                <a:cs typeface="Lato"/>
              </a:rPr>
              <a:t> One, 2015; 10(9):e0137444 </a:t>
            </a:r>
            <a:r>
              <a:rPr kumimoji="0" lang="fr-FR" b="0" i="0" u="none" strike="noStrike" kern="1200" cap="none" spc="0" normalizeH="0" baseline="0" noProof="0" dirty="0" err="1">
                <a:ln>
                  <a:noFill/>
                </a:ln>
                <a:solidFill>
                  <a:srgbClr val="FFFFFF"/>
                </a:solidFill>
                <a:effectLst/>
                <a:uLnTx/>
                <a:uFillTx/>
                <a:latin typeface="Arial Narrow" panose="020B0606020202030204" pitchFamily="34" charset="0"/>
                <a:cs typeface="Lato"/>
              </a:rPr>
              <a:t>Published</a:t>
            </a:r>
            <a:r>
              <a:rPr kumimoji="0" lang="fr-FR" b="0" i="0" u="none" strike="noStrike" kern="1200" cap="none" spc="0" normalizeH="0" baseline="0" noProof="0" dirty="0">
                <a:ln>
                  <a:noFill/>
                </a:ln>
                <a:solidFill>
                  <a:srgbClr val="FFFFFF"/>
                </a:solidFill>
                <a:effectLst/>
                <a:uLnTx/>
                <a:uFillTx/>
                <a:latin typeface="Arial Narrow" panose="020B0606020202030204" pitchFamily="34" charset="0"/>
                <a:cs typeface="Lato"/>
              </a:rPr>
              <a:t> online 2015 </a:t>
            </a:r>
            <a:r>
              <a:rPr kumimoji="0" lang="fr-FR" b="0" i="0" u="none" strike="noStrike" kern="1200" cap="none" spc="0" normalizeH="0" baseline="0" noProof="0" dirty="0" err="1">
                <a:ln>
                  <a:noFill/>
                </a:ln>
                <a:solidFill>
                  <a:srgbClr val="FFFFFF"/>
                </a:solidFill>
                <a:effectLst/>
                <a:uLnTx/>
                <a:uFillTx/>
                <a:latin typeface="Arial Narrow" panose="020B0606020202030204" pitchFamily="34" charset="0"/>
                <a:cs typeface="Lato"/>
              </a:rPr>
              <a:t>Setp</a:t>
            </a:r>
            <a:r>
              <a:rPr kumimoji="0" lang="fr-FR" b="0" i="0" u="none" strike="noStrike" kern="1200" cap="none" spc="0" normalizeH="0" baseline="0" noProof="0" dirty="0">
                <a:ln>
                  <a:noFill/>
                </a:ln>
                <a:solidFill>
                  <a:srgbClr val="FFFFFF"/>
                </a:solidFill>
                <a:effectLst/>
                <a:uLnTx/>
                <a:uFillTx/>
                <a:latin typeface="Arial Narrow" panose="020B0606020202030204" pitchFamily="34" charset="0"/>
                <a:cs typeface="Lato"/>
              </a:rPr>
              <a:t> 18. </a:t>
            </a:r>
            <a:r>
              <a:rPr kumimoji="0" lang="fr-FR" b="0" i="0" u="none" strike="noStrike" kern="1200" cap="none" spc="0" normalizeH="0" baseline="0" noProof="0" dirty="0" err="1">
                <a:ln>
                  <a:noFill/>
                </a:ln>
                <a:solidFill>
                  <a:srgbClr val="FFFFFF"/>
                </a:solidFill>
                <a:effectLst/>
                <a:uLnTx/>
                <a:uFillTx/>
                <a:latin typeface="Arial Narrow" panose="020B0606020202030204" pitchFamily="34" charset="0"/>
                <a:cs typeface="Lato"/>
              </a:rPr>
              <a:t>doi</a:t>
            </a:r>
            <a:r>
              <a:rPr kumimoji="0" lang="fr-FR" b="0" i="0" u="none" strike="noStrike" kern="1200" cap="none" spc="0" normalizeH="0" baseline="0" noProof="0" dirty="0">
                <a:ln>
                  <a:noFill/>
                </a:ln>
                <a:solidFill>
                  <a:srgbClr val="FFFFFF"/>
                </a:solidFill>
                <a:effectLst/>
                <a:uLnTx/>
                <a:uFillTx/>
                <a:latin typeface="Arial Narrow" panose="020B0606020202030204" pitchFamily="34" charset="0"/>
                <a:cs typeface="Lato"/>
              </a:rPr>
              <a:t>: 10.137/journal.pone.0137444</a:t>
            </a:r>
            <a:endParaRPr kumimoji="0" lang="da-DK" b="0" i="0" u="none" strike="noStrike" kern="1200" cap="none" spc="0" normalizeH="0" baseline="0" noProof="0" dirty="0">
              <a:ln>
                <a:noFill/>
              </a:ln>
              <a:solidFill>
                <a:srgbClr val="FFFFFF"/>
              </a:solidFill>
              <a:effectLst/>
              <a:uLnTx/>
              <a:uFillTx/>
              <a:latin typeface="Arial Narrow" panose="020B0606020202030204" pitchFamily="34" charset="0"/>
              <a:cs typeface="Lato"/>
            </a:endParaRPr>
          </a:p>
        </p:txBody>
      </p:sp>
    </p:spTree>
    <p:extLst>
      <p:ext uri="{BB962C8B-B14F-4D97-AF65-F5344CB8AC3E}">
        <p14:creationId xmlns:p14="http://schemas.microsoft.com/office/powerpoint/2010/main" val="3915895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1114425" y="1441317"/>
            <a:ext cx="7368797" cy="707886"/>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rPr>
              <a:t>What would you tell Beth?</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6306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3200" b="1" i="1"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Select from one or more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1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CA" sz="24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Switch her to warfarin to have availability of Vit K</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CA" sz="24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Stop all meds as she is right </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CA" sz="2400" b="1" i="0" u="none" strike="noStrike" kern="1200" cap="none" spc="0" normalizeH="0" baseline="0" noProof="0" dirty="0">
                <a:ln>
                  <a:noFill/>
                </a:ln>
                <a:solidFill>
                  <a:srgbClr val="5BCCDF"/>
                </a:solidFill>
                <a:effectLst/>
                <a:uLnTx/>
                <a:uFillTx/>
                <a:latin typeface="Arial Narrow" panose="020B0606020202030204" pitchFamily="34" charset="0"/>
                <a:ea typeface="Lato" panose="020F0502020204030203" pitchFamily="34" charset="0"/>
                <a:cs typeface="Lato" panose="020F0502020204030203" pitchFamily="34" charset="0"/>
              </a:rPr>
              <a:t>Explain that an antidote is coming for the </a:t>
            </a:r>
            <a:r>
              <a:rPr kumimoji="0" lang="en-CA" sz="2400" b="1" i="0" u="none" strike="noStrike" kern="1200" cap="none" spc="0" normalizeH="0" baseline="0" noProof="0" dirty="0" err="1">
                <a:ln>
                  <a:noFill/>
                </a:ln>
                <a:solidFill>
                  <a:srgbClr val="5BCCDF"/>
                </a:solidFill>
                <a:effectLst/>
                <a:uLnTx/>
                <a:uFillTx/>
                <a:latin typeface="Arial Narrow" panose="020B0606020202030204" pitchFamily="34" charset="0"/>
                <a:ea typeface="Lato" panose="020F0502020204030203" pitchFamily="34" charset="0"/>
                <a:cs typeface="Lato" panose="020F0502020204030203" pitchFamily="34" charset="0"/>
              </a:rPr>
              <a:t>Xa</a:t>
            </a:r>
            <a:r>
              <a:rPr kumimoji="0" lang="en-CA" sz="2400" b="1" i="0" u="none" strike="noStrike" kern="1200" cap="none" spc="0" normalizeH="0" baseline="0" noProof="0" dirty="0">
                <a:ln>
                  <a:noFill/>
                </a:ln>
                <a:solidFill>
                  <a:srgbClr val="5BCCDF"/>
                </a:solidFill>
                <a:effectLst/>
                <a:uLnTx/>
                <a:uFillTx/>
                <a:latin typeface="Arial Narrow" panose="020B0606020202030204" pitchFamily="34" charset="0"/>
                <a:ea typeface="Lato" panose="020F0502020204030203" pitchFamily="34" charset="0"/>
                <a:cs typeface="Lato" panose="020F0502020204030203" pitchFamily="34" charset="0"/>
              </a:rPr>
              <a:t> inhibitors </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CA" sz="2400" b="1" i="0" u="none" strike="noStrike" kern="1200" cap="none" spc="0" normalizeH="0" baseline="0" noProof="0" dirty="0">
                <a:ln>
                  <a:noFill/>
                </a:ln>
                <a:solidFill>
                  <a:srgbClr val="5BCCDF"/>
                </a:solidFill>
                <a:effectLst/>
                <a:uLnTx/>
                <a:uFillTx/>
                <a:latin typeface="Arial Narrow" panose="020B0606020202030204" pitchFamily="34" charset="0"/>
                <a:ea typeface="Lato" panose="020F0502020204030203" pitchFamily="34" charset="0"/>
                <a:cs typeface="Lato" panose="020F0502020204030203" pitchFamily="34" charset="0"/>
              </a:rPr>
              <a:t>Switch her to dabigatran 110 mg bid which has an antidote now (</a:t>
            </a:r>
            <a:r>
              <a:rPr kumimoji="0" lang="en-CA" sz="2400" b="1" i="0" u="none" strike="noStrike" kern="1200" cap="none" spc="0" normalizeH="0" baseline="0" noProof="0" dirty="0" err="1">
                <a:ln>
                  <a:noFill/>
                </a:ln>
                <a:solidFill>
                  <a:srgbClr val="5BCCDF"/>
                </a:solidFill>
                <a:effectLst/>
                <a:uLnTx/>
                <a:uFillTx/>
                <a:latin typeface="Arial Narrow" panose="020B0606020202030204" pitchFamily="34" charset="0"/>
                <a:ea typeface="Lato" panose="020F0502020204030203" pitchFamily="34" charset="0"/>
                <a:cs typeface="Lato" panose="020F0502020204030203" pitchFamily="34" charset="0"/>
              </a:rPr>
              <a:t>idarucizumab</a:t>
            </a:r>
            <a:r>
              <a:rPr kumimoji="0" lang="en-CA" sz="2400" b="1" i="0" u="none" strike="noStrike" kern="1200" cap="none" spc="0" normalizeH="0" baseline="0" noProof="0" dirty="0">
                <a:ln>
                  <a:noFill/>
                </a:ln>
                <a:solidFill>
                  <a:srgbClr val="5BCCDF"/>
                </a:solidFill>
                <a:effectLst/>
                <a:uLnTx/>
                <a:uFillTx/>
                <a:latin typeface="Arial Narrow" panose="020B0606020202030204" pitchFamily="34" charset="0"/>
                <a:ea typeface="Lato" panose="020F0502020204030203" pitchFamily="34" charset="0"/>
                <a:cs typeface="Lato" panose="020F0502020204030203" pitchFamily="34" charset="0"/>
              </a:rPr>
              <a:t>)</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CA" sz="2400" b="1" i="0" u="none" strike="noStrike" kern="1200" cap="none" spc="0" normalizeH="0" baseline="0" noProof="0" dirty="0">
                <a:ln>
                  <a:noFill/>
                </a:ln>
                <a:solidFill>
                  <a:srgbClr val="5BCCDF"/>
                </a:solidFill>
                <a:effectLst/>
                <a:uLnTx/>
                <a:uFillTx/>
                <a:latin typeface="Arial Narrow" panose="020B0606020202030204" pitchFamily="34" charset="0"/>
                <a:ea typeface="Lato" panose="020F0502020204030203" pitchFamily="34" charset="0"/>
                <a:cs typeface="Lato" panose="020F0502020204030203" pitchFamily="34" charset="0"/>
              </a:rPr>
              <a:t>Explain to her that in fact her risk of dying from a bleed is much less on DOACs than on warfarin </a:t>
            </a: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3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35601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erson standing posing for the camera&#10;&#10;Description automatically generated">
            <a:extLst>
              <a:ext uri="{FF2B5EF4-FFF2-40B4-BE49-F238E27FC236}">
                <a16:creationId xmlns:a16="http://schemas.microsoft.com/office/drawing/2014/main" id="{01B1981A-4A6A-414F-93D5-F4643AF5C4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028" y="58670"/>
            <a:ext cx="2087898" cy="6271232"/>
          </a:xfrm>
          <a:prstGeom prst="rect">
            <a:avLst/>
          </a:prstGeom>
        </p:spPr>
      </p:pic>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77932"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Case 6</a:t>
            </a:r>
            <a:endParaRPr kumimoji="0" lang="en-US" sz="4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0" y="3035230"/>
            <a:ext cx="9144000" cy="1854631"/>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909835" y="2315151"/>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
            <a:extLst>
              <a:ext uri="{FF2B5EF4-FFF2-40B4-BE49-F238E27FC236}">
                <a16:creationId xmlns:a16="http://schemas.microsoft.com/office/drawing/2014/main" id="{CD5E9F53-F6A0-43AE-8C49-CF1CBDA29CCC}"/>
              </a:ext>
            </a:extLst>
          </p:cNvPr>
          <p:cNvSpPr>
            <a:spLocks noEditPoints="1"/>
          </p:cNvSpPr>
          <p:nvPr/>
        </p:nvSpPr>
        <p:spPr bwMode="auto">
          <a:xfrm>
            <a:off x="1389842" y="2792255"/>
            <a:ext cx="716048" cy="490672"/>
          </a:xfrm>
          <a:custGeom>
            <a:avLst/>
            <a:gdLst>
              <a:gd name="T0" fmla="*/ 450 w 2050"/>
              <a:gd name="T1" fmla="*/ 512 h 1408"/>
              <a:gd name="T2" fmla="*/ 898 w 2050"/>
              <a:gd name="T3" fmla="*/ 960 h 1408"/>
              <a:gd name="T4" fmla="*/ 450 w 2050"/>
              <a:gd name="T5" fmla="*/ 1408 h 1408"/>
              <a:gd name="T6" fmla="*/ 2 w 2050"/>
              <a:gd name="T7" fmla="*/ 960 h 1408"/>
              <a:gd name="T8" fmla="*/ 0 w 2050"/>
              <a:gd name="T9" fmla="*/ 896 h 1408"/>
              <a:gd name="T10" fmla="*/ 896 w 2050"/>
              <a:gd name="T11" fmla="*/ 0 h 1408"/>
              <a:gd name="T12" fmla="*/ 896 w 2050"/>
              <a:gd name="T13" fmla="*/ 256 h 1408"/>
              <a:gd name="T14" fmla="*/ 443 w 2050"/>
              <a:gd name="T15" fmla="*/ 443 h 1408"/>
              <a:gd name="T16" fmla="*/ 380 w 2050"/>
              <a:gd name="T17" fmla="*/ 517 h 1408"/>
              <a:gd name="T18" fmla="*/ 450 w 2050"/>
              <a:gd name="T19" fmla="*/ 512 h 1408"/>
              <a:gd name="T20" fmla="*/ 1602 w 2050"/>
              <a:gd name="T21" fmla="*/ 512 h 1408"/>
              <a:gd name="T22" fmla="*/ 2050 w 2050"/>
              <a:gd name="T23" fmla="*/ 960 h 1408"/>
              <a:gd name="T24" fmla="*/ 1602 w 2050"/>
              <a:gd name="T25" fmla="*/ 1408 h 1408"/>
              <a:gd name="T26" fmla="*/ 1154 w 2050"/>
              <a:gd name="T27" fmla="*/ 960 h 1408"/>
              <a:gd name="T28" fmla="*/ 1152 w 2050"/>
              <a:gd name="T29" fmla="*/ 896 h 1408"/>
              <a:gd name="T30" fmla="*/ 2048 w 2050"/>
              <a:gd name="T31" fmla="*/ 0 h 1408"/>
              <a:gd name="T32" fmla="*/ 2048 w 2050"/>
              <a:gd name="T33" fmla="*/ 256 h 1408"/>
              <a:gd name="T34" fmla="*/ 1595 w 2050"/>
              <a:gd name="T35" fmla="*/ 443 h 1408"/>
              <a:gd name="T36" fmla="*/ 1532 w 2050"/>
              <a:gd name="T37" fmla="*/ 517 h 1408"/>
              <a:gd name="T38" fmla="*/ 1602 w 2050"/>
              <a:gd name="T39" fmla="*/ 512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1408">
                <a:moveTo>
                  <a:pt x="450" y="512"/>
                </a:moveTo>
                <a:cubicBezTo>
                  <a:pt x="697" y="512"/>
                  <a:pt x="898" y="713"/>
                  <a:pt x="898" y="960"/>
                </a:cubicBezTo>
                <a:cubicBezTo>
                  <a:pt x="898" y="1207"/>
                  <a:pt x="697" y="1408"/>
                  <a:pt x="450" y="1408"/>
                </a:cubicBezTo>
                <a:cubicBezTo>
                  <a:pt x="203" y="1408"/>
                  <a:pt x="2" y="1207"/>
                  <a:pt x="2" y="960"/>
                </a:cubicBezTo>
                <a:cubicBezTo>
                  <a:pt x="0" y="896"/>
                  <a:pt x="0" y="896"/>
                  <a:pt x="0" y="896"/>
                </a:cubicBezTo>
                <a:cubicBezTo>
                  <a:pt x="0" y="401"/>
                  <a:pt x="401" y="0"/>
                  <a:pt x="896" y="0"/>
                </a:cubicBezTo>
                <a:cubicBezTo>
                  <a:pt x="896" y="256"/>
                  <a:pt x="896" y="256"/>
                  <a:pt x="896" y="256"/>
                </a:cubicBezTo>
                <a:cubicBezTo>
                  <a:pt x="725" y="256"/>
                  <a:pt x="564" y="323"/>
                  <a:pt x="443" y="443"/>
                </a:cubicBezTo>
                <a:cubicBezTo>
                  <a:pt x="420" y="467"/>
                  <a:pt x="399" y="491"/>
                  <a:pt x="380" y="517"/>
                </a:cubicBezTo>
                <a:cubicBezTo>
                  <a:pt x="403" y="514"/>
                  <a:pt x="426" y="512"/>
                  <a:pt x="450" y="512"/>
                </a:cubicBezTo>
                <a:close/>
                <a:moveTo>
                  <a:pt x="1602" y="512"/>
                </a:moveTo>
                <a:cubicBezTo>
                  <a:pt x="1849" y="512"/>
                  <a:pt x="2050" y="713"/>
                  <a:pt x="2050" y="960"/>
                </a:cubicBezTo>
                <a:cubicBezTo>
                  <a:pt x="2050" y="1207"/>
                  <a:pt x="1849" y="1408"/>
                  <a:pt x="1602" y="1408"/>
                </a:cubicBezTo>
                <a:cubicBezTo>
                  <a:pt x="1355" y="1408"/>
                  <a:pt x="1154" y="1207"/>
                  <a:pt x="1154" y="960"/>
                </a:cubicBezTo>
                <a:cubicBezTo>
                  <a:pt x="1152" y="896"/>
                  <a:pt x="1152" y="896"/>
                  <a:pt x="1152" y="896"/>
                </a:cubicBezTo>
                <a:cubicBezTo>
                  <a:pt x="1152" y="401"/>
                  <a:pt x="1553" y="0"/>
                  <a:pt x="2048" y="0"/>
                </a:cubicBezTo>
                <a:cubicBezTo>
                  <a:pt x="2048" y="256"/>
                  <a:pt x="2048" y="256"/>
                  <a:pt x="2048" y="256"/>
                </a:cubicBezTo>
                <a:cubicBezTo>
                  <a:pt x="1877" y="256"/>
                  <a:pt x="1716" y="323"/>
                  <a:pt x="1595" y="443"/>
                </a:cubicBezTo>
                <a:cubicBezTo>
                  <a:pt x="1572" y="467"/>
                  <a:pt x="1551" y="491"/>
                  <a:pt x="1532" y="517"/>
                </a:cubicBezTo>
                <a:cubicBezTo>
                  <a:pt x="1555" y="514"/>
                  <a:pt x="1578" y="512"/>
                  <a:pt x="1602" y="51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2277932" y="3402892"/>
            <a:ext cx="6795523" cy="1077218"/>
          </a:xfrm>
          <a:prstGeom prst="rect">
            <a:avLst/>
          </a:prstGeom>
        </p:spPr>
        <p:txBody>
          <a:bodyPr wrap="square">
            <a:spAutoFit/>
          </a:bodyPr>
          <a:lstStyle/>
          <a:p>
            <a:pPr lvl="0" algn="ctr">
              <a:defRPr/>
            </a:pPr>
            <a:r>
              <a:rPr kumimoji="0" lang="en-CA" sz="32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rPr>
              <a:t>Beth </a:t>
            </a:r>
            <a:r>
              <a:rPr lang="en-CA" sz="3200" b="1" dirty="0">
                <a:solidFill>
                  <a:prstClr val="white">
                    <a:lumMod val="95000"/>
                  </a:prstClr>
                </a:solidFill>
                <a:latin typeface="Arial Narrow" panose="020B0606020202030204" pitchFamily="34" charset="0"/>
                <a:cs typeface="Candara"/>
              </a:rPr>
              <a:t>wonders when she should see you for her next follow-up appointment. </a:t>
            </a:r>
            <a:endParaRPr kumimoji="0" lang="en-CA" sz="3200" b="1" i="0" u="none" strike="noStrike" kern="1200" cap="none" spc="0" normalizeH="0" baseline="30000" noProof="0" dirty="0">
              <a:ln>
                <a:noFill/>
              </a:ln>
              <a:solidFill>
                <a:prstClr val="white">
                  <a:lumMod val="95000"/>
                </a:prstClr>
              </a:solidFill>
              <a:effectLst/>
              <a:uLnTx/>
              <a:uFillTx/>
              <a:latin typeface="Arial Narrow" panose="020B0606020202030204" pitchFamily="34" charset="0"/>
              <a:ea typeface="+mn-ea"/>
              <a:cs typeface="Candara"/>
            </a:endParaRPr>
          </a:p>
        </p:txBody>
      </p:sp>
      <p:pic>
        <p:nvPicPr>
          <p:cNvPr id="32" name="Picture 31" descr="Clinical-conandrum-Logo-2019_dec.png">
            <a:extLst>
              <a:ext uri="{FF2B5EF4-FFF2-40B4-BE49-F238E27FC236}">
                <a16:creationId xmlns:a16="http://schemas.microsoft.com/office/drawing/2014/main" id="{9E32D602-413D-4426-88CB-3D5134B46568}"/>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53753" y="6329901"/>
            <a:ext cx="1136089" cy="447504"/>
          </a:xfrm>
          <a:prstGeom prst="rect">
            <a:avLst/>
          </a:prstGeom>
        </p:spPr>
      </p:pic>
    </p:spTree>
    <p:extLst>
      <p:ext uri="{BB962C8B-B14F-4D97-AF65-F5344CB8AC3E}">
        <p14:creationId xmlns:p14="http://schemas.microsoft.com/office/powerpoint/2010/main" val="33376490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1179907" y="1148511"/>
            <a:ext cx="7368797" cy="1323439"/>
          </a:xfrm>
          <a:prstGeom prst="rect">
            <a:avLst/>
          </a:prstGeom>
        </p:spPr>
        <p:txBody>
          <a:bodyPr wrap="square">
            <a:spAutoFit/>
          </a:bodyPr>
          <a:lstStyle/>
          <a:p>
            <a:pPr lvl="0" algn="ctr">
              <a:defRPr/>
            </a:pPr>
            <a:r>
              <a:rPr lang="en-CA" sz="4000" b="1" dirty="0">
                <a:solidFill>
                  <a:prstClr val="white">
                    <a:lumMod val="95000"/>
                  </a:prstClr>
                </a:solidFill>
                <a:latin typeface="Arial Narrow" panose="020B0606020202030204" pitchFamily="34" charset="0"/>
                <a:cs typeface="Candara"/>
              </a:rPr>
              <a:t>For when do you schedule Beth’s next appointment? </a:t>
            </a:r>
            <a:endParaRPr kumimoji="0" lang="en-CA" sz="40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endParaRP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6306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3200" b="1" i="1"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Select from one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1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1 month to recheck renal function </a:t>
            </a:r>
          </a:p>
          <a:p>
            <a:pPr marL="914400" lvl="1" indent="-457200" algn="l" defTabSz="914377">
              <a:lnSpc>
                <a:spcPct val="100000"/>
              </a:lnSpc>
              <a:spcBef>
                <a:spcPts val="600"/>
              </a:spcBef>
              <a:buFont typeface="+mj-lt"/>
              <a:buAutoNum type="arabicPeriod"/>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4-6 months for diabetes and renal function check </a:t>
            </a:r>
          </a:p>
          <a:p>
            <a:pPr marL="914400" lvl="1" indent="-457200" algn="l" defTabSz="914377">
              <a:lnSpc>
                <a:spcPct val="100000"/>
              </a:lnSpc>
              <a:spcBef>
                <a:spcPts val="600"/>
              </a:spcBef>
              <a:buFont typeface="+mj-lt"/>
              <a:buAutoNum type="arabicPeriod"/>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All good, see you in one year </a:t>
            </a: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3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3355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32B2AC5-0C79-4D8A-90FC-8FF74B0ADFFC}"/>
              </a:ext>
            </a:extLst>
          </p:cNvPr>
          <p:cNvSpPr txBox="1"/>
          <p:nvPr/>
        </p:nvSpPr>
        <p:spPr>
          <a:xfrm>
            <a:off x="3324685" y="1291789"/>
            <a:ext cx="5657390" cy="4893647"/>
          </a:xfrm>
          <a:prstGeom prst="rect">
            <a:avLst/>
          </a:prstGeom>
          <a:noFill/>
        </p:spPr>
        <p:txBody>
          <a:bodyPr wrap="square" rtlCol="0">
            <a:spAutoFit/>
          </a:bodyPr>
          <a:lstStyle/>
          <a:p>
            <a:pPr marL="342900" indent="-342900">
              <a:buClr>
                <a:srgbClr val="00B0F0"/>
              </a:buClr>
              <a:buFont typeface="Wingdings" panose="05000000000000000000" pitchFamily="2" charset="2"/>
              <a:buChar char="§"/>
            </a:pPr>
            <a:r>
              <a:rPr lang="en-CA" sz="2400" b="1" dirty="0">
                <a:latin typeface="Arial Narrow" panose="020B0606020202030204" pitchFamily="34" charset="0"/>
              </a:rPr>
              <a:t>Beth  has never heard of AF, and is unaware of the risks of stroke with AF or the potential consequences of an AF related stroke</a:t>
            </a:r>
          </a:p>
          <a:p>
            <a:pPr>
              <a:buClr>
                <a:srgbClr val="00B0F0"/>
              </a:buClr>
            </a:pPr>
            <a:endParaRPr lang="en-CA" sz="2400" b="1" dirty="0">
              <a:latin typeface="Arial Narrow" panose="020B0606020202030204" pitchFamily="34" charset="0"/>
            </a:endParaRPr>
          </a:p>
          <a:p>
            <a:pPr marL="342900" indent="-342900">
              <a:buClr>
                <a:srgbClr val="00B0F0"/>
              </a:buClr>
              <a:buFont typeface="Wingdings" panose="05000000000000000000" pitchFamily="2" charset="2"/>
              <a:buChar char="§"/>
            </a:pPr>
            <a:r>
              <a:rPr lang="en-CA" sz="2400" b="1" dirty="0">
                <a:latin typeface="Arial Narrow" panose="020B0606020202030204" pitchFamily="34" charset="0"/>
              </a:rPr>
              <a:t>She is very concerned about bleeding risks with “blood thinners”</a:t>
            </a:r>
          </a:p>
          <a:p>
            <a:pPr marL="342900" indent="-342900">
              <a:buClr>
                <a:srgbClr val="00B0F0"/>
              </a:buClr>
              <a:buFont typeface="Wingdings" panose="05000000000000000000" pitchFamily="2" charset="2"/>
              <a:buChar char="§"/>
            </a:pPr>
            <a:endParaRPr lang="en-CA" sz="2400" b="1" dirty="0">
              <a:latin typeface="Arial Narrow" panose="020B0606020202030204" pitchFamily="34" charset="0"/>
            </a:endParaRPr>
          </a:p>
          <a:p>
            <a:pPr marL="342900" indent="-342900">
              <a:buClr>
                <a:srgbClr val="00B0F0"/>
              </a:buClr>
              <a:buFont typeface="Wingdings" panose="05000000000000000000" pitchFamily="2" charset="2"/>
              <a:buChar char="§"/>
            </a:pPr>
            <a:r>
              <a:rPr lang="en-CA" sz="2400" b="1" dirty="0">
                <a:latin typeface="Arial Narrow" panose="020B0606020202030204" pitchFamily="34" charset="0"/>
              </a:rPr>
              <a:t>She is not fazed by the prospect of death, avoiding death has low value for her, but she very much wants to avoid becoming more disabled and dependent.</a:t>
            </a:r>
          </a:p>
          <a:p>
            <a:pPr marL="342900" indent="-342900">
              <a:buClr>
                <a:srgbClr val="00B0F0"/>
              </a:buClr>
              <a:buFont typeface="Wingdings" panose="05000000000000000000" pitchFamily="2" charset="2"/>
              <a:buChar char="§"/>
            </a:pPr>
            <a:endParaRPr lang="en-CA" sz="2400" b="1" dirty="0">
              <a:latin typeface="Arial Narrow" panose="020B0606020202030204" pitchFamily="34" charset="0"/>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rPr>
              <a:t>Case 6</a:t>
            </a:r>
            <a:endParaRPr kumimoji="0" lang="en-US"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pic>
        <p:nvPicPr>
          <p:cNvPr id="23" name="Picture 22">
            <a:extLst>
              <a:ext uri="{FF2B5EF4-FFF2-40B4-BE49-F238E27FC236}">
                <a16:creationId xmlns:a16="http://schemas.microsoft.com/office/drawing/2014/main" id="{95EA07E4-15FD-4C7E-ACB4-379699954A63}"/>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880476">
            <a:off x="2457092" y="5245307"/>
            <a:ext cx="1257348" cy="1433728"/>
          </a:xfrm>
          <a:prstGeom prst="rect">
            <a:avLst/>
          </a:prstGeom>
        </p:spPr>
      </p:pic>
      <p:pic>
        <p:nvPicPr>
          <p:cNvPr id="14" name="Picture 13" descr="Clinical-conandrum-Logo-2019_dec.png">
            <a:extLst>
              <a:ext uri="{FF2B5EF4-FFF2-40B4-BE49-F238E27FC236}">
                <a16:creationId xmlns:a16="http://schemas.microsoft.com/office/drawing/2014/main" id="{7DF58D8C-D38E-4C74-A3D0-3A88A46564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sp>
        <p:nvSpPr>
          <p:cNvPr id="12" name="TextBox 11">
            <a:extLst>
              <a:ext uri="{FF2B5EF4-FFF2-40B4-BE49-F238E27FC236}">
                <a16:creationId xmlns:a16="http://schemas.microsoft.com/office/drawing/2014/main" id="{D512669C-4E5D-4BB9-989E-404FDD9C6BC3}"/>
              </a:ext>
            </a:extLst>
          </p:cNvPr>
          <p:cNvSpPr txBox="1"/>
          <p:nvPr/>
        </p:nvSpPr>
        <p:spPr>
          <a:xfrm>
            <a:off x="-572705" y="1421156"/>
            <a:ext cx="2761130" cy="83099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28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Beth</a:t>
            </a:r>
          </a:p>
          <a:p>
            <a:pPr marR="0" lvl="0" indent="0" algn="ctr" fontAlgn="auto">
              <a:lnSpc>
                <a:spcPct val="100000"/>
              </a:lnSpc>
              <a:spcBef>
                <a:spcPts val="0"/>
              </a:spcBef>
              <a:spcAft>
                <a:spcPts val="0"/>
              </a:spcAft>
              <a:buClrTx/>
              <a:buSzTx/>
              <a:buFontTx/>
              <a:buNone/>
              <a:tabLst/>
              <a:defRPr/>
            </a:pPr>
            <a:r>
              <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79 </a:t>
            </a:r>
            <a:r>
              <a:rPr lang="en-US"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years old</a:t>
            </a:r>
            <a:endPar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endParaRPr>
          </a:p>
        </p:txBody>
      </p:sp>
      <p:pic>
        <p:nvPicPr>
          <p:cNvPr id="11" name="Picture 10" descr="A person standing posing for the camera&#10;&#10;Description automatically generated">
            <a:extLst>
              <a:ext uri="{FF2B5EF4-FFF2-40B4-BE49-F238E27FC236}">
                <a16:creationId xmlns:a16="http://schemas.microsoft.com/office/drawing/2014/main" id="{B63497FD-8308-400E-9051-9706722728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11912" y="1397599"/>
            <a:ext cx="1803601" cy="5417315"/>
          </a:xfrm>
          <a:prstGeom prst="rect">
            <a:avLst/>
          </a:prstGeom>
        </p:spPr>
      </p:pic>
    </p:spTree>
    <p:extLst>
      <p:ext uri="{BB962C8B-B14F-4D97-AF65-F5344CB8AC3E}">
        <p14:creationId xmlns:p14="http://schemas.microsoft.com/office/powerpoint/2010/main" val="9083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423314"/>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55010" y="387689"/>
            <a:ext cx="6149975" cy="646331"/>
          </a:xfrm>
          <a:prstGeom prst="rect">
            <a:avLst/>
          </a:prstGeom>
          <a:noFill/>
        </p:spPr>
        <p:txBody>
          <a:bodyPr wrap="square">
            <a:spAutoFit/>
          </a:bodyPr>
          <a:lstStyle/>
          <a:p>
            <a:pPr lvl="0">
              <a:defRPr/>
            </a:pPr>
            <a:r>
              <a:rPr lang="en-CA" sz="3600" b="1" dirty="0">
                <a:solidFill>
                  <a:srgbClr val="1B1A5A"/>
                </a:solidFill>
                <a:latin typeface="Arial Narrow" panose="020B0606020202030204" pitchFamily="34" charset="0"/>
                <a:cs typeface="Aharoni" panose="02010803020104030203" pitchFamily="2" charset="-79"/>
              </a:rPr>
              <a:t>CCS AF Guidelines for Follow-up</a:t>
            </a:r>
          </a:p>
        </p:txBody>
      </p:sp>
      <p:sp>
        <p:nvSpPr>
          <p:cNvPr id="34" name="Rectangle 33">
            <a:extLst>
              <a:ext uri="{FF2B5EF4-FFF2-40B4-BE49-F238E27FC236}">
                <a16:creationId xmlns:a16="http://schemas.microsoft.com/office/drawing/2014/main" id="{2A46632C-5180-4D30-8DAD-82619CA3B15A}"/>
              </a:ext>
            </a:extLst>
          </p:cNvPr>
          <p:cNvSpPr/>
          <p:nvPr/>
        </p:nvSpPr>
        <p:spPr>
          <a:xfrm>
            <a:off x="51950" y="6365954"/>
            <a:ext cx="6432669"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lvl="0">
              <a:lnSpc>
                <a:spcPct val="90000"/>
              </a:lnSpc>
              <a:defRPr/>
            </a:pPr>
            <a:r>
              <a:rPr lang="en-GB" sz="900" dirty="0" err="1">
                <a:solidFill>
                  <a:prstClr val="white"/>
                </a:solidFill>
                <a:latin typeface="Arial Narrow" panose="020B0606020202030204" pitchFamily="34" charset="0"/>
                <a:cs typeface="Arial" pitchFamily="34" charset="0"/>
              </a:rPr>
              <a:t>Skanes</a:t>
            </a:r>
            <a:r>
              <a:rPr lang="en-GB" sz="900" dirty="0">
                <a:solidFill>
                  <a:prstClr val="white"/>
                </a:solidFill>
                <a:latin typeface="Arial Narrow" panose="020B0606020202030204" pitchFamily="34" charset="0"/>
                <a:cs typeface="Arial" pitchFamily="34" charset="0"/>
              </a:rPr>
              <a:t> AC et al.  Can J </a:t>
            </a:r>
            <a:r>
              <a:rPr lang="en-GB" sz="900" dirty="0" err="1">
                <a:solidFill>
                  <a:prstClr val="white"/>
                </a:solidFill>
                <a:latin typeface="Arial Narrow" panose="020B0606020202030204" pitchFamily="34" charset="0"/>
                <a:cs typeface="Arial" pitchFamily="34" charset="0"/>
              </a:rPr>
              <a:t>Cardiol</a:t>
            </a:r>
            <a:r>
              <a:rPr lang="en-GB" sz="900" dirty="0">
                <a:solidFill>
                  <a:prstClr val="white"/>
                </a:solidFill>
                <a:latin typeface="Arial Narrow" panose="020B0606020202030204" pitchFamily="34" charset="0"/>
                <a:cs typeface="Arial" pitchFamily="34" charset="0"/>
              </a:rPr>
              <a:t> 28:125, 36, 2012.</a:t>
            </a:r>
          </a:p>
        </p:txBody>
      </p:sp>
      <p:sp>
        <p:nvSpPr>
          <p:cNvPr id="18" name="Rectangle 17">
            <a:extLst>
              <a:ext uri="{FF2B5EF4-FFF2-40B4-BE49-F238E27FC236}">
                <a16:creationId xmlns:a16="http://schemas.microsoft.com/office/drawing/2014/main" id="{EFB4E5F0-48FA-45A3-9A50-6467FF363D5C}"/>
              </a:ext>
            </a:extLst>
          </p:cNvPr>
          <p:cNvSpPr/>
          <p:nvPr/>
        </p:nvSpPr>
        <p:spPr>
          <a:xfrm>
            <a:off x="194761" y="2112463"/>
            <a:ext cx="8787314" cy="3745415"/>
          </a:xfrm>
          <a:prstGeom prst="rect">
            <a:avLst/>
          </a:prstGeom>
          <a:solidFill>
            <a:sysClr val="window" lastClr="FFFFFF">
              <a:lumMod val="95000"/>
            </a:sys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79CFDA59-FB60-44BF-847F-C9BF5AF7FA66}"/>
              </a:ext>
            </a:extLst>
          </p:cNvPr>
          <p:cNvSpPr/>
          <p:nvPr/>
        </p:nvSpPr>
        <p:spPr>
          <a:xfrm>
            <a:off x="-6448" y="2110468"/>
            <a:ext cx="182880" cy="3749040"/>
          </a:xfrm>
          <a:prstGeom prst="rect">
            <a:avLst/>
          </a:prstGeom>
          <a:solidFill>
            <a:srgbClr val="23334E"/>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2C36A6D5-CE90-4BCF-B0CD-6F70D4D2DF40}"/>
              </a:ext>
            </a:extLst>
          </p:cNvPr>
          <p:cNvSpPr/>
          <p:nvPr/>
        </p:nvSpPr>
        <p:spPr>
          <a:xfrm>
            <a:off x="8961118" y="2116707"/>
            <a:ext cx="182880" cy="3749040"/>
          </a:xfrm>
          <a:prstGeom prst="rect">
            <a:avLst/>
          </a:prstGeom>
          <a:solidFill>
            <a:srgbClr val="30C1D7"/>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pic>
        <p:nvPicPr>
          <p:cNvPr id="21" name="Picture 4" descr="Image result for canadian cardiovascular society">
            <a:extLst>
              <a:ext uri="{FF2B5EF4-FFF2-40B4-BE49-F238E27FC236}">
                <a16:creationId xmlns:a16="http://schemas.microsoft.com/office/drawing/2014/main" id="{C253E429-DDA3-4CFC-8488-4436BB0EB775}"/>
              </a:ext>
            </a:extLst>
          </p:cNvPr>
          <p:cNvPicPr>
            <a:picLocks noChangeAspect="1" noChangeArrowheads="1"/>
          </p:cNvPicPr>
          <p:nvPr/>
        </p:nvPicPr>
        <p:blipFill>
          <a:blip r:embed="rId6">
            <a:clrChange>
              <a:clrFrom>
                <a:srgbClr val="FEFEFE"/>
              </a:clrFrom>
              <a:clrTo>
                <a:srgbClr val="FEFEFE">
                  <a:alpha val="0"/>
                </a:srgbClr>
              </a:clrTo>
            </a:clrChange>
            <a:alphaModFix amt="70000"/>
            <a:extLst>
              <a:ext uri="{28A0092B-C50C-407E-A947-70E740481C1C}">
                <a14:useLocalDpi xmlns:a14="http://schemas.microsoft.com/office/drawing/2010/main" val="0"/>
              </a:ext>
            </a:extLst>
          </a:blip>
          <a:srcRect/>
          <a:stretch>
            <a:fillRect/>
          </a:stretch>
        </p:blipFill>
        <p:spPr bwMode="auto">
          <a:xfrm>
            <a:off x="2127957" y="2159367"/>
            <a:ext cx="4920922" cy="678085"/>
          </a:xfrm>
          <a:prstGeom prst="rect">
            <a:avLst/>
          </a:prstGeom>
          <a:extLst>
            <a:ext uri="{909E8E84-426E-40dd-AFC4-6F175D3DCCD1}">
              <a14:hiddenFill xmlns:a14="http://schemas.microsoft.com/office/drawing/2010/main" xmlns="">
                <a:solidFill>
                  <a:srgbClr val="FFFFFF"/>
                </a:solidFill>
              </a14:hiddenFill>
            </a:ext>
          </a:extLst>
        </p:spPr>
      </p:pic>
      <p:sp>
        <p:nvSpPr>
          <p:cNvPr id="24" name="TextBox 23">
            <a:extLst>
              <a:ext uri="{FF2B5EF4-FFF2-40B4-BE49-F238E27FC236}">
                <a16:creationId xmlns:a16="http://schemas.microsoft.com/office/drawing/2014/main" id="{4307342D-28B2-4B83-8529-A692AA9DAE46}"/>
              </a:ext>
            </a:extLst>
          </p:cNvPr>
          <p:cNvSpPr txBox="1"/>
          <p:nvPr/>
        </p:nvSpPr>
        <p:spPr>
          <a:xfrm>
            <a:off x="238561" y="2934196"/>
            <a:ext cx="8813997" cy="337015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Candara"/>
              </a:rPr>
              <a:t>RECOMMENDATION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endParaRPr>
          </a:p>
          <a:p>
            <a:pPr lvl="0" algn="ctr" defTabSz="914400">
              <a:defRPr/>
            </a:pPr>
            <a:r>
              <a:rPr lang="en-CA" sz="2000" b="1" dirty="0">
                <a:solidFill>
                  <a:prstClr val="black"/>
                </a:solidFill>
                <a:latin typeface="Arial Narrow" panose="020B0606020202030204" pitchFamily="34" charset="0"/>
                <a:cs typeface="Candara"/>
              </a:rPr>
              <a:t>Patients with AF who are receiving OAC have their renal function assessed at least annually by measuring serum creatinine and calculating eGFR</a:t>
            </a:r>
          </a:p>
          <a:p>
            <a:pPr lvl="0" algn="ctr" defTabSz="914400">
              <a:defRPr/>
            </a:pPr>
            <a:r>
              <a:rPr lang="en-CA" sz="1400" b="1" dirty="0">
                <a:solidFill>
                  <a:prstClr val="black"/>
                </a:solidFill>
                <a:latin typeface="Arial Narrow" panose="020B0606020202030204" pitchFamily="34" charset="0"/>
                <a:cs typeface="Candara"/>
              </a:rPr>
              <a:t> </a:t>
            </a:r>
            <a:r>
              <a:rPr lang="en-CA" sz="1600" b="1" dirty="0">
                <a:solidFill>
                  <a:prstClr val="black"/>
                </a:solidFill>
                <a:latin typeface="Arial Narrow" panose="020B0606020202030204" pitchFamily="34" charset="0"/>
                <a:cs typeface="Candara"/>
              </a:rPr>
              <a:t>(Strong Recommendation, Moderate-Quality Evidence).</a:t>
            </a:r>
          </a:p>
          <a:p>
            <a:pPr lvl="0" algn="ctr" defTabSz="914400">
              <a:defRPr/>
            </a:pPr>
            <a:endParaRPr lang="en-CA" sz="1100" b="1" dirty="0">
              <a:solidFill>
                <a:prstClr val="black"/>
              </a:solidFill>
              <a:latin typeface="Arial Narrow" panose="020B0606020202030204" pitchFamily="34" charset="0"/>
              <a:cs typeface="Candara"/>
            </a:endParaRPr>
          </a:p>
          <a:p>
            <a:pPr algn="ctr" defTabSz="914400">
              <a:defRPr/>
            </a:pPr>
            <a:r>
              <a:rPr lang="en-CA" sz="2400" b="1" dirty="0">
                <a:solidFill>
                  <a:srgbClr val="19325C"/>
                </a:solidFill>
                <a:latin typeface="Arial Narrow" panose="020B0606020202030204" pitchFamily="34" charset="0"/>
              </a:rPr>
              <a:t>PRACTICAL TIP</a:t>
            </a:r>
          </a:p>
          <a:p>
            <a:pPr algn="ctr" defTabSz="914400">
              <a:defRPr/>
            </a:pPr>
            <a:endParaRPr lang="en-CA" sz="1200" b="1" dirty="0">
              <a:solidFill>
                <a:srgbClr val="19325C"/>
              </a:solidFill>
              <a:latin typeface="Arial Narrow" panose="020B0606020202030204" pitchFamily="34" charset="0"/>
            </a:endParaRPr>
          </a:p>
          <a:p>
            <a:pPr lvl="0" algn="ctr" defTabSz="914400">
              <a:defRPr/>
            </a:pPr>
            <a:r>
              <a:rPr lang="en-CA" sz="2000" b="1" dirty="0">
                <a:solidFill>
                  <a:prstClr val="black"/>
                </a:solidFill>
                <a:latin typeface="Arial Narrow" panose="020B0606020202030204" pitchFamily="34" charset="0"/>
                <a:cs typeface="Candara"/>
              </a:rPr>
              <a:t>Patients with eGFR 30-50 mL per minute need more frequent measures of eGFR…especially with age over 75 years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800" b="0" i="0" u="none" strike="noStrike" kern="1200" cap="none" spc="0" normalizeH="0" baseline="0" noProof="0" dirty="0">
              <a:ln>
                <a:noFill/>
              </a:ln>
              <a:solidFill>
                <a:prstClr val="black"/>
              </a:solidFill>
              <a:effectLst/>
              <a:uLnTx/>
              <a:uFillTx/>
              <a:latin typeface="Lato"/>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4533548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1179907" y="1148511"/>
            <a:ext cx="7368797" cy="1323439"/>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rPr>
              <a:t>For when do you schedule Beth’s next appointment? </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6306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3200" b="1" i="1"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Select from one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1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CA" sz="2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1 month to recheck renal function </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CA" sz="2800" b="1" i="0" u="none" strike="noStrike" kern="1200" cap="none" spc="0" normalizeH="0" baseline="0" noProof="0" dirty="0">
                <a:ln>
                  <a:noFill/>
                </a:ln>
                <a:solidFill>
                  <a:srgbClr val="5BCCDF"/>
                </a:solidFill>
                <a:effectLst/>
                <a:uLnTx/>
                <a:uFillTx/>
                <a:latin typeface="Arial Narrow" panose="020B0606020202030204" pitchFamily="34" charset="0"/>
                <a:ea typeface="Lato" panose="020F0502020204030203" pitchFamily="34" charset="0"/>
                <a:cs typeface="Lato" panose="020F0502020204030203" pitchFamily="34" charset="0"/>
              </a:rPr>
              <a:t>4-6 months for diabetes and renal function check </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CA" sz="2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All good, see you in one year </a:t>
            </a: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3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20619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857CAB20-A5B4-472B-A801-1A04747ACE45}"/>
              </a:ext>
            </a:extLst>
          </p:cNvPr>
          <p:cNvSpPr/>
          <p:nvPr/>
        </p:nvSpPr>
        <p:spPr>
          <a:xfrm>
            <a:off x="0" y="6401169"/>
            <a:ext cx="9144000" cy="456831"/>
          </a:xfrm>
          <a:prstGeom prst="rect">
            <a:avLst/>
          </a:prstGeom>
          <a:gradFill flip="none" rotWithShape="1">
            <a:gsLst>
              <a:gs pos="0">
                <a:srgbClr val="23334E">
                  <a:shade val="30000"/>
                  <a:satMod val="115000"/>
                </a:srgbClr>
              </a:gs>
              <a:gs pos="50000">
                <a:srgbClr val="23334E">
                  <a:shade val="67500"/>
                  <a:satMod val="115000"/>
                </a:srgbClr>
              </a:gs>
              <a:gs pos="100000">
                <a:srgbClr val="23334E">
                  <a:shade val="100000"/>
                  <a:satMod val="115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6" name="Straight Connector 25">
            <a:extLst>
              <a:ext uri="{FF2B5EF4-FFF2-40B4-BE49-F238E27FC236}">
                <a16:creationId xmlns:a16="http://schemas.microsoft.com/office/drawing/2014/main" id="{711D3BF9-EFE3-40EB-85E0-1977BB6C15DB}"/>
              </a:ext>
            </a:extLst>
          </p:cNvPr>
          <p:cNvCxnSpPr/>
          <p:nvPr/>
        </p:nvCxnSpPr>
        <p:spPr>
          <a:xfrm flipV="1">
            <a:off x="-6448" y="13426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27" name="Picture 26" descr="Clinical-conandrum-Logo-2019_dec.png">
            <a:extLst>
              <a:ext uri="{FF2B5EF4-FFF2-40B4-BE49-F238E27FC236}">
                <a16:creationId xmlns:a16="http://schemas.microsoft.com/office/drawing/2014/main" id="{E9B7FF74-EC7B-49FA-9758-A4BFF0F06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4679" y="230630"/>
            <a:ext cx="2435894" cy="959496"/>
          </a:xfrm>
          <a:prstGeom prst="rect">
            <a:avLst/>
          </a:prstGeom>
        </p:spPr>
      </p:pic>
      <p:sp>
        <p:nvSpPr>
          <p:cNvPr id="23" name="Rectangle 22">
            <a:extLst>
              <a:ext uri="{FF2B5EF4-FFF2-40B4-BE49-F238E27FC236}">
                <a16:creationId xmlns:a16="http://schemas.microsoft.com/office/drawing/2014/main" id="{6F99654F-9454-4A32-B596-82B6E0B0B3EC}"/>
              </a:ext>
            </a:extLst>
          </p:cNvPr>
          <p:cNvSpPr/>
          <p:nvPr/>
        </p:nvSpPr>
        <p:spPr>
          <a:xfrm>
            <a:off x="-19559" y="-4720"/>
            <a:ext cx="1314960" cy="6862720"/>
          </a:xfrm>
          <a:prstGeom prst="rect">
            <a:avLst/>
          </a:prstGeom>
          <a:solidFill>
            <a:srgbClr val="19325C"/>
          </a:solidFill>
          <a:ln>
            <a:noFill/>
          </a:ln>
          <a:effectLst>
            <a:innerShdw blurRad="304800" dist="482600" dir="2880000">
              <a:prstClr val="black">
                <a:alpha val="3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A close up of a logo&#10;&#10;Description automatically generated">
            <a:extLst>
              <a:ext uri="{FF2B5EF4-FFF2-40B4-BE49-F238E27FC236}">
                <a16:creationId xmlns:a16="http://schemas.microsoft.com/office/drawing/2014/main" id="{6AA8DDB7-5AC1-4D9C-B192-5791922397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52" y="120507"/>
            <a:ext cx="1174848" cy="1340765"/>
          </a:xfrm>
          <a:prstGeom prst="rect">
            <a:avLst/>
          </a:prstGeom>
        </p:spPr>
      </p:pic>
      <p:sp>
        <p:nvSpPr>
          <p:cNvPr id="28" name="Rectangle 27">
            <a:extLst>
              <a:ext uri="{FF2B5EF4-FFF2-40B4-BE49-F238E27FC236}">
                <a16:creationId xmlns:a16="http://schemas.microsoft.com/office/drawing/2014/main" id="{11756174-14AF-4A28-8C5D-6FF6C0E172B1}"/>
              </a:ext>
            </a:extLst>
          </p:cNvPr>
          <p:cNvSpPr/>
          <p:nvPr/>
        </p:nvSpPr>
        <p:spPr>
          <a:xfrm>
            <a:off x="1320801" y="238754"/>
            <a:ext cx="7472741"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Key Messages</a:t>
            </a:r>
          </a:p>
        </p:txBody>
      </p:sp>
      <p:sp>
        <p:nvSpPr>
          <p:cNvPr id="29" name="TextBox 28">
            <a:extLst>
              <a:ext uri="{FF2B5EF4-FFF2-40B4-BE49-F238E27FC236}">
                <a16:creationId xmlns:a16="http://schemas.microsoft.com/office/drawing/2014/main" id="{667D58FC-898D-48CD-B444-6272D9CFC076}"/>
              </a:ext>
            </a:extLst>
          </p:cNvPr>
          <p:cNvSpPr txBox="1"/>
          <p:nvPr/>
        </p:nvSpPr>
        <p:spPr>
          <a:xfrm>
            <a:off x="1327249" y="1389325"/>
            <a:ext cx="7816751" cy="4832092"/>
          </a:xfrm>
          <a:prstGeom prst="rect">
            <a:avLst/>
          </a:prstGeom>
          <a:noFill/>
        </p:spPr>
        <p:txBody>
          <a:bodyPr wrap="square" rtlCol="0">
            <a:spAutoFit/>
          </a:bodyPr>
          <a:lstStyle/>
          <a:p>
            <a:pPr marL="285750" lvl="0" indent="-285750" defTabSz="914400">
              <a:buFont typeface="Wingdings" panose="05000000000000000000" pitchFamily="2" charset="2"/>
              <a:buChar char="§"/>
              <a:defRPr/>
            </a:pPr>
            <a:r>
              <a:rPr lang="en-CA" sz="2200" b="1" dirty="0">
                <a:solidFill>
                  <a:prstClr val="black">
                    <a:lumMod val="85000"/>
                    <a:lumOff val="15000"/>
                  </a:prstClr>
                </a:solidFill>
                <a:latin typeface="Arial Narrow" panose="020B0606020202030204" pitchFamily="34" charset="0"/>
                <a:cs typeface="Candara"/>
              </a:rPr>
              <a:t>AF-related stroke risk rises in the elderly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2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endParaRPr>
          </a:p>
          <a:p>
            <a:pPr marL="285750" lvl="0" indent="-285750" defTabSz="914400">
              <a:buFont typeface="Wingdings" panose="05000000000000000000" pitchFamily="2" charset="2"/>
              <a:buChar char="§"/>
              <a:defRPr/>
            </a:pPr>
            <a:r>
              <a:rPr lang="en-CA" sz="2200" b="1" dirty="0">
                <a:solidFill>
                  <a:prstClr val="black"/>
                </a:solidFill>
                <a:latin typeface="Arial Narrow" panose="020B0606020202030204" pitchFamily="34" charset="0"/>
                <a:cs typeface="Candara"/>
              </a:rPr>
              <a:t>DOACs are as effective in older patients as they are in younger patients with AF, with a major bleeding risk that is less than or similar to that of warfarin</a:t>
            </a:r>
            <a:br>
              <a:rPr lang="en-CA" sz="2200" b="1" dirty="0">
                <a:solidFill>
                  <a:prstClr val="black"/>
                </a:solidFill>
                <a:latin typeface="Arial Narrow" panose="020B0606020202030204" pitchFamily="34" charset="0"/>
                <a:cs typeface="Candara"/>
              </a:rPr>
            </a:br>
            <a:endParaRPr lang="en-CA" sz="2200" b="1" dirty="0">
              <a:solidFill>
                <a:prstClr val="black"/>
              </a:solidFill>
              <a:latin typeface="Arial Narrow" panose="020B0606020202030204" pitchFamily="34" charset="0"/>
              <a:cs typeface="Candara"/>
            </a:endParaRPr>
          </a:p>
          <a:p>
            <a:pPr marL="285750" lvl="0" indent="-285750" defTabSz="914400">
              <a:buFont typeface="Wingdings" panose="05000000000000000000" pitchFamily="2" charset="2"/>
              <a:buChar char="§"/>
              <a:defRPr/>
            </a:pPr>
            <a:r>
              <a:rPr lang="en-CA" sz="2200" b="1" dirty="0">
                <a:solidFill>
                  <a:prstClr val="black"/>
                </a:solidFill>
                <a:latin typeface="Arial Narrow" panose="020B0606020202030204" pitchFamily="34" charset="0"/>
                <a:cs typeface="Candara"/>
              </a:rPr>
              <a:t>Doses of DOACs may need to be adjusted in some older patients. e.g., depending on renal function, age, and/or weight </a:t>
            </a:r>
            <a:br>
              <a:rPr lang="en-CA" sz="2200" b="1" dirty="0">
                <a:solidFill>
                  <a:prstClr val="black"/>
                </a:solidFill>
                <a:latin typeface="Arial Narrow" panose="020B0606020202030204" pitchFamily="34" charset="0"/>
                <a:cs typeface="Candara"/>
              </a:rPr>
            </a:br>
            <a:endParaRPr lang="en-CA" sz="2200" b="1" dirty="0">
              <a:solidFill>
                <a:prstClr val="black"/>
              </a:solidFill>
              <a:latin typeface="Arial Narrow" panose="020B0606020202030204" pitchFamily="34" charset="0"/>
              <a:cs typeface="Candara"/>
            </a:endParaRPr>
          </a:p>
          <a:p>
            <a:pPr marL="285750" lvl="0" indent="-285750" defTabSz="914400">
              <a:buFont typeface="Wingdings" panose="05000000000000000000" pitchFamily="2" charset="2"/>
              <a:buChar char="§"/>
              <a:defRPr/>
            </a:pPr>
            <a:r>
              <a:rPr lang="en-CA" sz="2200" b="1" dirty="0">
                <a:solidFill>
                  <a:prstClr val="black"/>
                </a:solidFill>
                <a:latin typeface="Arial Narrow" panose="020B0606020202030204" pitchFamily="34" charset="0"/>
                <a:cs typeface="Candara"/>
              </a:rPr>
              <a:t>Assess renal function and monitor closely elderly patients who receive the DOACs as they are more dependent on renal excretion</a:t>
            </a:r>
            <a:br>
              <a:rPr lang="en-CA" sz="2200" b="1" dirty="0">
                <a:solidFill>
                  <a:prstClr val="black"/>
                </a:solidFill>
                <a:latin typeface="Arial Narrow" panose="020B0606020202030204" pitchFamily="34" charset="0"/>
                <a:cs typeface="Candara"/>
              </a:rPr>
            </a:br>
            <a:endParaRPr lang="en-CA" sz="2200" b="1" dirty="0">
              <a:solidFill>
                <a:prstClr val="black"/>
              </a:solidFill>
              <a:latin typeface="Arial Narrow" panose="020B0606020202030204" pitchFamily="34" charset="0"/>
              <a:cs typeface="Candara"/>
            </a:endParaRPr>
          </a:p>
          <a:p>
            <a:pPr marL="285750" lvl="0" indent="-285750" defTabSz="914400">
              <a:buFont typeface="Wingdings" panose="05000000000000000000" pitchFamily="2" charset="2"/>
              <a:buChar char="§"/>
              <a:defRPr/>
            </a:pPr>
            <a:r>
              <a:rPr lang="en-CA" sz="2200" b="1" dirty="0">
                <a:solidFill>
                  <a:prstClr val="black"/>
                </a:solidFill>
                <a:latin typeface="Arial Narrow" panose="020B0606020202030204" pitchFamily="34" charset="0"/>
                <a:cs typeface="Candara"/>
              </a:rPr>
              <a:t>Informed decisions related to stroke prevention in elderly/frail patients must take into account patient values and preferences</a:t>
            </a:r>
          </a:p>
        </p:txBody>
      </p:sp>
      <p:pic>
        <p:nvPicPr>
          <p:cNvPr id="31" name="Picture 30" descr="CHRC-logo_blue.png">
            <a:extLst>
              <a:ext uri="{FF2B5EF4-FFF2-40B4-BE49-F238E27FC236}">
                <a16:creationId xmlns:a16="http://schemas.microsoft.com/office/drawing/2014/main" id="{408F17EA-0BB3-4139-ABC8-A54E34A509DE}"/>
              </a:ext>
            </a:extLst>
          </p:cNvPr>
          <p:cNvPicPr>
            <a:picLocks noChangeAspect="1"/>
          </p:cNvPicPr>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Tree>
    <p:extLst>
      <p:ext uri="{BB962C8B-B14F-4D97-AF65-F5344CB8AC3E}">
        <p14:creationId xmlns:p14="http://schemas.microsoft.com/office/powerpoint/2010/main" val="382353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bg>
      <p:bgPr>
        <a:gradFill rotWithShape="1">
          <a:gsLst>
            <a:gs pos="0">
              <a:schemeClr val="bg2">
                <a:tint val="40000"/>
                <a:satMod val="350000"/>
              </a:schemeClr>
            </a:gs>
            <a:gs pos="40000">
              <a:schemeClr val="bg2">
                <a:tint val="45000"/>
                <a:shade val="99000"/>
                <a:satMod val="350000"/>
              </a:schemeClr>
            </a:gs>
            <a:gs pos="100000">
              <a:srgbClr val="19325C"/>
            </a:gs>
          </a:gsLst>
          <a:path path="circle">
            <a:fillToRect l="50000" t="-80000" r="50000" b="180000"/>
          </a:path>
        </a:gra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BDE7983-121C-4C98-ADC9-955B83D00D01}"/>
              </a:ext>
            </a:extLst>
          </p:cNvPr>
          <p:cNvSpPr/>
          <p:nvPr/>
        </p:nvSpPr>
        <p:spPr>
          <a:xfrm>
            <a:off x="121769" y="3018103"/>
            <a:ext cx="5097928" cy="101566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60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Backup Slides</a:t>
            </a:r>
            <a:endParaRPr kumimoji="0" lang="en-US" sz="60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endParaRPr>
          </a:p>
        </p:txBody>
      </p:sp>
      <p:pic>
        <p:nvPicPr>
          <p:cNvPr id="6" name="Picture 5" descr="Clinical-conandrum-Logo-2019_dec.png">
            <a:extLst>
              <a:ext uri="{FF2B5EF4-FFF2-40B4-BE49-F238E27FC236}">
                <a16:creationId xmlns:a16="http://schemas.microsoft.com/office/drawing/2014/main" id="{8AEB5939-7141-4DF7-ACF0-F0CA30B3F8AE}"/>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7499239" y="5920230"/>
            <a:ext cx="1390761" cy="547819"/>
          </a:xfrm>
          <a:prstGeom prst="rect">
            <a:avLst/>
          </a:prstGeom>
        </p:spPr>
      </p:pic>
    </p:spTree>
    <p:extLst>
      <p:ext uri="{BB962C8B-B14F-4D97-AF65-F5344CB8AC3E}">
        <p14:creationId xmlns:p14="http://schemas.microsoft.com/office/powerpoint/2010/main" val="26674042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0899" y="149718"/>
            <a:ext cx="2071055" cy="815786"/>
          </a:xfrm>
          <a:prstGeom prst="rect">
            <a:avLst/>
          </a:prstGeom>
        </p:spPr>
      </p:pic>
      <p:sp>
        <p:nvSpPr>
          <p:cNvPr id="10" name="Rectangle 9">
            <a:extLst>
              <a:ext uri="{FF2B5EF4-FFF2-40B4-BE49-F238E27FC236}">
                <a16:creationId xmlns:a16="http://schemas.microsoft.com/office/drawing/2014/main" id="{2825D02B-0909-447C-B647-C5EB4630D86F}"/>
              </a:ext>
            </a:extLst>
          </p:cNvPr>
          <p:cNvSpPr/>
          <p:nvPr/>
        </p:nvSpPr>
        <p:spPr>
          <a:xfrm>
            <a:off x="612251" y="3095845"/>
            <a:ext cx="7991060" cy="1200329"/>
          </a:xfrm>
          <a:prstGeom prst="rect">
            <a:avLst/>
          </a:prstGeom>
          <a:noFill/>
        </p:spPr>
        <p:txBody>
          <a:bodyPr wrap="square">
            <a:spAutoFit/>
          </a:bodyPr>
          <a:lstStyle/>
          <a:p>
            <a:pPr lvl="0" algn="ctr"/>
            <a:r>
              <a:rPr lang="en-CA" sz="3600" b="1" dirty="0">
                <a:solidFill>
                  <a:srgbClr val="1B1A5A"/>
                </a:solidFill>
                <a:latin typeface="Arial Narrow" panose="020B0606020202030204" pitchFamily="34" charset="0"/>
                <a:cs typeface="Aharoni" panose="02010803020104030203" pitchFamily="2" charset="-79"/>
              </a:rPr>
              <a:t>DOAC Monitoring Checklist And Quick Reference Tables</a:t>
            </a:r>
            <a:endParaRPr kumimoji="0" lang="en-US" sz="3600" b="1" i="0" u="none" strike="noStrike" kern="1200" cap="none" spc="0" normalizeH="0" baseline="0" noProof="0" dirty="0">
              <a:ln>
                <a:noFill/>
              </a:ln>
              <a:solidFill>
                <a:srgbClr val="1B1A5A"/>
              </a:solidFill>
              <a:effectLst/>
              <a:uLnTx/>
              <a:uFillTx/>
              <a:latin typeface="Arial Narrow" panose="020B0606020202030204" pitchFamily="34" charset="0"/>
              <a:cs typeface="Aharoni" panose="02010803020104030203" pitchFamily="2" charset="-79"/>
            </a:endParaRPr>
          </a:p>
        </p:txBody>
      </p:sp>
      <p:pic>
        <p:nvPicPr>
          <p:cNvPr id="12" name="Picture 2" descr="http://thrombosiscanada.ca/wp-content/uploads/2013/05/logo.jpg">
            <a:extLst>
              <a:ext uri="{FF2B5EF4-FFF2-40B4-BE49-F238E27FC236}">
                <a16:creationId xmlns:a16="http://schemas.microsoft.com/office/drawing/2014/main" id="{247D5C37-D8DF-41F4-8664-43A6E3448A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046" y="149740"/>
            <a:ext cx="3307153" cy="81576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4164902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FD00E9-2E95-4F8C-AEA7-A139F6B1A4E6}"/>
              </a:ext>
            </a:extLst>
          </p:cNvPr>
          <p:cNvPicPr>
            <a:picLocks noChangeAspect="1"/>
          </p:cNvPicPr>
          <p:nvPr/>
        </p:nvPicPr>
        <p:blipFill>
          <a:blip r:embed="rId3"/>
          <a:stretch>
            <a:fillRect/>
          </a:stretch>
        </p:blipFill>
        <p:spPr>
          <a:xfrm>
            <a:off x="1774470" y="0"/>
            <a:ext cx="5595060" cy="6858000"/>
          </a:xfrm>
          <a:prstGeom prst="rect">
            <a:avLst/>
          </a:prstGeom>
        </p:spPr>
      </p:pic>
    </p:spTree>
    <p:extLst>
      <p:ext uri="{BB962C8B-B14F-4D97-AF65-F5344CB8AC3E}">
        <p14:creationId xmlns:p14="http://schemas.microsoft.com/office/powerpoint/2010/main" val="4080106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5DF652-A7A2-4940-8413-CD9E20CD48BE}"/>
              </a:ext>
            </a:extLst>
          </p:cNvPr>
          <p:cNvPicPr>
            <a:picLocks noChangeAspect="1"/>
          </p:cNvPicPr>
          <p:nvPr/>
        </p:nvPicPr>
        <p:blipFill>
          <a:blip r:embed="rId3"/>
          <a:stretch>
            <a:fillRect/>
          </a:stretch>
        </p:blipFill>
        <p:spPr>
          <a:xfrm>
            <a:off x="581034" y="0"/>
            <a:ext cx="7981931" cy="6858000"/>
          </a:xfrm>
          <a:prstGeom prst="rect">
            <a:avLst/>
          </a:prstGeom>
        </p:spPr>
      </p:pic>
    </p:spTree>
    <p:extLst>
      <p:ext uri="{BB962C8B-B14F-4D97-AF65-F5344CB8AC3E}">
        <p14:creationId xmlns:p14="http://schemas.microsoft.com/office/powerpoint/2010/main" val="22971670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5EE5EC-8EDA-4C90-9B3D-7C286B568A0E}"/>
              </a:ext>
            </a:extLst>
          </p:cNvPr>
          <p:cNvPicPr>
            <a:picLocks noChangeAspect="1"/>
          </p:cNvPicPr>
          <p:nvPr/>
        </p:nvPicPr>
        <p:blipFill>
          <a:blip r:embed="rId3"/>
          <a:stretch>
            <a:fillRect/>
          </a:stretch>
        </p:blipFill>
        <p:spPr>
          <a:xfrm>
            <a:off x="0" y="1380682"/>
            <a:ext cx="9144000" cy="4096636"/>
          </a:xfrm>
          <a:prstGeom prst="rect">
            <a:avLst/>
          </a:prstGeom>
        </p:spPr>
      </p:pic>
    </p:spTree>
    <p:extLst>
      <p:ext uri="{BB962C8B-B14F-4D97-AF65-F5344CB8AC3E}">
        <p14:creationId xmlns:p14="http://schemas.microsoft.com/office/powerpoint/2010/main" val="1685788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73E371-4165-47F1-B3E1-1FBAC631AC63}"/>
              </a:ext>
            </a:extLst>
          </p:cNvPr>
          <p:cNvPicPr>
            <a:picLocks noChangeAspect="1"/>
          </p:cNvPicPr>
          <p:nvPr/>
        </p:nvPicPr>
        <p:blipFill>
          <a:blip r:embed="rId3"/>
          <a:stretch>
            <a:fillRect/>
          </a:stretch>
        </p:blipFill>
        <p:spPr>
          <a:xfrm>
            <a:off x="267664" y="0"/>
            <a:ext cx="8608671" cy="6858000"/>
          </a:xfrm>
          <a:prstGeom prst="rect">
            <a:avLst/>
          </a:prstGeom>
        </p:spPr>
      </p:pic>
    </p:spTree>
    <p:extLst>
      <p:ext uri="{BB962C8B-B14F-4D97-AF65-F5344CB8AC3E}">
        <p14:creationId xmlns:p14="http://schemas.microsoft.com/office/powerpoint/2010/main" val="16848248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7219" y="248454"/>
            <a:ext cx="2071055" cy="815786"/>
          </a:xfrm>
          <a:prstGeom prst="rect">
            <a:avLst/>
          </a:prstGeom>
        </p:spPr>
      </p:pic>
      <p:sp>
        <p:nvSpPr>
          <p:cNvPr id="11" name="Rectangle 10">
            <a:extLst>
              <a:ext uri="{FF2B5EF4-FFF2-40B4-BE49-F238E27FC236}">
                <a16:creationId xmlns:a16="http://schemas.microsoft.com/office/drawing/2014/main" id="{945F9532-BE38-400B-9F56-89D3891A2655}"/>
              </a:ext>
            </a:extLst>
          </p:cNvPr>
          <p:cNvSpPr/>
          <p:nvPr/>
        </p:nvSpPr>
        <p:spPr>
          <a:xfrm>
            <a:off x="110266" y="280452"/>
            <a:ext cx="7388202" cy="646331"/>
          </a:xfrm>
          <a:prstGeom prst="rect">
            <a:avLst/>
          </a:prstGeom>
          <a:noFill/>
        </p:spPr>
        <p:txBody>
          <a:bodyPr wrap="square">
            <a:spAutoFit/>
          </a:bodyPr>
          <a:lstStyle/>
          <a:p>
            <a:pPr marR="0" indent="0" fontAlgn="auto">
              <a:lnSpc>
                <a:spcPct val="100000"/>
              </a:lnSpc>
              <a:spcBef>
                <a:spcPts val="0"/>
              </a:spcBef>
              <a:spcAft>
                <a:spcPts val="0"/>
              </a:spcAft>
              <a:buClrTx/>
              <a:buSzTx/>
              <a:buFontTx/>
              <a:buNone/>
              <a:tabLst/>
              <a:defRPr/>
            </a:pPr>
            <a:r>
              <a:rPr lang="en-CA" sz="3600" b="1" dirty="0">
                <a:solidFill>
                  <a:srgbClr val="1B1A5A"/>
                </a:solidFill>
                <a:latin typeface="Arial Narrow" panose="020B0606020202030204" pitchFamily="34" charset="0"/>
                <a:cs typeface="Aharoni" panose="02010803020104030203" pitchFamily="2" charset="-79"/>
              </a:rPr>
              <a:t>Considerations for Elderly Patients</a:t>
            </a:r>
          </a:p>
        </p:txBody>
      </p:sp>
      <p:pic>
        <p:nvPicPr>
          <p:cNvPr id="13" name="Picture 12">
            <a:extLst>
              <a:ext uri="{FF2B5EF4-FFF2-40B4-BE49-F238E27FC236}">
                <a16:creationId xmlns:a16="http://schemas.microsoft.com/office/drawing/2014/main" id="{9B8D2A50-98FF-48BB-800D-FF299A5EC0AE}"/>
              </a:ext>
            </a:extLst>
          </p:cNvPr>
          <p:cNvPicPr>
            <a:picLocks noChangeAspect="1"/>
          </p:cNvPicPr>
          <p:nvPr/>
        </p:nvPicPr>
        <p:blipFill>
          <a:blip r:embed="rId6"/>
          <a:stretch>
            <a:fillRect/>
          </a:stretch>
        </p:blipFill>
        <p:spPr>
          <a:xfrm>
            <a:off x="107179" y="2241643"/>
            <a:ext cx="8916745" cy="2178778"/>
          </a:xfrm>
          <a:prstGeom prst="rect">
            <a:avLst/>
          </a:prstGeom>
        </p:spPr>
      </p:pic>
    </p:spTree>
    <p:extLst>
      <p:ext uri="{BB962C8B-B14F-4D97-AF65-F5344CB8AC3E}">
        <p14:creationId xmlns:p14="http://schemas.microsoft.com/office/powerpoint/2010/main" val="2862463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1000"/>
            <a:lum/>
          </a:blip>
          <a:srcRect/>
          <a:stretch>
            <a:fillRect l="-5000" r="-2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646A91-0B6F-42EF-9879-F4315737C63D}"/>
              </a:ext>
            </a:extLst>
          </p:cNvPr>
          <p:cNvSpPr/>
          <p:nvPr/>
        </p:nvSpPr>
        <p:spPr>
          <a:xfrm>
            <a:off x="-6448" y="-22092"/>
            <a:ext cx="9144000" cy="6858000"/>
          </a:xfrm>
          <a:prstGeom prst="rect">
            <a:avLst/>
          </a:prstGeom>
          <a:solidFill>
            <a:srgbClr val="FFFFFF">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75000"/>
                  <a:lumOff val="25000"/>
                </a:schemeClr>
              </a:solidFill>
              <a:effectLst/>
              <a:uLnTx/>
              <a:uFillTx/>
              <a:latin typeface="Calibri"/>
              <a:ea typeface="+mn-ea"/>
              <a:cs typeface="+mn-cs"/>
            </a:endParaRPr>
          </a:p>
        </p:txBody>
      </p:sp>
      <p:sp>
        <p:nvSpPr>
          <p:cNvPr id="27" name="Oval 26">
            <a:hlinkClick r:id="rId3" action="ppaction://hlinksldjump"/>
            <a:extLst>
              <a:ext uri="{FF2B5EF4-FFF2-40B4-BE49-F238E27FC236}">
                <a16:creationId xmlns:a16="http://schemas.microsoft.com/office/drawing/2014/main" id="{828658CF-EB66-44B2-BE79-2CA8B38EC235}"/>
              </a:ext>
            </a:extLst>
          </p:cNvPr>
          <p:cNvSpPr/>
          <p:nvPr/>
        </p:nvSpPr>
        <p:spPr>
          <a:xfrm>
            <a:off x="763272" y="1555683"/>
            <a:ext cx="731520" cy="731520"/>
          </a:xfrm>
          <a:prstGeom prst="ellipse">
            <a:avLst/>
          </a:prstGeom>
          <a:solidFill>
            <a:srgbClr val="18305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1</a:t>
            </a:r>
          </a:p>
        </p:txBody>
      </p:sp>
      <p:sp>
        <p:nvSpPr>
          <p:cNvPr id="30" name="Rectangle 29">
            <a:extLst>
              <a:ext uri="{FF2B5EF4-FFF2-40B4-BE49-F238E27FC236}">
                <a16:creationId xmlns:a16="http://schemas.microsoft.com/office/drawing/2014/main" id="{7847AFC8-040E-4833-BC6C-5466452846F8}"/>
              </a:ext>
            </a:extLst>
          </p:cNvPr>
          <p:cNvSpPr/>
          <p:nvPr/>
        </p:nvSpPr>
        <p:spPr>
          <a:xfrm>
            <a:off x="1639771" y="1582869"/>
            <a:ext cx="6808752" cy="584775"/>
          </a:xfrm>
          <a:prstGeom prst="rect">
            <a:avLst/>
          </a:prstGeom>
        </p:spPr>
        <p:txBody>
          <a:bodyPr wrap="square" anchor="b">
            <a:spAutoFit/>
          </a:bodyPr>
          <a:lstStyle/>
          <a:p>
            <a:pPr lvl="0" defTabSz="914400" fontAlgn="base"/>
            <a:r>
              <a:rPr lang="en-CA" sz="3200" b="1" kern="0" dirty="0">
                <a:solidFill>
                  <a:prstClr val="black">
                    <a:lumMod val="75000"/>
                    <a:lumOff val="25000"/>
                  </a:prstClr>
                </a:solidFill>
                <a:latin typeface="Arial Narrow" panose="020B0606020202030204" pitchFamily="34" charset="0"/>
                <a:ea typeface="Open Sans" panose="020B0606030504020204" pitchFamily="34" charset="0"/>
                <a:cs typeface="Open Sans" panose="020B0606030504020204" pitchFamily="34" charset="0"/>
              </a:rPr>
              <a:t>AF-related strokes are very common</a:t>
            </a:r>
            <a:endParaRPr kumimoji="0" lang="en-CA" sz="3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Open Sans" panose="020B0606030504020204" pitchFamily="34" charset="0"/>
              <a:cs typeface="Open Sans" panose="020B0606030504020204" pitchFamily="34" charset="0"/>
            </a:endParaRPr>
          </a:p>
        </p:txBody>
      </p:sp>
      <p:sp>
        <p:nvSpPr>
          <p:cNvPr id="15" name="Rectangle 14">
            <a:extLst>
              <a:ext uri="{FF2B5EF4-FFF2-40B4-BE49-F238E27FC236}">
                <a16:creationId xmlns:a16="http://schemas.microsoft.com/office/drawing/2014/main" id="{63BB03C5-0F05-4383-B6EA-E236035F946C}"/>
              </a:ext>
            </a:extLst>
          </p:cNvPr>
          <p:cNvSpPr/>
          <p:nvPr/>
        </p:nvSpPr>
        <p:spPr>
          <a:xfrm>
            <a:off x="0" y="0"/>
            <a:ext cx="9144000" cy="92333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rgbClr val="183059"/>
                </a:solidFill>
                <a:effectLst/>
                <a:uLnTx/>
                <a:uFillTx/>
                <a:latin typeface="Arial Narrow" panose="020B0606020202030204" pitchFamily="34" charset="0"/>
                <a:cs typeface="Aharoni" panose="02010803020104030203" pitchFamily="2" charset="-79"/>
              </a:rPr>
              <a:t>Things to discuss with Beth</a:t>
            </a:r>
            <a:endParaRPr kumimoji="0" lang="en-US" sz="5400" b="1" i="0" u="none" strike="noStrike" kern="1200" cap="none" spc="0" normalizeH="0" baseline="0" noProof="0" dirty="0">
              <a:ln>
                <a:noFill/>
              </a:ln>
              <a:solidFill>
                <a:srgbClr val="183059"/>
              </a:solidFill>
              <a:effectLst/>
              <a:uLnTx/>
              <a:uFillTx/>
              <a:latin typeface="Arial Narrow" panose="020B0606020202030204" pitchFamily="34" charset="0"/>
              <a:cs typeface="Aharoni" panose="02010803020104030203" pitchFamily="2" charset="-79"/>
            </a:endParaRPr>
          </a:p>
        </p:txBody>
      </p:sp>
      <p:cxnSp>
        <p:nvCxnSpPr>
          <p:cNvPr id="16" name="Straight Connector 15">
            <a:extLst>
              <a:ext uri="{FF2B5EF4-FFF2-40B4-BE49-F238E27FC236}">
                <a16:creationId xmlns:a16="http://schemas.microsoft.com/office/drawing/2014/main" id="{F32EFC8E-74CA-424C-BC69-2AF1372E4087}"/>
              </a:ext>
            </a:extLst>
          </p:cNvPr>
          <p:cNvCxnSpPr/>
          <p:nvPr/>
        </p:nvCxnSpPr>
        <p:spPr>
          <a:xfrm flipV="1">
            <a:off x="-6448" y="117098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17" name="Picture 16" descr="Clinical-conandrum-Logo-2019_dec.png">
            <a:extLst>
              <a:ext uri="{FF2B5EF4-FFF2-40B4-BE49-F238E27FC236}">
                <a16:creationId xmlns:a16="http://schemas.microsoft.com/office/drawing/2014/main" id="{9CE1E5FF-60B6-4616-8101-26101E7946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1304" y="6056243"/>
            <a:ext cx="1351014" cy="532163"/>
          </a:xfrm>
          <a:prstGeom prst="rect">
            <a:avLst/>
          </a:prstGeom>
        </p:spPr>
      </p:pic>
    </p:spTree>
    <p:extLst>
      <p:ext uri="{BB962C8B-B14F-4D97-AF65-F5344CB8AC3E}">
        <p14:creationId xmlns:p14="http://schemas.microsoft.com/office/powerpoint/2010/main" val="37885645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77377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4746" y="435387"/>
            <a:ext cx="2239178" cy="882009"/>
          </a:xfrm>
          <a:prstGeom prst="rect">
            <a:avLst/>
          </a:prstGeom>
        </p:spPr>
      </p:pic>
      <p:sp>
        <p:nvSpPr>
          <p:cNvPr id="11" name="Rectangle 10">
            <a:extLst>
              <a:ext uri="{FF2B5EF4-FFF2-40B4-BE49-F238E27FC236}">
                <a16:creationId xmlns:a16="http://schemas.microsoft.com/office/drawing/2014/main" id="{945F9532-BE38-400B-9F56-89D3891A2655}"/>
              </a:ext>
            </a:extLst>
          </p:cNvPr>
          <p:cNvSpPr/>
          <p:nvPr/>
        </p:nvSpPr>
        <p:spPr>
          <a:xfrm>
            <a:off x="110266" y="280452"/>
            <a:ext cx="6736953" cy="1384995"/>
          </a:xfrm>
          <a:prstGeom prst="rect">
            <a:avLst/>
          </a:prstGeom>
          <a:noFill/>
        </p:spPr>
        <p:txBody>
          <a:bodyPr wrap="square">
            <a:spAutoFit/>
          </a:bodyPr>
          <a:lstStyle/>
          <a:p>
            <a:pPr marR="0" indent="0" fontAlgn="auto">
              <a:lnSpc>
                <a:spcPct val="100000"/>
              </a:lnSpc>
              <a:spcBef>
                <a:spcPts val="0"/>
              </a:spcBef>
              <a:spcAft>
                <a:spcPts val="0"/>
              </a:spcAft>
              <a:buClrTx/>
              <a:buSzTx/>
              <a:buFontTx/>
              <a:buNone/>
              <a:tabLst/>
              <a:defRPr/>
            </a:pPr>
            <a:r>
              <a:rPr lang="en-CA" sz="2800" b="1" dirty="0">
                <a:solidFill>
                  <a:srgbClr val="1B1A5A"/>
                </a:solidFill>
                <a:latin typeface="Arial Narrow" panose="020B0606020202030204" pitchFamily="34" charset="0"/>
                <a:cs typeface="Aharoni" panose="02010803020104030203" pitchFamily="2" charset="-79"/>
              </a:rPr>
              <a:t>The Effect of Bleeding Risk and Frailty Status on Anticoagulation Patterns in Octogenarians with Atrial Fibrillation: The FRAIL-AF Study</a:t>
            </a:r>
          </a:p>
        </p:txBody>
      </p:sp>
      <p:graphicFrame>
        <p:nvGraphicFramePr>
          <p:cNvPr id="21" name="Chart 20">
            <a:extLst>
              <a:ext uri="{FF2B5EF4-FFF2-40B4-BE49-F238E27FC236}">
                <a16:creationId xmlns:a16="http://schemas.microsoft.com/office/drawing/2014/main" id="{E93361AB-4F06-4220-B661-878B68EA3AE1}"/>
              </a:ext>
            </a:extLst>
          </p:cNvPr>
          <p:cNvGraphicFramePr/>
          <p:nvPr>
            <p:extLst>
              <p:ext uri="{D42A27DB-BD31-4B8C-83A1-F6EECF244321}">
                <p14:modId xmlns:p14="http://schemas.microsoft.com/office/powerpoint/2010/main" val="2734227618"/>
              </p:ext>
            </p:extLst>
          </p:nvPr>
        </p:nvGraphicFramePr>
        <p:xfrm>
          <a:off x="516402" y="2188902"/>
          <a:ext cx="6814986" cy="3556164"/>
        </p:xfrm>
        <a:graphic>
          <a:graphicData uri="http://schemas.openxmlformats.org/drawingml/2006/chart">
            <c:chart xmlns:c="http://schemas.openxmlformats.org/drawingml/2006/chart" xmlns:r="http://schemas.openxmlformats.org/officeDocument/2006/relationships" r:id="rId6"/>
          </a:graphicData>
        </a:graphic>
      </p:graphicFrame>
      <p:sp>
        <p:nvSpPr>
          <p:cNvPr id="22" name="TextBox 21">
            <a:extLst>
              <a:ext uri="{FF2B5EF4-FFF2-40B4-BE49-F238E27FC236}">
                <a16:creationId xmlns:a16="http://schemas.microsoft.com/office/drawing/2014/main" id="{C447430F-BF53-4F60-A099-E0DA00683FAF}"/>
              </a:ext>
            </a:extLst>
          </p:cNvPr>
          <p:cNvSpPr txBox="1"/>
          <p:nvPr/>
        </p:nvSpPr>
        <p:spPr>
          <a:xfrm>
            <a:off x="5242084" y="2532578"/>
            <a:ext cx="795089" cy="246221"/>
          </a:xfrm>
          <a:prstGeom prst="rect">
            <a:avLst/>
          </a:prstGeom>
          <a:noFill/>
        </p:spPr>
        <p:txBody>
          <a:bodyPr wrap="none" lIns="0" tIns="0" rIns="0" bIns="0" rtlCol="0">
            <a:spAutoFit/>
          </a:bodyPr>
          <a:lstStyle/>
          <a:p>
            <a:pPr defTabSz="914400">
              <a:defRPr/>
            </a:pPr>
            <a:r>
              <a:rPr lang="en-CA" sz="1600" i="1" kern="0" dirty="0">
                <a:solidFill>
                  <a:srgbClr val="1B1A5A"/>
                </a:solidFill>
                <a:latin typeface="Arial Narrow" panose="020B0606020202030204" pitchFamily="34" charset="0"/>
              </a:rPr>
              <a:t>p</a:t>
            </a:r>
            <a:r>
              <a:rPr lang="en-CA" sz="1600" kern="0" dirty="0">
                <a:solidFill>
                  <a:srgbClr val="1B1A5A"/>
                </a:solidFill>
                <a:latin typeface="Arial Narrow" panose="020B0606020202030204" pitchFamily="34" charset="0"/>
              </a:rPr>
              <a:t> &lt; 0.0001</a:t>
            </a:r>
          </a:p>
        </p:txBody>
      </p:sp>
      <p:sp>
        <p:nvSpPr>
          <p:cNvPr id="23" name="TextBox 22">
            <a:extLst>
              <a:ext uri="{FF2B5EF4-FFF2-40B4-BE49-F238E27FC236}">
                <a16:creationId xmlns:a16="http://schemas.microsoft.com/office/drawing/2014/main" id="{EFD07030-FB6C-488F-87C0-5C7BCB4A71F8}"/>
              </a:ext>
            </a:extLst>
          </p:cNvPr>
          <p:cNvSpPr txBox="1"/>
          <p:nvPr/>
        </p:nvSpPr>
        <p:spPr>
          <a:xfrm>
            <a:off x="5127784" y="4248908"/>
            <a:ext cx="795089" cy="246221"/>
          </a:xfrm>
          <a:prstGeom prst="rect">
            <a:avLst/>
          </a:prstGeom>
          <a:noFill/>
        </p:spPr>
        <p:txBody>
          <a:bodyPr wrap="none" lIns="0" tIns="0" rIns="0" bIns="0" rtlCol="0">
            <a:spAutoFit/>
          </a:bodyPr>
          <a:lstStyle/>
          <a:p>
            <a:pPr defTabSz="914400">
              <a:defRPr/>
            </a:pPr>
            <a:r>
              <a:rPr lang="en-CA" sz="1600" i="1" kern="0" dirty="0">
                <a:solidFill>
                  <a:srgbClr val="356AC1"/>
                </a:solidFill>
                <a:latin typeface="Arial Narrow" panose="020B0606020202030204" pitchFamily="34" charset="0"/>
              </a:rPr>
              <a:t>p</a:t>
            </a:r>
            <a:r>
              <a:rPr lang="en-CA" sz="1600" kern="0" dirty="0">
                <a:solidFill>
                  <a:srgbClr val="356AC1"/>
                </a:solidFill>
                <a:latin typeface="Arial Narrow" panose="020B0606020202030204" pitchFamily="34" charset="0"/>
              </a:rPr>
              <a:t> &lt; 0.0001</a:t>
            </a:r>
          </a:p>
        </p:txBody>
      </p:sp>
      <p:sp>
        <p:nvSpPr>
          <p:cNvPr id="24" name="TextBox 23">
            <a:extLst>
              <a:ext uri="{FF2B5EF4-FFF2-40B4-BE49-F238E27FC236}">
                <a16:creationId xmlns:a16="http://schemas.microsoft.com/office/drawing/2014/main" id="{7FC8904A-A75F-446D-AD45-8CBE3C8C0EF2}"/>
              </a:ext>
            </a:extLst>
          </p:cNvPr>
          <p:cNvSpPr txBox="1"/>
          <p:nvPr/>
        </p:nvSpPr>
        <p:spPr>
          <a:xfrm>
            <a:off x="6624463" y="4398221"/>
            <a:ext cx="795089" cy="246221"/>
          </a:xfrm>
          <a:prstGeom prst="rect">
            <a:avLst/>
          </a:prstGeom>
          <a:noFill/>
        </p:spPr>
        <p:txBody>
          <a:bodyPr wrap="none" lIns="0" tIns="0" rIns="0" bIns="0" rtlCol="0">
            <a:spAutoFit/>
          </a:bodyPr>
          <a:lstStyle/>
          <a:p>
            <a:pPr defTabSz="914400">
              <a:defRPr/>
            </a:pPr>
            <a:r>
              <a:rPr lang="en-CA" sz="1600" i="1" kern="0" dirty="0">
                <a:solidFill>
                  <a:srgbClr val="FF5353"/>
                </a:solidFill>
                <a:latin typeface="Arial Narrow" panose="020B0606020202030204" pitchFamily="34" charset="0"/>
              </a:rPr>
              <a:t>p</a:t>
            </a:r>
            <a:r>
              <a:rPr lang="en-CA" sz="1600" kern="0" dirty="0">
                <a:solidFill>
                  <a:srgbClr val="FF5353"/>
                </a:solidFill>
                <a:latin typeface="Arial Narrow" panose="020B0606020202030204" pitchFamily="34" charset="0"/>
              </a:rPr>
              <a:t> &lt; 0.0006</a:t>
            </a:r>
          </a:p>
        </p:txBody>
      </p:sp>
      <p:cxnSp>
        <p:nvCxnSpPr>
          <p:cNvPr id="25" name="Straight Connector 24">
            <a:extLst>
              <a:ext uri="{FF2B5EF4-FFF2-40B4-BE49-F238E27FC236}">
                <a16:creationId xmlns:a16="http://schemas.microsoft.com/office/drawing/2014/main" id="{0AAEADA2-4083-403F-B83B-7609E3ABB5AA}"/>
              </a:ext>
            </a:extLst>
          </p:cNvPr>
          <p:cNvCxnSpPr/>
          <p:nvPr/>
        </p:nvCxnSpPr>
        <p:spPr>
          <a:xfrm>
            <a:off x="7445688" y="2709510"/>
            <a:ext cx="365760" cy="0"/>
          </a:xfrm>
          <a:prstGeom prst="line">
            <a:avLst/>
          </a:prstGeom>
          <a:noFill/>
          <a:ln w="28575" cap="flat" cmpd="sng" algn="ctr">
            <a:solidFill>
              <a:srgbClr val="1B1A5A"/>
            </a:solidFill>
            <a:prstDash val="solid"/>
            <a:miter lim="800000"/>
          </a:ln>
          <a:effectLst/>
        </p:spPr>
      </p:cxnSp>
      <p:cxnSp>
        <p:nvCxnSpPr>
          <p:cNvPr id="26" name="Straight Connector 25">
            <a:extLst>
              <a:ext uri="{FF2B5EF4-FFF2-40B4-BE49-F238E27FC236}">
                <a16:creationId xmlns:a16="http://schemas.microsoft.com/office/drawing/2014/main" id="{5199AACD-6A12-4FF8-B2CB-A186E3DC81C1}"/>
              </a:ext>
            </a:extLst>
          </p:cNvPr>
          <p:cNvCxnSpPr/>
          <p:nvPr/>
        </p:nvCxnSpPr>
        <p:spPr>
          <a:xfrm>
            <a:off x="7445688" y="2977660"/>
            <a:ext cx="365760" cy="0"/>
          </a:xfrm>
          <a:prstGeom prst="line">
            <a:avLst/>
          </a:prstGeom>
          <a:noFill/>
          <a:ln w="28575" cap="flat" cmpd="sng" algn="ctr">
            <a:solidFill>
              <a:srgbClr val="FF5353"/>
            </a:solidFill>
            <a:prstDash val="solid"/>
            <a:miter lim="800000"/>
          </a:ln>
          <a:effectLst/>
        </p:spPr>
      </p:cxnSp>
      <p:cxnSp>
        <p:nvCxnSpPr>
          <p:cNvPr id="27" name="Straight Connector 26">
            <a:extLst>
              <a:ext uri="{FF2B5EF4-FFF2-40B4-BE49-F238E27FC236}">
                <a16:creationId xmlns:a16="http://schemas.microsoft.com/office/drawing/2014/main" id="{99625921-B8F9-4397-A7F9-CD5AD3470A64}"/>
              </a:ext>
            </a:extLst>
          </p:cNvPr>
          <p:cNvCxnSpPr/>
          <p:nvPr/>
        </p:nvCxnSpPr>
        <p:spPr>
          <a:xfrm>
            <a:off x="7445688" y="3240861"/>
            <a:ext cx="365760" cy="0"/>
          </a:xfrm>
          <a:prstGeom prst="line">
            <a:avLst/>
          </a:prstGeom>
          <a:noFill/>
          <a:ln w="28575" cap="flat" cmpd="sng" algn="ctr">
            <a:solidFill>
              <a:srgbClr val="356AC1"/>
            </a:solidFill>
            <a:prstDash val="solid"/>
            <a:miter lim="800000"/>
          </a:ln>
          <a:effectLst/>
        </p:spPr>
      </p:cxnSp>
      <p:sp>
        <p:nvSpPr>
          <p:cNvPr id="28" name="TextBox 27">
            <a:extLst>
              <a:ext uri="{FF2B5EF4-FFF2-40B4-BE49-F238E27FC236}">
                <a16:creationId xmlns:a16="http://schemas.microsoft.com/office/drawing/2014/main" id="{51418BB3-D734-4876-AEBB-570BA5A2F1D1}"/>
              </a:ext>
            </a:extLst>
          </p:cNvPr>
          <p:cNvSpPr txBox="1"/>
          <p:nvPr/>
        </p:nvSpPr>
        <p:spPr>
          <a:xfrm>
            <a:off x="7827030" y="2566586"/>
            <a:ext cx="1203342" cy="307777"/>
          </a:xfrm>
          <a:prstGeom prst="rect">
            <a:avLst/>
          </a:prstGeom>
          <a:noFill/>
        </p:spPr>
        <p:txBody>
          <a:bodyPr wrap="square" rtlCol="0">
            <a:spAutoFit/>
          </a:bodyPr>
          <a:lstStyle/>
          <a:p>
            <a:pPr defTabSz="914400">
              <a:defRPr/>
            </a:pPr>
            <a:r>
              <a:rPr lang="en-CA" sz="1400" kern="0" dirty="0">
                <a:solidFill>
                  <a:prstClr val="black"/>
                </a:solidFill>
                <a:latin typeface="Arial Narrow" panose="020B0606020202030204" pitchFamily="34" charset="0"/>
              </a:rPr>
              <a:t>CHADS</a:t>
            </a:r>
            <a:r>
              <a:rPr lang="en-CA" sz="1400" kern="0" baseline="-25000" dirty="0">
                <a:solidFill>
                  <a:prstClr val="black"/>
                </a:solidFill>
                <a:latin typeface="Arial Narrow" panose="020B0606020202030204" pitchFamily="34" charset="0"/>
              </a:rPr>
              <a:t>2</a:t>
            </a:r>
            <a:r>
              <a:rPr lang="en-CA" sz="1400" kern="0" dirty="0">
                <a:solidFill>
                  <a:prstClr val="black"/>
                </a:solidFill>
                <a:latin typeface="Arial Narrow" panose="020B0606020202030204" pitchFamily="34" charset="0"/>
              </a:rPr>
              <a:t> score</a:t>
            </a:r>
            <a:r>
              <a:rPr lang="en-CA" sz="1400" kern="0" baseline="-25000" dirty="0">
                <a:solidFill>
                  <a:prstClr val="black"/>
                </a:solidFill>
                <a:latin typeface="Arial Narrow" panose="020B0606020202030204" pitchFamily="34" charset="0"/>
              </a:rPr>
              <a:t> </a:t>
            </a:r>
          </a:p>
        </p:txBody>
      </p:sp>
      <p:sp>
        <p:nvSpPr>
          <p:cNvPr id="29" name="TextBox 28">
            <a:extLst>
              <a:ext uri="{FF2B5EF4-FFF2-40B4-BE49-F238E27FC236}">
                <a16:creationId xmlns:a16="http://schemas.microsoft.com/office/drawing/2014/main" id="{51E18394-3ACC-4050-879E-9A0C6C560268}"/>
              </a:ext>
            </a:extLst>
          </p:cNvPr>
          <p:cNvSpPr txBox="1"/>
          <p:nvPr/>
        </p:nvSpPr>
        <p:spPr>
          <a:xfrm>
            <a:off x="7827029" y="2825363"/>
            <a:ext cx="1398235" cy="307777"/>
          </a:xfrm>
          <a:prstGeom prst="rect">
            <a:avLst/>
          </a:prstGeom>
          <a:noFill/>
        </p:spPr>
        <p:txBody>
          <a:bodyPr wrap="square" rtlCol="0">
            <a:spAutoFit/>
          </a:bodyPr>
          <a:lstStyle/>
          <a:p>
            <a:pPr defTabSz="914400">
              <a:defRPr/>
            </a:pPr>
            <a:r>
              <a:rPr lang="en-CA" sz="1400" kern="0" dirty="0">
                <a:solidFill>
                  <a:prstClr val="black"/>
                </a:solidFill>
                <a:latin typeface="Arial Narrow" panose="020B0606020202030204" pitchFamily="34" charset="0"/>
              </a:rPr>
              <a:t>HAS-BLED score</a:t>
            </a:r>
            <a:r>
              <a:rPr lang="en-CA" sz="1400" kern="0" baseline="-25000" dirty="0">
                <a:solidFill>
                  <a:prstClr val="black"/>
                </a:solidFill>
                <a:latin typeface="Arial Narrow" panose="020B0606020202030204" pitchFamily="34" charset="0"/>
              </a:rPr>
              <a:t> </a:t>
            </a:r>
          </a:p>
        </p:txBody>
      </p:sp>
      <p:sp>
        <p:nvSpPr>
          <p:cNvPr id="30" name="TextBox 29">
            <a:extLst>
              <a:ext uri="{FF2B5EF4-FFF2-40B4-BE49-F238E27FC236}">
                <a16:creationId xmlns:a16="http://schemas.microsoft.com/office/drawing/2014/main" id="{4BBD4022-1067-4890-A0D0-39ECC994AE13}"/>
              </a:ext>
            </a:extLst>
          </p:cNvPr>
          <p:cNvSpPr txBox="1"/>
          <p:nvPr/>
        </p:nvSpPr>
        <p:spPr>
          <a:xfrm>
            <a:off x="7834716" y="3102362"/>
            <a:ext cx="1398235" cy="307777"/>
          </a:xfrm>
          <a:prstGeom prst="rect">
            <a:avLst/>
          </a:prstGeom>
          <a:noFill/>
        </p:spPr>
        <p:txBody>
          <a:bodyPr wrap="square" rtlCol="0">
            <a:spAutoFit/>
          </a:bodyPr>
          <a:lstStyle/>
          <a:p>
            <a:pPr defTabSz="914400">
              <a:defRPr/>
            </a:pPr>
            <a:r>
              <a:rPr lang="en-CA" sz="1400" kern="0" dirty="0">
                <a:solidFill>
                  <a:prstClr val="black"/>
                </a:solidFill>
                <a:latin typeface="Arial Narrow" panose="020B0606020202030204" pitchFamily="34" charset="0"/>
              </a:rPr>
              <a:t>CFS score</a:t>
            </a:r>
            <a:r>
              <a:rPr lang="en-CA" sz="1400" kern="0" baseline="-25000" dirty="0">
                <a:solidFill>
                  <a:prstClr val="black"/>
                </a:solidFill>
                <a:latin typeface="Arial Narrow" panose="020B0606020202030204" pitchFamily="34" charset="0"/>
              </a:rPr>
              <a:t> </a:t>
            </a:r>
          </a:p>
        </p:txBody>
      </p:sp>
      <p:sp>
        <p:nvSpPr>
          <p:cNvPr id="31" name="Text Box 3">
            <a:extLst>
              <a:ext uri="{FF2B5EF4-FFF2-40B4-BE49-F238E27FC236}">
                <a16:creationId xmlns:a16="http://schemas.microsoft.com/office/drawing/2014/main" id="{24A55D6D-503D-4C61-B841-0E87388284DE}"/>
              </a:ext>
            </a:extLst>
          </p:cNvPr>
          <p:cNvSpPr txBox="1">
            <a:spLocks noChangeArrowheads="1"/>
          </p:cNvSpPr>
          <p:nvPr/>
        </p:nvSpPr>
        <p:spPr bwMode="auto">
          <a:xfrm>
            <a:off x="176057" y="6394888"/>
            <a:ext cx="5463571" cy="415498"/>
          </a:xfrm>
          <a:prstGeom prst="rect">
            <a:avLst/>
          </a:prstGeom>
          <a:noFill/>
          <a:ln w="9525">
            <a:noFill/>
            <a:miter lim="800000"/>
            <a:headEnd/>
            <a:tailEnd/>
          </a:ln>
        </p:spPr>
        <p:txBody>
          <a:bodyPr wrap="square">
            <a:spAutoFit/>
          </a:bodyPr>
          <a:lstStyle/>
          <a:p>
            <a:pPr>
              <a:defRPr/>
            </a:pPr>
            <a:r>
              <a:rPr lang="en-CA" sz="1000" dirty="0">
                <a:solidFill>
                  <a:schemeClr val="bg1"/>
                </a:solidFill>
                <a:latin typeface="Arial Narrow" panose="020B0606020202030204" pitchFamily="34" charset="0"/>
              </a:rPr>
              <a:t>Lefebvre MC, et al. Can J </a:t>
            </a:r>
            <a:r>
              <a:rPr lang="en-CA" sz="1000" dirty="0" err="1">
                <a:solidFill>
                  <a:schemeClr val="bg1"/>
                </a:solidFill>
                <a:latin typeface="Arial Narrow" panose="020B0606020202030204" pitchFamily="34" charset="0"/>
              </a:rPr>
              <a:t>Cardiol</a:t>
            </a:r>
            <a:r>
              <a:rPr lang="en-CA" sz="1000" dirty="0">
                <a:solidFill>
                  <a:schemeClr val="bg1"/>
                </a:solidFill>
                <a:latin typeface="Arial Narrow" panose="020B0606020202030204" pitchFamily="34" charset="0"/>
              </a:rPr>
              <a:t>. 2016 Feb; 32(2):169-76.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1000" b="0" i="0" u="none" strike="noStrike" kern="1200" cap="none" spc="0" normalizeH="0" baseline="0" noProof="0" dirty="0">
              <a:ln>
                <a:noFill/>
              </a:ln>
              <a:solidFill>
                <a:schemeClr val="bg1"/>
              </a:solidFill>
              <a:effectLst/>
              <a:uLnTx/>
              <a:uFillTx/>
              <a:latin typeface="Arial Narrow" panose="020B0606020202030204" pitchFamily="34" charset="0"/>
              <a:cs typeface="Lato"/>
            </a:endParaRPr>
          </a:p>
        </p:txBody>
      </p:sp>
    </p:spTree>
    <p:extLst>
      <p:ext uri="{BB962C8B-B14F-4D97-AF65-F5344CB8AC3E}">
        <p14:creationId xmlns:p14="http://schemas.microsoft.com/office/powerpoint/2010/main" val="33371736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372614"/>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1194" y="262493"/>
            <a:ext cx="2239178" cy="882009"/>
          </a:xfrm>
          <a:prstGeom prst="rect">
            <a:avLst/>
          </a:prstGeom>
        </p:spPr>
      </p:pic>
      <p:sp>
        <p:nvSpPr>
          <p:cNvPr id="11" name="Rectangle 10">
            <a:extLst>
              <a:ext uri="{FF2B5EF4-FFF2-40B4-BE49-F238E27FC236}">
                <a16:creationId xmlns:a16="http://schemas.microsoft.com/office/drawing/2014/main" id="{945F9532-BE38-400B-9F56-89D3891A2655}"/>
              </a:ext>
            </a:extLst>
          </p:cNvPr>
          <p:cNvSpPr/>
          <p:nvPr/>
        </p:nvSpPr>
        <p:spPr>
          <a:xfrm>
            <a:off x="110266" y="280452"/>
            <a:ext cx="6736953" cy="646331"/>
          </a:xfrm>
          <a:prstGeom prst="rect">
            <a:avLst/>
          </a:prstGeom>
          <a:noFill/>
        </p:spPr>
        <p:txBody>
          <a:bodyPr wrap="square">
            <a:spAutoFit/>
          </a:bodyPr>
          <a:lstStyle/>
          <a:p>
            <a:pPr marR="0" indent="0" fontAlgn="auto">
              <a:lnSpc>
                <a:spcPct val="100000"/>
              </a:lnSpc>
              <a:spcBef>
                <a:spcPts val="0"/>
              </a:spcBef>
              <a:spcAft>
                <a:spcPts val="0"/>
              </a:spcAft>
              <a:buClrTx/>
              <a:buSzTx/>
              <a:buFontTx/>
              <a:buNone/>
              <a:tabLst/>
              <a:defRPr/>
            </a:pPr>
            <a:r>
              <a:rPr lang="en-CA" sz="3600" b="1" dirty="0">
                <a:solidFill>
                  <a:srgbClr val="1B1A5A"/>
                </a:solidFill>
                <a:latin typeface="Arial Narrow" panose="020B0606020202030204" pitchFamily="34" charset="0"/>
                <a:cs typeface="Aharoni" panose="02010803020104030203" pitchFamily="2" charset="-79"/>
              </a:rPr>
              <a:t>Risk of Falls and Major Bleeding</a:t>
            </a:r>
          </a:p>
        </p:txBody>
      </p:sp>
      <p:sp>
        <p:nvSpPr>
          <p:cNvPr id="31" name="Text Box 3">
            <a:extLst>
              <a:ext uri="{FF2B5EF4-FFF2-40B4-BE49-F238E27FC236}">
                <a16:creationId xmlns:a16="http://schemas.microsoft.com/office/drawing/2014/main" id="{24A55D6D-503D-4C61-B841-0E87388284DE}"/>
              </a:ext>
            </a:extLst>
          </p:cNvPr>
          <p:cNvSpPr txBox="1">
            <a:spLocks noChangeArrowheads="1"/>
          </p:cNvSpPr>
          <p:nvPr/>
        </p:nvSpPr>
        <p:spPr bwMode="auto">
          <a:xfrm>
            <a:off x="110266" y="6281113"/>
            <a:ext cx="8504075" cy="707886"/>
          </a:xfrm>
          <a:prstGeom prst="rect">
            <a:avLst/>
          </a:prstGeom>
          <a:noFill/>
          <a:ln w="9525">
            <a:noFill/>
            <a:miter lim="800000"/>
            <a:headEnd/>
            <a:tailEnd/>
          </a:ln>
        </p:spPr>
        <p:txBody>
          <a:bodyPr wrap="square">
            <a:spAutoFit/>
          </a:bodyPr>
          <a:lstStyle/>
          <a:p>
            <a:pPr marL="228600" indent="-228600">
              <a:buAutoNum type="arabicPeriod"/>
              <a:defRPr/>
            </a:pPr>
            <a:r>
              <a:rPr lang="en-CA" sz="1000" dirty="0" err="1">
                <a:solidFill>
                  <a:schemeClr val="bg1"/>
                </a:solidFill>
                <a:latin typeface="Arial Narrow" panose="020B0606020202030204" pitchFamily="34" charset="0"/>
              </a:rPr>
              <a:t>Donzé</a:t>
            </a:r>
            <a:r>
              <a:rPr lang="en-CA" sz="1000" dirty="0">
                <a:solidFill>
                  <a:schemeClr val="bg1"/>
                </a:solidFill>
                <a:latin typeface="Arial Narrow" panose="020B0606020202030204" pitchFamily="34" charset="0"/>
              </a:rPr>
              <a:t> et al. Am J Med. 2012;125:773-8; 2. Man-Son-Hing et al. Arch Intern Med. 1999;159:677-85.</a:t>
            </a:r>
          </a:p>
          <a:p>
            <a:pPr marL="228600" indent="-228600">
              <a:buAutoNum type="arabicPeriod"/>
              <a:defRPr/>
            </a:pPr>
            <a:r>
              <a:rPr lang="en-CA" sz="1000" dirty="0">
                <a:solidFill>
                  <a:schemeClr val="bg1"/>
                </a:solidFill>
                <a:latin typeface="Arial Narrow" panose="020B0606020202030204" pitchFamily="34" charset="0"/>
              </a:rPr>
              <a:t>Man-Son-Hing M, Nichol G, Lau A, et al. Choosing antithrombotic therapy for elderly patients with atrial fibrillation who are at risk for falls. Arch Intern Med. 1999;159:677-85.</a:t>
            </a:r>
          </a:p>
          <a:p>
            <a:pPr marL="228600" indent="-228600">
              <a:buAutoNum type="arabicPeriod"/>
              <a:defRPr/>
            </a:pPr>
            <a:endParaRPr lang="en-CA" sz="1000" dirty="0">
              <a:solidFill>
                <a:schemeClr val="bg1"/>
              </a:solidFill>
              <a:latin typeface="Arial Narrow" panose="020B0606020202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1000" b="0" i="0" u="none" strike="noStrike" kern="1200" cap="none" spc="0" normalizeH="0" baseline="0" noProof="0" dirty="0">
              <a:ln>
                <a:noFill/>
              </a:ln>
              <a:solidFill>
                <a:schemeClr val="bg1"/>
              </a:solidFill>
              <a:effectLst/>
              <a:uLnTx/>
              <a:uFillTx/>
              <a:latin typeface="Arial Narrow" panose="020B0606020202030204" pitchFamily="34" charset="0"/>
              <a:cs typeface="Lato"/>
            </a:endParaRPr>
          </a:p>
        </p:txBody>
      </p:sp>
      <p:sp>
        <p:nvSpPr>
          <p:cNvPr id="18" name="TextBox 17">
            <a:extLst>
              <a:ext uri="{FF2B5EF4-FFF2-40B4-BE49-F238E27FC236}">
                <a16:creationId xmlns:a16="http://schemas.microsoft.com/office/drawing/2014/main" id="{0036616E-E018-4E6D-A558-5EFD30C89125}"/>
              </a:ext>
            </a:extLst>
          </p:cNvPr>
          <p:cNvSpPr txBox="1"/>
          <p:nvPr/>
        </p:nvSpPr>
        <p:spPr>
          <a:xfrm>
            <a:off x="2440866" y="2727761"/>
            <a:ext cx="389850"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cs typeface="Century Gothic"/>
              </a:rPr>
              <a:t>1.0</a:t>
            </a:r>
          </a:p>
        </p:txBody>
      </p:sp>
      <p:sp>
        <p:nvSpPr>
          <p:cNvPr id="19" name="TextBox 18">
            <a:extLst>
              <a:ext uri="{FF2B5EF4-FFF2-40B4-BE49-F238E27FC236}">
                <a16:creationId xmlns:a16="http://schemas.microsoft.com/office/drawing/2014/main" id="{34E0368E-359C-4716-8A27-49B83E902C44}"/>
              </a:ext>
            </a:extLst>
          </p:cNvPr>
          <p:cNvSpPr txBox="1"/>
          <p:nvPr/>
        </p:nvSpPr>
        <p:spPr>
          <a:xfrm>
            <a:off x="2440866" y="3060356"/>
            <a:ext cx="389850"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cs typeface="Century Gothic"/>
              </a:rPr>
              <a:t>0.8</a:t>
            </a:r>
          </a:p>
        </p:txBody>
      </p:sp>
      <p:sp>
        <p:nvSpPr>
          <p:cNvPr id="20" name="TextBox 19">
            <a:extLst>
              <a:ext uri="{FF2B5EF4-FFF2-40B4-BE49-F238E27FC236}">
                <a16:creationId xmlns:a16="http://schemas.microsoft.com/office/drawing/2014/main" id="{FCBEBDB9-3858-4CFB-9E9F-DAE5F3E9C35B}"/>
              </a:ext>
            </a:extLst>
          </p:cNvPr>
          <p:cNvSpPr txBox="1"/>
          <p:nvPr/>
        </p:nvSpPr>
        <p:spPr>
          <a:xfrm>
            <a:off x="2440866" y="3401939"/>
            <a:ext cx="389850"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cs typeface="Century Gothic"/>
              </a:rPr>
              <a:t>0.6</a:t>
            </a:r>
          </a:p>
        </p:txBody>
      </p:sp>
      <p:sp>
        <p:nvSpPr>
          <p:cNvPr id="32" name="TextBox 31">
            <a:extLst>
              <a:ext uri="{FF2B5EF4-FFF2-40B4-BE49-F238E27FC236}">
                <a16:creationId xmlns:a16="http://schemas.microsoft.com/office/drawing/2014/main" id="{7FD6FA4D-F29C-4481-AA0E-35CF5B69157F}"/>
              </a:ext>
            </a:extLst>
          </p:cNvPr>
          <p:cNvSpPr txBox="1"/>
          <p:nvPr/>
        </p:nvSpPr>
        <p:spPr>
          <a:xfrm>
            <a:off x="2440866" y="3739026"/>
            <a:ext cx="389850"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cs typeface="Century Gothic"/>
              </a:rPr>
              <a:t>0.4</a:t>
            </a:r>
          </a:p>
        </p:txBody>
      </p:sp>
      <p:sp>
        <p:nvSpPr>
          <p:cNvPr id="33" name="TextBox 32">
            <a:extLst>
              <a:ext uri="{FF2B5EF4-FFF2-40B4-BE49-F238E27FC236}">
                <a16:creationId xmlns:a16="http://schemas.microsoft.com/office/drawing/2014/main" id="{0AB38302-9016-414B-9150-529D881ABF2A}"/>
              </a:ext>
            </a:extLst>
          </p:cNvPr>
          <p:cNvSpPr txBox="1"/>
          <p:nvPr/>
        </p:nvSpPr>
        <p:spPr>
          <a:xfrm>
            <a:off x="2440866" y="4085103"/>
            <a:ext cx="389850"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cs typeface="Century Gothic"/>
              </a:rPr>
              <a:t>0.2</a:t>
            </a:r>
          </a:p>
        </p:txBody>
      </p:sp>
      <p:sp>
        <p:nvSpPr>
          <p:cNvPr id="34" name="TextBox 33">
            <a:extLst>
              <a:ext uri="{FF2B5EF4-FFF2-40B4-BE49-F238E27FC236}">
                <a16:creationId xmlns:a16="http://schemas.microsoft.com/office/drawing/2014/main" id="{EDC62B65-2B82-415C-A216-01A849B31421}"/>
              </a:ext>
            </a:extLst>
          </p:cNvPr>
          <p:cNvSpPr txBox="1"/>
          <p:nvPr/>
        </p:nvSpPr>
        <p:spPr>
          <a:xfrm>
            <a:off x="2440866" y="4422191"/>
            <a:ext cx="389850"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cs typeface="Century Gothic"/>
              </a:rPr>
              <a:t>0.0</a:t>
            </a:r>
          </a:p>
        </p:txBody>
      </p:sp>
      <p:cxnSp>
        <p:nvCxnSpPr>
          <p:cNvPr id="35" name="Straight Connector 34">
            <a:extLst>
              <a:ext uri="{FF2B5EF4-FFF2-40B4-BE49-F238E27FC236}">
                <a16:creationId xmlns:a16="http://schemas.microsoft.com/office/drawing/2014/main" id="{A807877D-CA87-4E05-ABC3-27C7FC7EA9D7}"/>
              </a:ext>
            </a:extLst>
          </p:cNvPr>
          <p:cNvCxnSpPr/>
          <p:nvPr/>
        </p:nvCxnSpPr>
        <p:spPr>
          <a:xfrm>
            <a:off x="2844900" y="2880577"/>
            <a:ext cx="0" cy="1693636"/>
          </a:xfrm>
          <a:prstGeom prst="line">
            <a:avLst/>
          </a:prstGeom>
          <a:noFill/>
          <a:ln w="12700" cap="flat" cmpd="sng" algn="ctr">
            <a:solidFill>
              <a:srgbClr val="1C1E5E"/>
            </a:solidFill>
            <a:prstDash val="solid"/>
            <a:miter lim="800000"/>
          </a:ln>
          <a:effectLst/>
        </p:spPr>
      </p:cxnSp>
      <p:cxnSp>
        <p:nvCxnSpPr>
          <p:cNvPr id="36" name="Straight Connector 35">
            <a:extLst>
              <a:ext uri="{FF2B5EF4-FFF2-40B4-BE49-F238E27FC236}">
                <a16:creationId xmlns:a16="http://schemas.microsoft.com/office/drawing/2014/main" id="{DABC73F8-A571-4C7A-B8EE-2377CE475E82}"/>
              </a:ext>
            </a:extLst>
          </p:cNvPr>
          <p:cNvCxnSpPr/>
          <p:nvPr/>
        </p:nvCxnSpPr>
        <p:spPr>
          <a:xfrm>
            <a:off x="2829801" y="4575523"/>
            <a:ext cx="3137682" cy="0"/>
          </a:xfrm>
          <a:prstGeom prst="line">
            <a:avLst/>
          </a:prstGeom>
          <a:noFill/>
          <a:ln w="12700" cap="flat" cmpd="sng" algn="ctr">
            <a:solidFill>
              <a:srgbClr val="595959"/>
            </a:solidFill>
            <a:prstDash val="solid"/>
            <a:miter lim="800000"/>
          </a:ln>
          <a:effectLst/>
        </p:spPr>
      </p:cxnSp>
      <p:cxnSp>
        <p:nvCxnSpPr>
          <p:cNvPr id="37" name="Straight Connector 36">
            <a:extLst>
              <a:ext uri="{FF2B5EF4-FFF2-40B4-BE49-F238E27FC236}">
                <a16:creationId xmlns:a16="http://schemas.microsoft.com/office/drawing/2014/main" id="{F3BB6F93-445E-416E-AC25-73ABC53A2050}"/>
              </a:ext>
            </a:extLst>
          </p:cNvPr>
          <p:cNvCxnSpPr/>
          <p:nvPr/>
        </p:nvCxnSpPr>
        <p:spPr>
          <a:xfrm>
            <a:off x="2778405" y="2885072"/>
            <a:ext cx="74291" cy="0"/>
          </a:xfrm>
          <a:prstGeom prst="line">
            <a:avLst/>
          </a:prstGeom>
          <a:noFill/>
          <a:ln w="12700" cap="flat" cmpd="sng" algn="ctr">
            <a:solidFill>
              <a:srgbClr val="595959"/>
            </a:solidFill>
            <a:prstDash val="solid"/>
            <a:miter lim="800000"/>
          </a:ln>
          <a:effectLst/>
        </p:spPr>
      </p:cxnSp>
      <p:cxnSp>
        <p:nvCxnSpPr>
          <p:cNvPr id="38" name="Straight Connector 37">
            <a:extLst>
              <a:ext uri="{FF2B5EF4-FFF2-40B4-BE49-F238E27FC236}">
                <a16:creationId xmlns:a16="http://schemas.microsoft.com/office/drawing/2014/main" id="{EF02A8ED-ECF6-4165-8D58-8EAC8AB85D07}"/>
              </a:ext>
            </a:extLst>
          </p:cNvPr>
          <p:cNvCxnSpPr/>
          <p:nvPr/>
        </p:nvCxnSpPr>
        <p:spPr>
          <a:xfrm>
            <a:off x="2778405" y="3213172"/>
            <a:ext cx="74291" cy="0"/>
          </a:xfrm>
          <a:prstGeom prst="line">
            <a:avLst/>
          </a:prstGeom>
          <a:noFill/>
          <a:ln w="12700" cap="flat" cmpd="sng" algn="ctr">
            <a:solidFill>
              <a:srgbClr val="595959"/>
            </a:solidFill>
            <a:prstDash val="solid"/>
            <a:miter lim="800000"/>
          </a:ln>
          <a:effectLst/>
        </p:spPr>
      </p:cxnSp>
      <p:cxnSp>
        <p:nvCxnSpPr>
          <p:cNvPr id="39" name="Straight Connector 38">
            <a:extLst>
              <a:ext uri="{FF2B5EF4-FFF2-40B4-BE49-F238E27FC236}">
                <a16:creationId xmlns:a16="http://schemas.microsoft.com/office/drawing/2014/main" id="{7316DA9B-36A6-4724-A9D0-9E67F26E4279}"/>
              </a:ext>
            </a:extLst>
          </p:cNvPr>
          <p:cNvCxnSpPr/>
          <p:nvPr/>
        </p:nvCxnSpPr>
        <p:spPr>
          <a:xfrm>
            <a:off x="2778405" y="3559249"/>
            <a:ext cx="74291" cy="0"/>
          </a:xfrm>
          <a:prstGeom prst="line">
            <a:avLst/>
          </a:prstGeom>
          <a:noFill/>
          <a:ln w="12700" cap="flat" cmpd="sng" algn="ctr">
            <a:solidFill>
              <a:srgbClr val="595959"/>
            </a:solidFill>
            <a:prstDash val="solid"/>
            <a:miter lim="800000"/>
          </a:ln>
          <a:effectLst/>
        </p:spPr>
      </p:cxnSp>
      <p:cxnSp>
        <p:nvCxnSpPr>
          <p:cNvPr id="40" name="Straight Connector 39">
            <a:extLst>
              <a:ext uri="{FF2B5EF4-FFF2-40B4-BE49-F238E27FC236}">
                <a16:creationId xmlns:a16="http://schemas.microsoft.com/office/drawing/2014/main" id="{422FE6BA-EEB6-4365-9458-2B672AA30AD0}"/>
              </a:ext>
            </a:extLst>
          </p:cNvPr>
          <p:cNvCxnSpPr/>
          <p:nvPr/>
        </p:nvCxnSpPr>
        <p:spPr>
          <a:xfrm>
            <a:off x="2778405" y="3891842"/>
            <a:ext cx="74291" cy="0"/>
          </a:xfrm>
          <a:prstGeom prst="line">
            <a:avLst/>
          </a:prstGeom>
          <a:noFill/>
          <a:ln w="12700" cap="flat" cmpd="sng" algn="ctr">
            <a:solidFill>
              <a:srgbClr val="595959"/>
            </a:solidFill>
            <a:prstDash val="solid"/>
            <a:miter lim="800000"/>
          </a:ln>
          <a:effectLst/>
        </p:spPr>
      </p:cxnSp>
      <p:cxnSp>
        <p:nvCxnSpPr>
          <p:cNvPr id="41" name="Straight Connector 40">
            <a:extLst>
              <a:ext uri="{FF2B5EF4-FFF2-40B4-BE49-F238E27FC236}">
                <a16:creationId xmlns:a16="http://schemas.microsoft.com/office/drawing/2014/main" id="{A5447E07-70F2-4B10-BCD9-AADDEA0F366D}"/>
              </a:ext>
            </a:extLst>
          </p:cNvPr>
          <p:cNvCxnSpPr/>
          <p:nvPr/>
        </p:nvCxnSpPr>
        <p:spPr>
          <a:xfrm>
            <a:off x="2778405" y="4237920"/>
            <a:ext cx="74291" cy="0"/>
          </a:xfrm>
          <a:prstGeom prst="line">
            <a:avLst/>
          </a:prstGeom>
          <a:noFill/>
          <a:ln w="12700" cap="flat" cmpd="sng" algn="ctr">
            <a:solidFill>
              <a:srgbClr val="595959"/>
            </a:solidFill>
            <a:prstDash val="solid"/>
            <a:miter lim="800000"/>
          </a:ln>
          <a:effectLst/>
        </p:spPr>
      </p:cxnSp>
      <p:cxnSp>
        <p:nvCxnSpPr>
          <p:cNvPr id="42" name="Straight Connector 41">
            <a:extLst>
              <a:ext uri="{FF2B5EF4-FFF2-40B4-BE49-F238E27FC236}">
                <a16:creationId xmlns:a16="http://schemas.microsoft.com/office/drawing/2014/main" id="{4147EBE1-44DC-43AD-92CB-8BA3A01B09B6}"/>
              </a:ext>
            </a:extLst>
          </p:cNvPr>
          <p:cNvCxnSpPr/>
          <p:nvPr/>
        </p:nvCxnSpPr>
        <p:spPr>
          <a:xfrm>
            <a:off x="2778405" y="4575009"/>
            <a:ext cx="74291" cy="0"/>
          </a:xfrm>
          <a:prstGeom prst="line">
            <a:avLst/>
          </a:prstGeom>
          <a:noFill/>
          <a:ln w="12700" cap="flat" cmpd="sng" algn="ctr">
            <a:solidFill>
              <a:srgbClr val="595959"/>
            </a:solidFill>
            <a:prstDash val="solid"/>
            <a:miter lim="800000"/>
          </a:ln>
          <a:effectLst/>
        </p:spPr>
      </p:cxnSp>
      <p:cxnSp>
        <p:nvCxnSpPr>
          <p:cNvPr id="43" name="Straight Connector 42">
            <a:extLst>
              <a:ext uri="{FF2B5EF4-FFF2-40B4-BE49-F238E27FC236}">
                <a16:creationId xmlns:a16="http://schemas.microsoft.com/office/drawing/2014/main" id="{22FA39CB-375E-40F9-9252-E81F1BCFEB26}"/>
              </a:ext>
            </a:extLst>
          </p:cNvPr>
          <p:cNvCxnSpPr/>
          <p:nvPr/>
        </p:nvCxnSpPr>
        <p:spPr>
          <a:xfrm>
            <a:off x="2991492" y="4583460"/>
            <a:ext cx="0" cy="67417"/>
          </a:xfrm>
          <a:prstGeom prst="line">
            <a:avLst/>
          </a:prstGeom>
          <a:noFill/>
          <a:ln w="12700" cap="flat" cmpd="sng" algn="ctr">
            <a:solidFill>
              <a:srgbClr val="595959"/>
            </a:solidFill>
            <a:prstDash val="solid"/>
            <a:miter lim="800000"/>
          </a:ln>
          <a:effectLst/>
        </p:spPr>
      </p:cxnSp>
      <p:cxnSp>
        <p:nvCxnSpPr>
          <p:cNvPr id="44" name="Straight Connector 43">
            <a:extLst>
              <a:ext uri="{FF2B5EF4-FFF2-40B4-BE49-F238E27FC236}">
                <a16:creationId xmlns:a16="http://schemas.microsoft.com/office/drawing/2014/main" id="{6BDDC61C-540D-4774-BD44-1CE2D4047977}"/>
              </a:ext>
            </a:extLst>
          </p:cNvPr>
          <p:cNvCxnSpPr/>
          <p:nvPr/>
        </p:nvCxnSpPr>
        <p:spPr>
          <a:xfrm>
            <a:off x="3730027" y="4583460"/>
            <a:ext cx="0" cy="67417"/>
          </a:xfrm>
          <a:prstGeom prst="line">
            <a:avLst/>
          </a:prstGeom>
          <a:noFill/>
          <a:ln w="12700" cap="flat" cmpd="sng" algn="ctr">
            <a:solidFill>
              <a:srgbClr val="595959"/>
            </a:solidFill>
            <a:prstDash val="solid"/>
            <a:miter lim="800000"/>
          </a:ln>
          <a:effectLst/>
        </p:spPr>
      </p:cxnSp>
      <p:cxnSp>
        <p:nvCxnSpPr>
          <p:cNvPr id="47" name="Straight Connector 46">
            <a:extLst>
              <a:ext uri="{FF2B5EF4-FFF2-40B4-BE49-F238E27FC236}">
                <a16:creationId xmlns:a16="http://schemas.microsoft.com/office/drawing/2014/main" id="{4498FC4D-BBA8-4CD8-943B-36B660910775}"/>
              </a:ext>
            </a:extLst>
          </p:cNvPr>
          <p:cNvCxnSpPr/>
          <p:nvPr/>
        </p:nvCxnSpPr>
        <p:spPr>
          <a:xfrm>
            <a:off x="4468562" y="4583460"/>
            <a:ext cx="0" cy="67417"/>
          </a:xfrm>
          <a:prstGeom prst="line">
            <a:avLst/>
          </a:prstGeom>
          <a:noFill/>
          <a:ln w="12700" cap="flat" cmpd="sng" algn="ctr">
            <a:solidFill>
              <a:srgbClr val="595959"/>
            </a:solidFill>
            <a:prstDash val="solid"/>
            <a:miter lim="800000"/>
          </a:ln>
          <a:effectLst/>
        </p:spPr>
      </p:cxnSp>
      <p:cxnSp>
        <p:nvCxnSpPr>
          <p:cNvPr id="48" name="Straight Connector 47">
            <a:extLst>
              <a:ext uri="{FF2B5EF4-FFF2-40B4-BE49-F238E27FC236}">
                <a16:creationId xmlns:a16="http://schemas.microsoft.com/office/drawing/2014/main" id="{96A1F608-AA78-4A06-9306-3F758D011F29}"/>
              </a:ext>
            </a:extLst>
          </p:cNvPr>
          <p:cNvCxnSpPr/>
          <p:nvPr/>
        </p:nvCxnSpPr>
        <p:spPr>
          <a:xfrm>
            <a:off x="5207097" y="4583460"/>
            <a:ext cx="0" cy="67417"/>
          </a:xfrm>
          <a:prstGeom prst="line">
            <a:avLst/>
          </a:prstGeom>
          <a:noFill/>
          <a:ln w="12700" cap="flat" cmpd="sng" algn="ctr">
            <a:solidFill>
              <a:srgbClr val="595959"/>
            </a:solidFill>
            <a:prstDash val="solid"/>
            <a:miter lim="800000"/>
          </a:ln>
          <a:effectLst/>
        </p:spPr>
      </p:cxnSp>
      <p:cxnSp>
        <p:nvCxnSpPr>
          <p:cNvPr id="49" name="Straight Connector 48">
            <a:extLst>
              <a:ext uri="{FF2B5EF4-FFF2-40B4-BE49-F238E27FC236}">
                <a16:creationId xmlns:a16="http://schemas.microsoft.com/office/drawing/2014/main" id="{048D52E2-79F2-4B38-A8FD-FCB1FAD1EFC6}"/>
              </a:ext>
            </a:extLst>
          </p:cNvPr>
          <p:cNvCxnSpPr/>
          <p:nvPr/>
        </p:nvCxnSpPr>
        <p:spPr>
          <a:xfrm>
            <a:off x="5954372" y="4583460"/>
            <a:ext cx="0" cy="67417"/>
          </a:xfrm>
          <a:prstGeom prst="line">
            <a:avLst/>
          </a:prstGeom>
          <a:noFill/>
          <a:ln w="12700" cap="flat" cmpd="sng" algn="ctr">
            <a:solidFill>
              <a:srgbClr val="595959"/>
            </a:solidFill>
            <a:prstDash val="solid"/>
            <a:miter lim="800000"/>
          </a:ln>
          <a:effectLst/>
        </p:spPr>
      </p:cxnSp>
      <p:sp>
        <p:nvSpPr>
          <p:cNvPr id="50" name="TextBox 49">
            <a:extLst>
              <a:ext uri="{FF2B5EF4-FFF2-40B4-BE49-F238E27FC236}">
                <a16:creationId xmlns:a16="http://schemas.microsoft.com/office/drawing/2014/main" id="{810F2497-170E-4BDE-A29C-AB51B840F9E1}"/>
              </a:ext>
            </a:extLst>
          </p:cNvPr>
          <p:cNvSpPr txBox="1"/>
          <p:nvPr/>
        </p:nvSpPr>
        <p:spPr>
          <a:xfrm>
            <a:off x="2842915" y="4619412"/>
            <a:ext cx="266420"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cs typeface="Century Gothic"/>
              </a:rPr>
              <a:t>0</a:t>
            </a:r>
          </a:p>
        </p:txBody>
      </p:sp>
      <p:sp>
        <p:nvSpPr>
          <p:cNvPr id="51" name="TextBox 50">
            <a:extLst>
              <a:ext uri="{FF2B5EF4-FFF2-40B4-BE49-F238E27FC236}">
                <a16:creationId xmlns:a16="http://schemas.microsoft.com/office/drawing/2014/main" id="{2B952830-702D-4396-8C11-CA875DC6B4C8}"/>
              </a:ext>
            </a:extLst>
          </p:cNvPr>
          <p:cNvSpPr txBox="1"/>
          <p:nvPr/>
        </p:nvSpPr>
        <p:spPr>
          <a:xfrm>
            <a:off x="3513459" y="4619412"/>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cs typeface="Century Gothic"/>
              </a:rPr>
              <a:t>100</a:t>
            </a:r>
          </a:p>
        </p:txBody>
      </p:sp>
      <p:sp>
        <p:nvSpPr>
          <p:cNvPr id="52" name="TextBox 51">
            <a:extLst>
              <a:ext uri="{FF2B5EF4-FFF2-40B4-BE49-F238E27FC236}">
                <a16:creationId xmlns:a16="http://schemas.microsoft.com/office/drawing/2014/main" id="{70374359-7EDE-41B0-9DC0-CA921B0C4808}"/>
              </a:ext>
            </a:extLst>
          </p:cNvPr>
          <p:cNvSpPr txBox="1"/>
          <p:nvPr/>
        </p:nvSpPr>
        <p:spPr>
          <a:xfrm>
            <a:off x="4247625" y="4619412"/>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cs typeface="Century Gothic"/>
              </a:rPr>
              <a:t>200</a:t>
            </a:r>
          </a:p>
        </p:txBody>
      </p:sp>
      <p:sp>
        <p:nvSpPr>
          <p:cNvPr id="53" name="TextBox 52">
            <a:extLst>
              <a:ext uri="{FF2B5EF4-FFF2-40B4-BE49-F238E27FC236}">
                <a16:creationId xmlns:a16="http://schemas.microsoft.com/office/drawing/2014/main" id="{B1A035A1-D543-4A92-84C1-77C5445B68DD}"/>
              </a:ext>
            </a:extLst>
          </p:cNvPr>
          <p:cNvSpPr txBox="1"/>
          <p:nvPr/>
        </p:nvSpPr>
        <p:spPr>
          <a:xfrm>
            <a:off x="4990529" y="4619412"/>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cs typeface="Century Gothic"/>
              </a:rPr>
              <a:t>300</a:t>
            </a:r>
          </a:p>
        </p:txBody>
      </p:sp>
      <p:sp>
        <p:nvSpPr>
          <p:cNvPr id="54" name="TextBox 53">
            <a:extLst>
              <a:ext uri="{FF2B5EF4-FFF2-40B4-BE49-F238E27FC236}">
                <a16:creationId xmlns:a16="http://schemas.microsoft.com/office/drawing/2014/main" id="{DF271527-F9E0-40F1-A115-029C153F15A4}"/>
              </a:ext>
            </a:extLst>
          </p:cNvPr>
          <p:cNvSpPr txBox="1"/>
          <p:nvPr/>
        </p:nvSpPr>
        <p:spPr>
          <a:xfrm>
            <a:off x="5742176" y="4619412"/>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cs typeface="Century Gothic"/>
              </a:rPr>
              <a:t>400</a:t>
            </a:r>
          </a:p>
        </p:txBody>
      </p:sp>
      <p:sp>
        <p:nvSpPr>
          <p:cNvPr id="55" name="TextBox 54">
            <a:extLst>
              <a:ext uri="{FF2B5EF4-FFF2-40B4-BE49-F238E27FC236}">
                <a16:creationId xmlns:a16="http://schemas.microsoft.com/office/drawing/2014/main" id="{A5BBEFEA-EC8A-486B-A6F5-D55BAC5255A4}"/>
              </a:ext>
            </a:extLst>
          </p:cNvPr>
          <p:cNvSpPr txBox="1"/>
          <p:nvPr/>
        </p:nvSpPr>
        <p:spPr>
          <a:xfrm rot="16200000">
            <a:off x="1433977" y="3540286"/>
            <a:ext cx="1911101"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cs typeface="Century Gothic"/>
              </a:rPr>
              <a:t>Proportion Event-free</a:t>
            </a:r>
          </a:p>
        </p:txBody>
      </p:sp>
      <p:sp>
        <p:nvSpPr>
          <p:cNvPr id="56" name="TextBox 55">
            <a:extLst>
              <a:ext uri="{FF2B5EF4-FFF2-40B4-BE49-F238E27FC236}">
                <a16:creationId xmlns:a16="http://schemas.microsoft.com/office/drawing/2014/main" id="{DFFFFD3E-97C3-4972-83EA-EC0E85C30ED2}"/>
              </a:ext>
            </a:extLst>
          </p:cNvPr>
          <p:cNvSpPr txBox="1"/>
          <p:nvPr/>
        </p:nvSpPr>
        <p:spPr>
          <a:xfrm>
            <a:off x="2986938" y="4847762"/>
            <a:ext cx="2989922"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cs typeface="Century Gothic"/>
              </a:rPr>
              <a:t>Time to First Bleeding Event (days)</a:t>
            </a:r>
          </a:p>
        </p:txBody>
      </p:sp>
      <p:sp>
        <p:nvSpPr>
          <p:cNvPr id="57" name="TextBox 56">
            <a:extLst>
              <a:ext uri="{FF2B5EF4-FFF2-40B4-BE49-F238E27FC236}">
                <a16:creationId xmlns:a16="http://schemas.microsoft.com/office/drawing/2014/main" id="{D4EC3E2D-B5FC-4DAF-BE0C-B84C6FD62CE1}"/>
              </a:ext>
            </a:extLst>
          </p:cNvPr>
          <p:cNvSpPr txBox="1"/>
          <p:nvPr/>
        </p:nvSpPr>
        <p:spPr>
          <a:xfrm>
            <a:off x="4140810" y="3316550"/>
            <a:ext cx="1388522"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cs typeface="Century Gothic"/>
              </a:rPr>
              <a:t>p=0.65 (log-rank test)</a:t>
            </a:r>
          </a:p>
        </p:txBody>
      </p:sp>
      <p:sp>
        <p:nvSpPr>
          <p:cNvPr id="58" name="Freeform 32">
            <a:extLst>
              <a:ext uri="{FF2B5EF4-FFF2-40B4-BE49-F238E27FC236}">
                <a16:creationId xmlns:a16="http://schemas.microsoft.com/office/drawing/2014/main" id="{719C07CC-F023-482C-A8A8-2E86EB7CD187}"/>
              </a:ext>
            </a:extLst>
          </p:cNvPr>
          <p:cNvSpPr/>
          <p:nvPr/>
        </p:nvSpPr>
        <p:spPr>
          <a:xfrm>
            <a:off x="3004602" y="2880577"/>
            <a:ext cx="2971620" cy="107869"/>
          </a:xfrm>
          <a:custGeom>
            <a:avLst/>
            <a:gdLst>
              <a:gd name="connsiteX0" fmla="*/ 2657231 w 2657231"/>
              <a:gd name="connsiteY0" fmla="*/ 85970 h 93785"/>
              <a:gd name="connsiteX1" fmla="*/ 1942123 w 2657231"/>
              <a:gd name="connsiteY1" fmla="*/ 93785 h 93785"/>
              <a:gd name="connsiteX2" fmla="*/ 1906954 w 2657231"/>
              <a:gd name="connsiteY2" fmla="*/ 74246 h 93785"/>
              <a:gd name="connsiteX3" fmla="*/ 1672492 w 2657231"/>
              <a:gd name="connsiteY3" fmla="*/ 74246 h 93785"/>
              <a:gd name="connsiteX4" fmla="*/ 1539631 w 2657231"/>
              <a:gd name="connsiteY4" fmla="*/ 66431 h 93785"/>
              <a:gd name="connsiteX5" fmla="*/ 1488831 w 2657231"/>
              <a:gd name="connsiteY5" fmla="*/ 54708 h 93785"/>
              <a:gd name="connsiteX6" fmla="*/ 1387231 w 2657231"/>
              <a:gd name="connsiteY6" fmla="*/ 54708 h 93785"/>
              <a:gd name="connsiteX7" fmla="*/ 1344246 w 2657231"/>
              <a:gd name="connsiteY7" fmla="*/ 42985 h 93785"/>
              <a:gd name="connsiteX8" fmla="*/ 441569 w 2657231"/>
              <a:gd name="connsiteY8" fmla="*/ 42985 h 93785"/>
              <a:gd name="connsiteX9" fmla="*/ 406400 w 2657231"/>
              <a:gd name="connsiteY9" fmla="*/ 27354 h 93785"/>
              <a:gd name="connsiteX10" fmla="*/ 328246 w 2657231"/>
              <a:gd name="connsiteY10" fmla="*/ 31262 h 93785"/>
              <a:gd name="connsiteX11" fmla="*/ 285262 w 2657231"/>
              <a:gd name="connsiteY11" fmla="*/ 15631 h 93785"/>
              <a:gd name="connsiteX12" fmla="*/ 187569 w 2657231"/>
              <a:gd name="connsiteY12" fmla="*/ 15631 h 93785"/>
              <a:gd name="connsiteX13" fmla="*/ 105508 w 2657231"/>
              <a:gd name="connsiteY13" fmla="*/ 0 h 93785"/>
              <a:gd name="connsiteX14" fmla="*/ 0 w 2657231"/>
              <a:gd name="connsiteY14" fmla="*/ 0 h 93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57231" h="93785">
                <a:moveTo>
                  <a:pt x="2657231" y="85970"/>
                </a:moveTo>
                <a:lnTo>
                  <a:pt x="1942123" y="93785"/>
                </a:lnTo>
                <a:lnTo>
                  <a:pt x="1906954" y="74246"/>
                </a:lnTo>
                <a:lnTo>
                  <a:pt x="1672492" y="74246"/>
                </a:lnTo>
                <a:lnTo>
                  <a:pt x="1539631" y="66431"/>
                </a:lnTo>
                <a:lnTo>
                  <a:pt x="1488831" y="54708"/>
                </a:lnTo>
                <a:lnTo>
                  <a:pt x="1387231" y="54708"/>
                </a:lnTo>
                <a:lnTo>
                  <a:pt x="1344246" y="42985"/>
                </a:lnTo>
                <a:lnTo>
                  <a:pt x="441569" y="42985"/>
                </a:lnTo>
                <a:lnTo>
                  <a:pt x="406400" y="27354"/>
                </a:lnTo>
                <a:lnTo>
                  <a:pt x="328246" y="31262"/>
                </a:lnTo>
                <a:lnTo>
                  <a:pt x="285262" y="15631"/>
                </a:lnTo>
                <a:lnTo>
                  <a:pt x="187569" y="15631"/>
                </a:lnTo>
                <a:lnTo>
                  <a:pt x="105508" y="0"/>
                </a:lnTo>
                <a:lnTo>
                  <a:pt x="0" y="0"/>
                </a:lnTo>
              </a:path>
            </a:pathLst>
          </a:custGeom>
          <a:solidFill>
            <a:srgbClr val="1C1E5E"/>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chemeClr val="tx1">
                  <a:lumMod val="85000"/>
                  <a:lumOff val="15000"/>
                </a:schemeClr>
              </a:solidFill>
              <a:effectLst/>
              <a:uLnTx/>
              <a:uFillTx/>
              <a:latin typeface="Arial Narrow" panose="020B0606020202030204" pitchFamily="34" charset="0"/>
            </a:endParaRPr>
          </a:p>
        </p:txBody>
      </p:sp>
      <p:sp>
        <p:nvSpPr>
          <p:cNvPr id="59" name="Freeform 33">
            <a:extLst>
              <a:ext uri="{FF2B5EF4-FFF2-40B4-BE49-F238E27FC236}">
                <a16:creationId xmlns:a16="http://schemas.microsoft.com/office/drawing/2014/main" id="{7A29CC84-DE25-4D8D-826E-39085F0E4A7C}"/>
              </a:ext>
            </a:extLst>
          </p:cNvPr>
          <p:cNvSpPr/>
          <p:nvPr/>
        </p:nvSpPr>
        <p:spPr>
          <a:xfrm>
            <a:off x="2987122" y="2871589"/>
            <a:ext cx="2962880" cy="134836"/>
          </a:xfrm>
          <a:custGeom>
            <a:avLst/>
            <a:gdLst>
              <a:gd name="connsiteX0" fmla="*/ 0 w 2649416"/>
              <a:gd name="connsiteY0" fmla="*/ 0 h 117231"/>
              <a:gd name="connsiteX1" fmla="*/ 148493 w 2649416"/>
              <a:gd name="connsiteY1" fmla="*/ 7815 h 117231"/>
              <a:gd name="connsiteX2" fmla="*/ 187570 w 2649416"/>
              <a:gd name="connsiteY2" fmla="*/ 23446 h 117231"/>
              <a:gd name="connsiteX3" fmla="*/ 308708 w 2649416"/>
              <a:gd name="connsiteY3" fmla="*/ 23446 h 117231"/>
              <a:gd name="connsiteX4" fmla="*/ 308708 w 2649416"/>
              <a:gd name="connsiteY4" fmla="*/ 23446 h 117231"/>
              <a:gd name="connsiteX5" fmla="*/ 347785 w 2649416"/>
              <a:gd name="connsiteY5" fmla="*/ 39077 h 117231"/>
              <a:gd name="connsiteX6" fmla="*/ 437662 w 2649416"/>
              <a:gd name="connsiteY6" fmla="*/ 39077 h 117231"/>
              <a:gd name="connsiteX7" fmla="*/ 476739 w 2649416"/>
              <a:gd name="connsiteY7" fmla="*/ 50800 h 117231"/>
              <a:gd name="connsiteX8" fmla="*/ 609600 w 2649416"/>
              <a:gd name="connsiteY8" fmla="*/ 54708 h 117231"/>
              <a:gd name="connsiteX9" fmla="*/ 777631 w 2649416"/>
              <a:gd name="connsiteY9" fmla="*/ 58615 h 117231"/>
              <a:gd name="connsiteX10" fmla="*/ 828431 w 2649416"/>
              <a:gd name="connsiteY10" fmla="*/ 66431 h 117231"/>
              <a:gd name="connsiteX11" fmla="*/ 867508 w 2649416"/>
              <a:gd name="connsiteY11" fmla="*/ 74246 h 117231"/>
              <a:gd name="connsiteX12" fmla="*/ 1144954 w 2649416"/>
              <a:gd name="connsiteY12" fmla="*/ 74246 h 117231"/>
              <a:gd name="connsiteX13" fmla="*/ 1195754 w 2649416"/>
              <a:gd name="connsiteY13" fmla="*/ 78154 h 117231"/>
              <a:gd name="connsiteX14" fmla="*/ 1262185 w 2649416"/>
              <a:gd name="connsiteY14" fmla="*/ 82061 h 117231"/>
              <a:gd name="connsiteX15" fmla="*/ 1371600 w 2649416"/>
              <a:gd name="connsiteY15" fmla="*/ 89877 h 117231"/>
              <a:gd name="connsiteX16" fmla="*/ 1414585 w 2649416"/>
              <a:gd name="connsiteY16" fmla="*/ 93785 h 117231"/>
              <a:gd name="connsiteX17" fmla="*/ 1957754 w 2649416"/>
              <a:gd name="connsiteY17" fmla="*/ 93785 h 117231"/>
              <a:gd name="connsiteX18" fmla="*/ 1957754 w 2649416"/>
              <a:gd name="connsiteY18" fmla="*/ 93785 h 117231"/>
              <a:gd name="connsiteX19" fmla="*/ 1992923 w 2649416"/>
              <a:gd name="connsiteY19" fmla="*/ 105508 h 117231"/>
              <a:gd name="connsiteX20" fmla="*/ 2305539 w 2649416"/>
              <a:gd name="connsiteY20" fmla="*/ 105508 h 117231"/>
              <a:gd name="connsiteX21" fmla="*/ 2348523 w 2649416"/>
              <a:gd name="connsiteY21" fmla="*/ 117231 h 117231"/>
              <a:gd name="connsiteX22" fmla="*/ 2649416 w 2649416"/>
              <a:gd name="connsiteY22" fmla="*/ 109415 h 11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49416" h="117231">
                <a:moveTo>
                  <a:pt x="0" y="0"/>
                </a:moveTo>
                <a:lnTo>
                  <a:pt x="148493" y="7815"/>
                </a:lnTo>
                <a:lnTo>
                  <a:pt x="187570" y="23446"/>
                </a:lnTo>
                <a:lnTo>
                  <a:pt x="308708" y="23446"/>
                </a:lnTo>
                <a:lnTo>
                  <a:pt x="308708" y="23446"/>
                </a:lnTo>
                <a:lnTo>
                  <a:pt x="347785" y="39077"/>
                </a:lnTo>
                <a:lnTo>
                  <a:pt x="437662" y="39077"/>
                </a:lnTo>
                <a:lnTo>
                  <a:pt x="476739" y="50800"/>
                </a:lnTo>
                <a:lnTo>
                  <a:pt x="609600" y="54708"/>
                </a:lnTo>
                <a:lnTo>
                  <a:pt x="777631" y="58615"/>
                </a:lnTo>
                <a:lnTo>
                  <a:pt x="828431" y="66431"/>
                </a:lnTo>
                <a:lnTo>
                  <a:pt x="867508" y="74246"/>
                </a:lnTo>
                <a:lnTo>
                  <a:pt x="1144954" y="74246"/>
                </a:lnTo>
                <a:lnTo>
                  <a:pt x="1195754" y="78154"/>
                </a:lnTo>
                <a:lnTo>
                  <a:pt x="1262185" y="82061"/>
                </a:lnTo>
                <a:lnTo>
                  <a:pt x="1371600" y="89877"/>
                </a:lnTo>
                <a:lnTo>
                  <a:pt x="1414585" y="93785"/>
                </a:lnTo>
                <a:lnTo>
                  <a:pt x="1957754" y="93785"/>
                </a:lnTo>
                <a:lnTo>
                  <a:pt x="1957754" y="93785"/>
                </a:lnTo>
                <a:lnTo>
                  <a:pt x="1992923" y="105508"/>
                </a:lnTo>
                <a:lnTo>
                  <a:pt x="2305539" y="105508"/>
                </a:lnTo>
                <a:lnTo>
                  <a:pt x="2348523" y="117231"/>
                </a:lnTo>
                <a:lnTo>
                  <a:pt x="2649416" y="109415"/>
                </a:lnTo>
              </a:path>
            </a:pathLst>
          </a:custGeom>
          <a:noFill/>
          <a:ln w="12700" cap="flat" cmpd="sng" algn="ctr">
            <a:solidFill>
              <a:srgbClr val="1A998B"/>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endParaRPr>
          </a:p>
        </p:txBody>
      </p:sp>
      <p:sp>
        <p:nvSpPr>
          <p:cNvPr id="60" name="TextBox 59">
            <a:extLst>
              <a:ext uri="{FF2B5EF4-FFF2-40B4-BE49-F238E27FC236}">
                <a16:creationId xmlns:a16="http://schemas.microsoft.com/office/drawing/2014/main" id="{C7C206E3-5007-4038-8211-D442D904BEB5}"/>
              </a:ext>
            </a:extLst>
          </p:cNvPr>
          <p:cNvSpPr txBox="1"/>
          <p:nvPr/>
        </p:nvSpPr>
        <p:spPr>
          <a:xfrm>
            <a:off x="4953642" y="4174999"/>
            <a:ext cx="100059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cs typeface="Century Gothic"/>
              </a:rPr>
              <a:t>High Risk of Falls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cs typeface="Century Gothic"/>
              </a:rPr>
              <a:t>Low Risk of Falls</a:t>
            </a:r>
          </a:p>
        </p:txBody>
      </p:sp>
      <p:cxnSp>
        <p:nvCxnSpPr>
          <p:cNvPr id="61" name="Straight Connector 60">
            <a:extLst>
              <a:ext uri="{FF2B5EF4-FFF2-40B4-BE49-F238E27FC236}">
                <a16:creationId xmlns:a16="http://schemas.microsoft.com/office/drawing/2014/main" id="{47941FC2-76CE-4921-A7AF-CFF493E2ADD3}"/>
              </a:ext>
            </a:extLst>
          </p:cNvPr>
          <p:cNvCxnSpPr/>
          <p:nvPr/>
        </p:nvCxnSpPr>
        <p:spPr>
          <a:xfrm>
            <a:off x="4883725" y="4300845"/>
            <a:ext cx="117990" cy="0"/>
          </a:xfrm>
          <a:prstGeom prst="line">
            <a:avLst/>
          </a:prstGeom>
          <a:noFill/>
          <a:ln w="12700" cap="flat" cmpd="sng" algn="ctr">
            <a:solidFill>
              <a:srgbClr val="1A998B"/>
            </a:solidFill>
            <a:prstDash val="solid"/>
            <a:miter lim="800000"/>
          </a:ln>
          <a:effectLst/>
        </p:spPr>
      </p:cxnSp>
      <p:cxnSp>
        <p:nvCxnSpPr>
          <p:cNvPr id="62" name="Straight Connector 61">
            <a:extLst>
              <a:ext uri="{FF2B5EF4-FFF2-40B4-BE49-F238E27FC236}">
                <a16:creationId xmlns:a16="http://schemas.microsoft.com/office/drawing/2014/main" id="{0084E6C8-D883-4EFD-B073-CEEFA023D1B7}"/>
              </a:ext>
            </a:extLst>
          </p:cNvPr>
          <p:cNvCxnSpPr/>
          <p:nvPr/>
        </p:nvCxnSpPr>
        <p:spPr>
          <a:xfrm>
            <a:off x="4883725" y="4435681"/>
            <a:ext cx="117990" cy="0"/>
          </a:xfrm>
          <a:prstGeom prst="line">
            <a:avLst/>
          </a:prstGeom>
          <a:noFill/>
          <a:ln w="12700" cap="flat" cmpd="sng" algn="ctr">
            <a:solidFill>
              <a:srgbClr val="1C1E5E"/>
            </a:solidFill>
            <a:prstDash val="solid"/>
            <a:miter lim="800000"/>
          </a:ln>
          <a:effectLst/>
        </p:spPr>
      </p:cxnSp>
      <p:sp>
        <p:nvSpPr>
          <p:cNvPr id="63" name="TextBox 62">
            <a:extLst>
              <a:ext uri="{FF2B5EF4-FFF2-40B4-BE49-F238E27FC236}">
                <a16:creationId xmlns:a16="http://schemas.microsoft.com/office/drawing/2014/main" id="{7A74321A-F1A2-44F5-9EF4-706B4FE66B82}"/>
              </a:ext>
            </a:extLst>
          </p:cNvPr>
          <p:cNvSpPr txBox="1"/>
          <p:nvPr/>
        </p:nvSpPr>
        <p:spPr>
          <a:xfrm>
            <a:off x="6284883" y="3250674"/>
            <a:ext cx="2596195" cy="1015663"/>
          </a:xfrm>
          <a:prstGeom prst="rect">
            <a:avLst/>
          </a:prstGeom>
          <a:noFill/>
        </p:spPr>
        <p:txBody>
          <a:bodyPr wrap="square" rtlCol="0">
            <a:spAutoFit/>
          </a:bodyPr>
          <a:lstStyle/>
          <a:p>
            <a:pPr defTabSz="914400"/>
            <a:r>
              <a:rPr lang="en-CA" sz="2000" u="sng" dirty="0">
                <a:solidFill>
                  <a:schemeClr val="tx1">
                    <a:lumMod val="85000"/>
                    <a:lumOff val="15000"/>
                  </a:schemeClr>
                </a:solidFill>
                <a:latin typeface="Arial Narrow" panose="020B0606020202030204" pitchFamily="34" charset="0"/>
              </a:rPr>
              <a:t>Risk of Major Bleed</a:t>
            </a:r>
            <a:r>
              <a:rPr lang="en-CA" sz="2000" u="sng" baseline="30000" dirty="0">
                <a:solidFill>
                  <a:schemeClr val="tx1">
                    <a:lumMod val="85000"/>
                    <a:lumOff val="15000"/>
                  </a:schemeClr>
                </a:solidFill>
                <a:latin typeface="Arial Narrow" panose="020B0606020202030204" pitchFamily="34" charset="0"/>
              </a:rPr>
              <a:t>1</a:t>
            </a:r>
            <a:r>
              <a:rPr lang="en-CA" sz="2000" u="sng" dirty="0">
                <a:solidFill>
                  <a:schemeClr val="tx1">
                    <a:lumMod val="85000"/>
                    <a:lumOff val="15000"/>
                  </a:schemeClr>
                </a:solidFill>
                <a:latin typeface="Arial Narrow" panose="020B0606020202030204" pitchFamily="34" charset="0"/>
              </a:rPr>
              <a:t> </a:t>
            </a:r>
          </a:p>
          <a:p>
            <a:pPr defTabSz="914400"/>
            <a:r>
              <a:rPr lang="en-CA" sz="2000" b="1" dirty="0">
                <a:solidFill>
                  <a:schemeClr val="tx1">
                    <a:lumMod val="85000"/>
                    <a:lumOff val="15000"/>
                  </a:schemeClr>
                </a:solidFill>
                <a:latin typeface="Arial Narrow" panose="020B0606020202030204" pitchFamily="34" charset="0"/>
              </a:rPr>
              <a:t>HR: 1.09 </a:t>
            </a:r>
            <a:r>
              <a:rPr lang="en-CA" sz="2000" dirty="0">
                <a:solidFill>
                  <a:schemeClr val="tx1">
                    <a:lumMod val="85000"/>
                    <a:lumOff val="15000"/>
                  </a:schemeClr>
                </a:solidFill>
                <a:latin typeface="Arial Narrow" panose="020B0606020202030204" pitchFamily="34" charset="0"/>
              </a:rPr>
              <a:t>(0.54-2.21)</a:t>
            </a:r>
          </a:p>
          <a:p>
            <a:pPr defTabSz="914400"/>
            <a:r>
              <a:rPr lang="en-CA" sz="2000" dirty="0">
                <a:solidFill>
                  <a:schemeClr val="tx1">
                    <a:lumMod val="85000"/>
                    <a:lumOff val="15000"/>
                  </a:schemeClr>
                </a:solidFill>
                <a:latin typeface="Arial Narrow" panose="020B0606020202030204" pitchFamily="34" charset="0"/>
              </a:rPr>
              <a:t>(high vs. low risk of falls)</a:t>
            </a:r>
          </a:p>
        </p:txBody>
      </p:sp>
      <p:sp>
        <p:nvSpPr>
          <p:cNvPr id="64" name="TextBox 63">
            <a:extLst>
              <a:ext uri="{FF2B5EF4-FFF2-40B4-BE49-F238E27FC236}">
                <a16:creationId xmlns:a16="http://schemas.microsoft.com/office/drawing/2014/main" id="{1AAE8EA4-3F01-4A52-982A-9D2BA9169C50}"/>
              </a:ext>
            </a:extLst>
          </p:cNvPr>
          <p:cNvSpPr txBox="1"/>
          <p:nvPr/>
        </p:nvSpPr>
        <p:spPr>
          <a:xfrm>
            <a:off x="702294" y="1604430"/>
            <a:ext cx="7821731" cy="461665"/>
          </a:xfrm>
          <a:prstGeom prst="rect">
            <a:avLst/>
          </a:prstGeom>
          <a:noFill/>
        </p:spPr>
        <p:txBody>
          <a:bodyPr wrap="square" rtlCol="0">
            <a:spAutoFit/>
          </a:bodyPr>
          <a:lstStyle/>
          <a:p>
            <a:pPr algn="ctr" defTabSz="914400"/>
            <a:r>
              <a:rPr lang="en-US" sz="2400" b="1" dirty="0">
                <a:solidFill>
                  <a:schemeClr val="tx1">
                    <a:lumMod val="85000"/>
                    <a:lumOff val="15000"/>
                  </a:schemeClr>
                </a:solidFill>
                <a:latin typeface="Arial Narrow" panose="020B0606020202030204" pitchFamily="34" charset="0"/>
              </a:rPr>
              <a:t>Unadjusted time to first major bleed according to risk of falling</a:t>
            </a:r>
            <a:r>
              <a:rPr lang="en-US" sz="2400" b="1" baseline="30000" dirty="0">
                <a:solidFill>
                  <a:schemeClr val="tx1">
                    <a:lumMod val="85000"/>
                    <a:lumOff val="15000"/>
                  </a:schemeClr>
                </a:solidFill>
                <a:latin typeface="Arial Narrow" panose="020B0606020202030204" pitchFamily="34" charset="0"/>
              </a:rPr>
              <a:t>1</a:t>
            </a:r>
            <a:endParaRPr lang="en-US" sz="2400" b="1" dirty="0">
              <a:solidFill>
                <a:schemeClr val="tx1">
                  <a:lumMod val="85000"/>
                  <a:lumOff val="15000"/>
                </a:schemeClr>
              </a:solidFill>
              <a:latin typeface="Arial Narrow" panose="020B0606020202030204" pitchFamily="34" charset="0"/>
            </a:endParaRPr>
          </a:p>
        </p:txBody>
      </p:sp>
      <p:sp>
        <p:nvSpPr>
          <p:cNvPr id="65" name="TextBox 64">
            <a:extLst>
              <a:ext uri="{FF2B5EF4-FFF2-40B4-BE49-F238E27FC236}">
                <a16:creationId xmlns:a16="http://schemas.microsoft.com/office/drawing/2014/main" id="{2824E199-EC99-4B52-AC11-02E06564E249}"/>
              </a:ext>
            </a:extLst>
          </p:cNvPr>
          <p:cNvSpPr txBox="1"/>
          <p:nvPr/>
        </p:nvSpPr>
        <p:spPr>
          <a:xfrm>
            <a:off x="156178" y="5247312"/>
            <a:ext cx="8940363" cy="646331"/>
          </a:xfrm>
          <a:prstGeom prst="rect">
            <a:avLst/>
          </a:prstGeom>
          <a:noFill/>
        </p:spPr>
        <p:txBody>
          <a:bodyPr wrap="square" rtlCol="0">
            <a:spAutoFit/>
          </a:bodyPr>
          <a:lstStyle/>
          <a:p>
            <a:pPr algn="ctr" defTabSz="914400"/>
            <a:r>
              <a:rPr lang="en-US" dirty="0">
                <a:solidFill>
                  <a:schemeClr val="tx1">
                    <a:lumMod val="85000"/>
                    <a:lumOff val="15000"/>
                  </a:schemeClr>
                </a:solidFill>
                <a:latin typeface="Arial Narrow" panose="020B0606020202030204" pitchFamily="34" charset="0"/>
              </a:rPr>
              <a:t>For the calculated risk of subdural hematoma from falling to outweigh the stroke reduction benefit of warfarin, a patient with a 5% annual stroke risk from AF would need to fall </a:t>
            </a:r>
            <a:r>
              <a:rPr lang="en-US" b="1" dirty="0">
                <a:solidFill>
                  <a:srgbClr val="356AC1"/>
                </a:solidFill>
                <a:latin typeface="Arial Narrow" panose="020B0606020202030204" pitchFamily="34" charset="0"/>
              </a:rPr>
              <a:t>295 times</a:t>
            </a:r>
            <a:r>
              <a:rPr lang="en-US" dirty="0">
                <a:solidFill>
                  <a:srgbClr val="356AC1"/>
                </a:solidFill>
                <a:latin typeface="Arial Narrow" panose="020B0606020202030204" pitchFamily="34" charset="0"/>
              </a:rPr>
              <a:t> </a:t>
            </a:r>
            <a:r>
              <a:rPr lang="en-US" dirty="0">
                <a:solidFill>
                  <a:schemeClr val="tx1">
                    <a:lumMod val="85000"/>
                    <a:lumOff val="15000"/>
                  </a:schemeClr>
                </a:solidFill>
                <a:latin typeface="Arial Narrow" panose="020B0606020202030204" pitchFamily="34" charset="0"/>
              </a:rPr>
              <a:t>in 1 year</a:t>
            </a:r>
            <a:r>
              <a:rPr lang="en-US" baseline="30000" dirty="0">
                <a:solidFill>
                  <a:schemeClr val="tx1">
                    <a:lumMod val="85000"/>
                    <a:lumOff val="15000"/>
                  </a:schemeClr>
                </a:solidFill>
                <a:latin typeface="Arial Narrow" panose="020B0606020202030204" pitchFamily="34" charset="0"/>
              </a:rPr>
              <a:t>2</a:t>
            </a:r>
            <a:endParaRPr lang="en-US" dirty="0">
              <a:solidFill>
                <a:schemeClr val="tx1">
                  <a:lumMod val="85000"/>
                  <a:lumOff val="15000"/>
                </a:schemeClr>
              </a:solidFill>
              <a:latin typeface="Arial Narrow" panose="020B0606020202030204" pitchFamily="34" charset="0"/>
            </a:endParaRPr>
          </a:p>
        </p:txBody>
      </p:sp>
    </p:spTree>
    <p:extLst>
      <p:ext uri="{BB962C8B-B14F-4D97-AF65-F5344CB8AC3E}">
        <p14:creationId xmlns:p14="http://schemas.microsoft.com/office/powerpoint/2010/main" val="12536294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11197" y="116690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4746" y="143150"/>
            <a:ext cx="2239178" cy="882009"/>
          </a:xfrm>
          <a:prstGeom prst="rect">
            <a:avLst/>
          </a:prstGeom>
        </p:spPr>
      </p:pic>
      <p:sp>
        <p:nvSpPr>
          <p:cNvPr id="11" name="Rectangle 10">
            <a:extLst>
              <a:ext uri="{FF2B5EF4-FFF2-40B4-BE49-F238E27FC236}">
                <a16:creationId xmlns:a16="http://schemas.microsoft.com/office/drawing/2014/main" id="{945F9532-BE38-400B-9F56-89D3891A2655}"/>
              </a:ext>
            </a:extLst>
          </p:cNvPr>
          <p:cNvSpPr/>
          <p:nvPr/>
        </p:nvSpPr>
        <p:spPr>
          <a:xfrm>
            <a:off x="47793" y="57393"/>
            <a:ext cx="6736953" cy="1015663"/>
          </a:xfrm>
          <a:prstGeom prst="rect">
            <a:avLst/>
          </a:prstGeom>
          <a:noFill/>
        </p:spPr>
        <p:txBody>
          <a:bodyPr wrap="square">
            <a:spAutoFit/>
          </a:bodyPr>
          <a:lstStyle/>
          <a:p>
            <a:pPr marR="0" indent="0" fontAlgn="auto">
              <a:lnSpc>
                <a:spcPct val="100000"/>
              </a:lnSpc>
              <a:spcBef>
                <a:spcPts val="0"/>
              </a:spcBef>
              <a:spcAft>
                <a:spcPts val="0"/>
              </a:spcAft>
              <a:buClrTx/>
              <a:buSzTx/>
              <a:buFontTx/>
              <a:buNone/>
              <a:tabLst/>
              <a:defRPr/>
            </a:pPr>
            <a:r>
              <a:rPr lang="en-CA" sz="2000" b="1" dirty="0">
                <a:solidFill>
                  <a:srgbClr val="1B1A5A"/>
                </a:solidFill>
                <a:latin typeface="Arial Narrow" panose="020B0606020202030204" pitchFamily="34" charset="0"/>
                <a:cs typeface="Aharoni" panose="02010803020104030203" pitchFamily="2" charset="-79"/>
              </a:rPr>
              <a:t>Patients with Atrial Fibrillation and History of Falls Are at High Risk for Bleeding and Have Less Bleeding with Apixaban Than Warfarin: </a:t>
            </a:r>
            <a:r>
              <a:rPr lang="en-CA" sz="2000" b="1" dirty="0">
                <a:solidFill>
                  <a:srgbClr val="356AC1"/>
                </a:solidFill>
                <a:latin typeface="Arial Narrow" panose="020B0606020202030204" pitchFamily="34" charset="0"/>
                <a:cs typeface="Aharoni" panose="02010803020104030203" pitchFamily="2" charset="-79"/>
              </a:rPr>
              <a:t>Results from the ARISTOTLE Trial</a:t>
            </a:r>
          </a:p>
        </p:txBody>
      </p:sp>
      <p:sp>
        <p:nvSpPr>
          <p:cNvPr id="31" name="Text Box 3">
            <a:extLst>
              <a:ext uri="{FF2B5EF4-FFF2-40B4-BE49-F238E27FC236}">
                <a16:creationId xmlns:a16="http://schemas.microsoft.com/office/drawing/2014/main" id="{24A55D6D-503D-4C61-B841-0E87388284DE}"/>
              </a:ext>
            </a:extLst>
          </p:cNvPr>
          <p:cNvSpPr txBox="1">
            <a:spLocks noChangeArrowheads="1"/>
          </p:cNvSpPr>
          <p:nvPr/>
        </p:nvSpPr>
        <p:spPr bwMode="auto">
          <a:xfrm>
            <a:off x="176057" y="6394888"/>
            <a:ext cx="5463571" cy="415498"/>
          </a:xfrm>
          <a:prstGeom prst="rect">
            <a:avLst/>
          </a:prstGeom>
          <a:noFill/>
          <a:ln w="9525">
            <a:noFill/>
            <a:miter lim="800000"/>
            <a:headEnd/>
            <a:tailEnd/>
          </a:ln>
        </p:spPr>
        <p:txBody>
          <a:bodyPr wrap="square">
            <a:spAutoFit/>
          </a:bodyPr>
          <a:lstStyle/>
          <a:p>
            <a:pPr>
              <a:defRPr/>
            </a:pPr>
            <a:r>
              <a:rPr lang="en-CA" sz="1000" dirty="0">
                <a:solidFill>
                  <a:schemeClr val="bg1"/>
                </a:solidFill>
                <a:latin typeface="Arial Narrow" panose="020B0606020202030204" pitchFamily="34" charset="0"/>
              </a:rPr>
              <a:t>Rao P, et al. Presented at ESC 2016. abstract #1352.</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1000" b="0" i="0" u="none" strike="noStrike" kern="1200" cap="none" spc="0" normalizeH="0" baseline="0" noProof="0" dirty="0">
              <a:ln>
                <a:noFill/>
              </a:ln>
              <a:solidFill>
                <a:schemeClr val="bg1"/>
              </a:solidFill>
              <a:effectLst/>
              <a:uLnTx/>
              <a:uFillTx/>
              <a:latin typeface="Arial Narrow" panose="020B0606020202030204" pitchFamily="34" charset="0"/>
              <a:cs typeface="Lato"/>
            </a:endParaRPr>
          </a:p>
        </p:txBody>
      </p:sp>
      <p:pic>
        <p:nvPicPr>
          <p:cNvPr id="20" name="Picture 19">
            <a:extLst>
              <a:ext uri="{FF2B5EF4-FFF2-40B4-BE49-F238E27FC236}">
                <a16:creationId xmlns:a16="http://schemas.microsoft.com/office/drawing/2014/main" id="{0F452002-DC7A-4364-8838-2612DB554D51}"/>
              </a:ext>
            </a:extLst>
          </p:cNvPr>
          <p:cNvPicPr>
            <a:picLocks noChangeAspect="1"/>
          </p:cNvPicPr>
          <p:nvPr/>
        </p:nvPicPr>
        <p:blipFill>
          <a:blip r:embed="rId6"/>
          <a:stretch>
            <a:fillRect/>
          </a:stretch>
        </p:blipFill>
        <p:spPr>
          <a:xfrm>
            <a:off x="281420" y="1280192"/>
            <a:ext cx="8051372" cy="4953806"/>
          </a:xfrm>
          <a:prstGeom prst="rect">
            <a:avLst/>
          </a:prstGeom>
        </p:spPr>
      </p:pic>
      <p:sp>
        <p:nvSpPr>
          <p:cNvPr id="32" name="TextBox 31">
            <a:extLst>
              <a:ext uri="{FF2B5EF4-FFF2-40B4-BE49-F238E27FC236}">
                <a16:creationId xmlns:a16="http://schemas.microsoft.com/office/drawing/2014/main" id="{E9A77F59-F5A4-42BC-84A1-10F2B9526FA4}"/>
              </a:ext>
            </a:extLst>
          </p:cNvPr>
          <p:cNvSpPr txBox="1"/>
          <p:nvPr/>
        </p:nvSpPr>
        <p:spPr>
          <a:xfrm>
            <a:off x="7390765" y="5694238"/>
            <a:ext cx="1223447" cy="338554"/>
          </a:xfrm>
          <a:prstGeom prst="rect">
            <a:avLst/>
          </a:prstGeom>
          <a:noFill/>
        </p:spPr>
        <p:txBody>
          <a:bodyPr wrap="square" lIns="0" tIns="0" rIns="0" bIns="0" rtlCol="0">
            <a:spAutoFit/>
          </a:bodyPr>
          <a:lstStyle/>
          <a:p>
            <a:r>
              <a:rPr lang="en-GB" sz="1100" dirty="0">
                <a:solidFill>
                  <a:prstClr val="black"/>
                </a:solidFill>
                <a:latin typeface="Arial Narrow" panose="020B0606020202030204" pitchFamily="34" charset="0"/>
                <a:cs typeface="Arial" pitchFamily="34" charset="0"/>
              </a:rPr>
              <a:t>CI, confidence interval; </a:t>
            </a:r>
          </a:p>
          <a:p>
            <a:r>
              <a:rPr lang="en-GB" sz="1100" dirty="0">
                <a:solidFill>
                  <a:prstClr val="black"/>
                </a:solidFill>
                <a:latin typeface="Arial Narrow" panose="020B0606020202030204" pitchFamily="34" charset="0"/>
                <a:cs typeface="Arial" pitchFamily="34" charset="0"/>
              </a:rPr>
              <a:t>HR, hazard ratio. </a:t>
            </a:r>
          </a:p>
        </p:txBody>
      </p:sp>
    </p:spTree>
    <p:extLst>
      <p:ext uri="{BB962C8B-B14F-4D97-AF65-F5344CB8AC3E}">
        <p14:creationId xmlns:p14="http://schemas.microsoft.com/office/powerpoint/2010/main" val="1136629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42700"/>
            <a:ext cx="6544628" cy="1261884"/>
          </a:xfrm>
          <a:prstGeom prst="rect">
            <a:avLst/>
          </a:prstGeom>
          <a:noFill/>
        </p:spPr>
        <p:txBody>
          <a:bodyPr wrap="square">
            <a:spAutoFit/>
          </a:bodyPr>
          <a:lstStyle/>
          <a:p>
            <a:pPr lvl="0">
              <a:defRPr/>
            </a:pPr>
            <a:r>
              <a:rPr lang="en-CA" sz="2800" b="1" dirty="0">
                <a:solidFill>
                  <a:srgbClr val="183059"/>
                </a:solidFill>
                <a:latin typeface="Arial Narrow" panose="020B0606020202030204" pitchFamily="34" charset="0"/>
                <a:cs typeface="Aharoni" panose="02010803020104030203" pitchFamily="2" charset="-79"/>
              </a:rPr>
              <a:t>Incidence of AF is Expected to Increase:</a:t>
            </a:r>
            <a:br>
              <a:rPr lang="en-CA" sz="3200" b="1" dirty="0">
                <a:solidFill>
                  <a:srgbClr val="183059"/>
                </a:solidFill>
                <a:latin typeface="Arial Narrow" panose="020B0606020202030204" pitchFamily="34" charset="0"/>
                <a:cs typeface="Aharoni" panose="02010803020104030203" pitchFamily="2" charset="-79"/>
              </a:rPr>
            </a:br>
            <a:r>
              <a:rPr lang="en-CA" sz="2400" b="1" dirty="0">
                <a:solidFill>
                  <a:srgbClr val="183059"/>
                </a:solidFill>
                <a:latin typeface="Arial Narrow" panose="020B0606020202030204" pitchFamily="34" charset="0"/>
                <a:cs typeface="Aharoni" panose="02010803020104030203" pitchFamily="2" charset="-79"/>
              </a:rPr>
              <a:t>A function of population aging and increased incidence of risk factors for AF</a:t>
            </a:r>
            <a:endParaRPr kumimoji="0" lang="en-CA" sz="32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sp>
        <p:nvSpPr>
          <p:cNvPr id="462" name="TextBox 461">
            <a:extLst>
              <a:ext uri="{FF2B5EF4-FFF2-40B4-BE49-F238E27FC236}">
                <a16:creationId xmlns:a16="http://schemas.microsoft.com/office/drawing/2014/main" id="{06199D53-D677-4CF8-9E7F-83097EFEC7A1}"/>
              </a:ext>
            </a:extLst>
          </p:cNvPr>
          <p:cNvSpPr txBox="1"/>
          <p:nvPr/>
        </p:nvSpPr>
        <p:spPr>
          <a:xfrm>
            <a:off x="71423" y="6410536"/>
            <a:ext cx="8988258" cy="230832"/>
          </a:xfrm>
          <a:prstGeom prst="rect">
            <a:avLst/>
          </a:prstGeom>
          <a:noFill/>
        </p:spPr>
        <p:txBody>
          <a:bodyPr wrap="square" rtlCol="0">
            <a:spAutoFit/>
          </a:bodyPr>
          <a:lstStyle/>
          <a:p>
            <a:pPr lvl="0">
              <a:defRPr/>
            </a:pPr>
            <a:r>
              <a:rPr lang="da-DK" altLang="en-US" sz="900" dirty="0">
                <a:solidFill>
                  <a:prstClr val="white"/>
                </a:solidFill>
                <a:latin typeface="Arial Narrow" panose="020B0606020202030204" pitchFamily="34" charset="0"/>
                <a:cs typeface="Lato"/>
              </a:rPr>
              <a:t>Miyasaka Y et al. Circulation. 2006; 114: 119-125</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316758"/>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5" name="Rectangle 8">
            <a:extLst>
              <a:ext uri="{FF2B5EF4-FFF2-40B4-BE49-F238E27FC236}">
                <a16:creationId xmlns:a16="http://schemas.microsoft.com/office/drawing/2014/main" id="{D33EF944-8EC0-4582-AC4D-49C9D72B6495}"/>
              </a:ext>
            </a:extLst>
          </p:cNvPr>
          <p:cNvSpPr>
            <a:spLocks/>
          </p:cNvSpPr>
          <p:nvPr/>
        </p:nvSpPr>
        <p:spPr bwMode="auto">
          <a:xfrm>
            <a:off x="496958" y="2213865"/>
            <a:ext cx="3710607"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lIns="0" tIns="0" rIns="30431" bIns="0">
            <a:spAutoFit/>
          </a:bodyPr>
          <a:lstStyle/>
          <a:p>
            <a:pPr marL="26788" algn="ctr" defTabSz="914400"/>
            <a:r>
              <a:rPr lang="en-US" sz="1600" b="1" dirty="0">
                <a:solidFill>
                  <a:prstClr val="black">
                    <a:lumMod val="75000"/>
                    <a:lumOff val="25000"/>
                  </a:prstClr>
                </a:solidFill>
                <a:latin typeface="Arial Narrow" panose="020B0606020202030204" pitchFamily="34" charset="0"/>
                <a:cs typeface="Arial"/>
              </a:rPr>
              <a:t>Age-and Sex-Adjusted </a:t>
            </a:r>
            <a:br>
              <a:rPr lang="en-US" sz="1600" b="1" dirty="0">
                <a:solidFill>
                  <a:prstClr val="black">
                    <a:lumMod val="75000"/>
                    <a:lumOff val="25000"/>
                  </a:prstClr>
                </a:solidFill>
                <a:latin typeface="Arial Narrow" panose="020B0606020202030204" pitchFamily="34" charset="0"/>
                <a:cs typeface="Arial"/>
              </a:rPr>
            </a:br>
            <a:r>
              <a:rPr lang="en-US" sz="1600" b="1" dirty="0">
                <a:solidFill>
                  <a:prstClr val="black">
                    <a:lumMod val="75000"/>
                    <a:lumOff val="25000"/>
                  </a:prstClr>
                </a:solidFill>
                <a:latin typeface="Arial Narrow" panose="020B0606020202030204" pitchFamily="34" charset="0"/>
                <a:cs typeface="Arial"/>
              </a:rPr>
              <a:t>Incidence of AF in 1995-2000</a:t>
            </a:r>
          </a:p>
        </p:txBody>
      </p:sp>
      <p:graphicFrame>
        <p:nvGraphicFramePr>
          <p:cNvPr id="16" name="Chart 15">
            <a:extLst>
              <a:ext uri="{FF2B5EF4-FFF2-40B4-BE49-F238E27FC236}">
                <a16:creationId xmlns:a16="http://schemas.microsoft.com/office/drawing/2014/main" id="{4AD1EEA2-EC9F-4136-B084-5CA616D67CE9}"/>
              </a:ext>
            </a:extLst>
          </p:cNvPr>
          <p:cNvGraphicFramePr/>
          <p:nvPr>
            <p:extLst>
              <p:ext uri="{D42A27DB-BD31-4B8C-83A1-F6EECF244321}">
                <p14:modId xmlns:p14="http://schemas.microsoft.com/office/powerpoint/2010/main" val="3012659936"/>
              </p:ext>
            </p:extLst>
          </p:nvPr>
        </p:nvGraphicFramePr>
        <p:xfrm>
          <a:off x="249102" y="2888940"/>
          <a:ext cx="4068000" cy="2831976"/>
        </p:xfrm>
        <a:graphic>
          <a:graphicData uri="http://schemas.openxmlformats.org/drawingml/2006/chart">
            <c:chart xmlns:c="http://schemas.openxmlformats.org/drawingml/2006/chart" xmlns:r="http://schemas.openxmlformats.org/officeDocument/2006/relationships" r:id="rId6"/>
          </a:graphicData>
        </a:graphic>
      </p:graphicFrame>
      <p:sp>
        <p:nvSpPr>
          <p:cNvPr id="76" name="Rectangle 9">
            <a:extLst>
              <a:ext uri="{FF2B5EF4-FFF2-40B4-BE49-F238E27FC236}">
                <a16:creationId xmlns:a16="http://schemas.microsoft.com/office/drawing/2014/main" id="{130F4B40-8631-47CB-824B-17EBEC453F5B}"/>
              </a:ext>
            </a:extLst>
          </p:cNvPr>
          <p:cNvSpPr>
            <a:spLocks/>
          </p:cNvSpPr>
          <p:nvPr/>
        </p:nvSpPr>
        <p:spPr bwMode="auto">
          <a:xfrm>
            <a:off x="5138390" y="2213661"/>
            <a:ext cx="3843683" cy="3147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30431" bIns="0"/>
          <a:lstStyle/>
          <a:p>
            <a:pPr marL="26788" algn="ctr" defTabSz="914400">
              <a:defRPr/>
            </a:pPr>
            <a:r>
              <a:rPr lang="en-US" sz="1600" b="1" kern="0" dirty="0">
                <a:solidFill>
                  <a:prstClr val="black">
                    <a:lumMod val="75000"/>
                    <a:lumOff val="25000"/>
                  </a:prstClr>
                </a:solidFill>
                <a:latin typeface="Arial Narrow" panose="020B0606020202030204" pitchFamily="34" charset="0"/>
                <a:cs typeface="Arial" charset="0"/>
              </a:rPr>
              <a:t>Projected Number of Persons With AF in the United States Between 2000 and 2050 </a:t>
            </a:r>
          </a:p>
        </p:txBody>
      </p:sp>
      <p:sp>
        <p:nvSpPr>
          <p:cNvPr id="77" name="Text Box 5">
            <a:extLst>
              <a:ext uri="{FF2B5EF4-FFF2-40B4-BE49-F238E27FC236}">
                <a16:creationId xmlns:a16="http://schemas.microsoft.com/office/drawing/2014/main" id="{0BC3ABA1-9FA2-4071-939E-8BAF4E755F00}"/>
              </a:ext>
            </a:extLst>
          </p:cNvPr>
          <p:cNvSpPr txBox="1">
            <a:spLocks noChangeArrowheads="1"/>
          </p:cNvSpPr>
          <p:nvPr/>
        </p:nvSpPr>
        <p:spPr bwMode="auto">
          <a:xfrm>
            <a:off x="5353508" y="5254862"/>
            <a:ext cx="3339931" cy="600164"/>
          </a:xfrm>
          <a:prstGeom prst="rect">
            <a:avLst/>
          </a:prstGeom>
          <a:noFill/>
          <a:ln w="9525">
            <a:noFill/>
            <a:miter lim="800000"/>
            <a:headEnd/>
            <a:tailEnd/>
          </a:ln>
        </p:spPr>
        <p:txBody>
          <a:bodyPr wrap="square">
            <a:spAutoFit/>
          </a:bodyPr>
          <a:lstStyle/>
          <a:p>
            <a:pPr algn="ctr" defTabSz="914400">
              <a:defRPr/>
            </a:pPr>
            <a:r>
              <a:rPr lang="en-GB" sz="1100" kern="0" dirty="0">
                <a:solidFill>
                  <a:srgbClr val="000000"/>
                </a:solidFill>
                <a:latin typeface="Arial Narrow" panose="020B0606020202030204" pitchFamily="34" charset="0"/>
                <a:cs typeface="Calibri"/>
              </a:rPr>
              <a:t>Assumes no further increase in age-adjusted AF incidence </a:t>
            </a:r>
            <a:r>
              <a:rPr lang="en-GB" sz="1100" kern="0" dirty="0">
                <a:solidFill>
                  <a:srgbClr val="183059"/>
                </a:solidFill>
                <a:latin typeface="Arial Narrow" panose="020B0606020202030204" pitchFamily="34" charset="0"/>
                <a:cs typeface="Calibri"/>
              </a:rPr>
              <a:t>(</a:t>
            </a:r>
            <a:r>
              <a:rPr lang="en-GB" sz="1100" b="1" kern="0" dirty="0">
                <a:solidFill>
                  <a:srgbClr val="183059"/>
                </a:solidFill>
                <a:latin typeface="Arial Narrow" panose="020B0606020202030204" pitchFamily="34" charset="0"/>
                <a:cs typeface="Calibri"/>
              </a:rPr>
              <a:t>blue</a:t>
            </a:r>
            <a:r>
              <a:rPr lang="en-GB" sz="1100" kern="0" dirty="0">
                <a:solidFill>
                  <a:srgbClr val="183059"/>
                </a:solidFill>
                <a:latin typeface="Arial Narrow" panose="020B0606020202030204" pitchFamily="34" charset="0"/>
                <a:cs typeface="Calibri"/>
              </a:rPr>
              <a:t>) </a:t>
            </a:r>
            <a:r>
              <a:rPr lang="en-GB" sz="1100" kern="0" dirty="0">
                <a:solidFill>
                  <a:srgbClr val="000000"/>
                </a:solidFill>
                <a:latin typeface="Arial Narrow" panose="020B0606020202030204" pitchFamily="34" charset="0"/>
                <a:cs typeface="Calibri"/>
              </a:rPr>
              <a:t>and assumes a continued increase in incidence rate as evident in 1980 to 2000 (</a:t>
            </a:r>
            <a:r>
              <a:rPr lang="en-GB" sz="1100" b="1" kern="0" dirty="0">
                <a:solidFill>
                  <a:srgbClr val="D26638"/>
                </a:solidFill>
                <a:latin typeface="Arial Narrow" panose="020B0606020202030204" pitchFamily="34" charset="0"/>
                <a:cs typeface="Calibri"/>
              </a:rPr>
              <a:t>orange curve</a:t>
            </a:r>
            <a:r>
              <a:rPr lang="en-GB" sz="1100" kern="0" dirty="0">
                <a:solidFill>
                  <a:srgbClr val="000000"/>
                </a:solidFill>
                <a:latin typeface="Arial Narrow" panose="020B0606020202030204" pitchFamily="34" charset="0"/>
                <a:cs typeface="Calibri"/>
              </a:rPr>
              <a:t>)</a:t>
            </a:r>
            <a:endParaRPr lang="en-US" sz="1100" kern="0" dirty="0">
              <a:solidFill>
                <a:srgbClr val="000000"/>
              </a:solidFill>
              <a:latin typeface="Arial Narrow" panose="020B0606020202030204" pitchFamily="34" charset="0"/>
              <a:cs typeface="Calibri"/>
            </a:endParaRPr>
          </a:p>
        </p:txBody>
      </p:sp>
      <p:cxnSp>
        <p:nvCxnSpPr>
          <p:cNvPr id="78" name="Straight Connector 6">
            <a:extLst>
              <a:ext uri="{FF2B5EF4-FFF2-40B4-BE49-F238E27FC236}">
                <a16:creationId xmlns:a16="http://schemas.microsoft.com/office/drawing/2014/main" id="{3E4F4E79-9BCE-4A95-A633-1DC03E600FFF}"/>
              </a:ext>
            </a:extLst>
          </p:cNvPr>
          <p:cNvCxnSpPr>
            <a:cxnSpLocks noChangeShapeType="1"/>
          </p:cNvCxnSpPr>
          <p:nvPr/>
        </p:nvCxnSpPr>
        <p:spPr bwMode="auto">
          <a:xfrm flipH="1">
            <a:off x="5378576" y="3061083"/>
            <a:ext cx="7999" cy="1887830"/>
          </a:xfrm>
          <a:prstGeom prst="line">
            <a:avLst/>
          </a:prstGeom>
          <a:noFill/>
          <a:ln w="19050" cmpd="sng">
            <a:solidFill>
              <a:srgbClr val="000000"/>
            </a:solidFill>
            <a:round/>
            <a:headEnd/>
            <a:tailEnd/>
          </a:ln>
          <a:extLst>
            <a:ext uri="{909E8E84-426E-40dd-AFC4-6F175D3DCCD1}">
              <a14:hiddenFill xmlns="" xmlns:a14="http://schemas.microsoft.com/office/drawing/2010/main">
                <a:noFill/>
              </a14:hiddenFill>
            </a:ext>
          </a:extLst>
        </p:spPr>
      </p:cxnSp>
      <p:cxnSp>
        <p:nvCxnSpPr>
          <p:cNvPr id="79" name="Straight Connector 8">
            <a:extLst>
              <a:ext uri="{FF2B5EF4-FFF2-40B4-BE49-F238E27FC236}">
                <a16:creationId xmlns:a16="http://schemas.microsoft.com/office/drawing/2014/main" id="{C6AD174D-6C51-40C2-94A5-4093694A31F5}"/>
              </a:ext>
            </a:extLst>
          </p:cNvPr>
          <p:cNvCxnSpPr>
            <a:cxnSpLocks noChangeShapeType="1"/>
          </p:cNvCxnSpPr>
          <p:nvPr/>
        </p:nvCxnSpPr>
        <p:spPr bwMode="auto">
          <a:xfrm flipV="1">
            <a:off x="5298830" y="4908933"/>
            <a:ext cx="3326245" cy="2029"/>
          </a:xfrm>
          <a:prstGeom prst="line">
            <a:avLst/>
          </a:prstGeom>
          <a:noFill/>
          <a:ln w="19050" cmpd="sng">
            <a:solidFill>
              <a:srgbClr val="000000"/>
            </a:solidFill>
            <a:round/>
            <a:headEnd/>
            <a:tailEnd/>
          </a:ln>
          <a:extLst>
            <a:ext uri="{909E8E84-426E-40dd-AFC4-6F175D3DCCD1}">
              <a14:hiddenFill xmlns="" xmlns:a14="http://schemas.microsoft.com/office/drawing/2010/main">
                <a:noFill/>
              </a14:hiddenFill>
            </a:ext>
          </a:extLst>
        </p:spPr>
      </p:cxnSp>
      <p:sp>
        <p:nvSpPr>
          <p:cNvPr id="80" name="Freeform 11">
            <a:extLst>
              <a:ext uri="{FF2B5EF4-FFF2-40B4-BE49-F238E27FC236}">
                <a16:creationId xmlns:a16="http://schemas.microsoft.com/office/drawing/2014/main" id="{84A4D0C1-EEF3-424E-95C7-6B979C692FEB}"/>
              </a:ext>
            </a:extLst>
          </p:cNvPr>
          <p:cNvSpPr>
            <a:spLocks/>
          </p:cNvSpPr>
          <p:nvPr/>
        </p:nvSpPr>
        <p:spPr bwMode="auto">
          <a:xfrm>
            <a:off x="5415955" y="3203210"/>
            <a:ext cx="3072655" cy="1136131"/>
          </a:xfrm>
          <a:custGeom>
            <a:avLst/>
            <a:gdLst>
              <a:gd name="T0" fmla="*/ 390116 w 5871882"/>
              <a:gd name="T1" fmla="*/ 2265846 h 2281518"/>
              <a:gd name="T2" fmla="*/ 645706 w 5871882"/>
              <a:gd name="T3" fmla="*/ 2171797 h 2281518"/>
              <a:gd name="T4" fmla="*/ 820582 w 5871882"/>
              <a:gd name="T5" fmla="*/ 2104642 h 2281518"/>
              <a:gd name="T6" fmla="*/ 982011 w 5871882"/>
              <a:gd name="T7" fmla="*/ 2037464 h 2281518"/>
              <a:gd name="T8" fmla="*/ 1183797 w 5871882"/>
              <a:gd name="T9" fmla="*/ 1970299 h 2281518"/>
              <a:gd name="T10" fmla="*/ 1304868 w 5871882"/>
              <a:gd name="T11" fmla="*/ 1929998 h 2281518"/>
              <a:gd name="T12" fmla="*/ 1439387 w 5871882"/>
              <a:gd name="T13" fmla="*/ 1862827 h 2281518"/>
              <a:gd name="T14" fmla="*/ 1600816 w 5871882"/>
              <a:gd name="T15" fmla="*/ 1782224 h 2281518"/>
              <a:gd name="T16" fmla="*/ 1789146 w 5871882"/>
              <a:gd name="T17" fmla="*/ 1728488 h 2281518"/>
              <a:gd name="T18" fmla="*/ 1964022 w 5871882"/>
              <a:gd name="T19" fmla="*/ 1674752 h 2281518"/>
              <a:gd name="T20" fmla="*/ 2085094 w 5871882"/>
              <a:gd name="T21" fmla="*/ 1607581 h 2281518"/>
              <a:gd name="T22" fmla="*/ 2192718 w 5871882"/>
              <a:gd name="T23" fmla="*/ 1567280 h 2281518"/>
              <a:gd name="T24" fmla="*/ 2313775 w 5871882"/>
              <a:gd name="T25" fmla="*/ 1486677 h 2281518"/>
              <a:gd name="T26" fmla="*/ 2461754 w 5871882"/>
              <a:gd name="T27" fmla="*/ 1392644 h 2281518"/>
              <a:gd name="T28" fmla="*/ 2569370 w 5871882"/>
              <a:gd name="T29" fmla="*/ 1325472 h 2281518"/>
              <a:gd name="T30" fmla="*/ 2690435 w 5871882"/>
              <a:gd name="T31" fmla="*/ 1271740 h 2281518"/>
              <a:gd name="T32" fmla="*/ 2892221 w 5871882"/>
              <a:gd name="T33" fmla="*/ 1177699 h 2281518"/>
              <a:gd name="T34" fmla="*/ 3026741 w 5871882"/>
              <a:gd name="T35" fmla="*/ 1110536 h 2281518"/>
              <a:gd name="T36" fmla="*/ 3107455 w 5871882"/>
              <a:gd name="T37" fmla="*/ 1056795 h 2281518"/>
              <a:gd name="T38" fmla="*/ 3188169 w 5871882"/>
              <a:gd name="T39" fmla="*/ 1016494 h 2281518"/>
              <a:gd name="T40" fmla="*/ 3322687 w 5871882"/>
              <a:gd name="T41" fmla="*/ 922461 h 2281518"/>
              <a:gd name="T42" fmla="*/ 3389955 w 5871882"/>
              <a:gd name="T43" fmla="*/ 868720 h 2281518"/>
              <a:gd name="T44" fmla="*/ 3524473 w 5871882"/>
              <a:gd name="T45" fmla="*/ 788118 h 2281518"/>
              <a:gd name="T46" fmla="*/ 3685903 w 5871882"/>
              <a:gd name="T47" fmla="*/ 707516 h 2281518"/>
              <a:gd name="T48" fmla="*/ 3860779 w 5871882"/>
              <a:gd name="T49" fmla="*/ 613482 h 2281518"/>
              <a:gd name="T50" fmla="*/ 4076011 w 5871882"/>
              <a:gd name="T51" fmla="*/ 532880 h 2281518"/>
              <a:gd name="T52" fmla="*/ 4210531 w 5871882"/>
              <a:gd name="T53" fmla="*/ 479140 h 2281518"/>
              <a:gd name="T54" fmla="*/ 4371958 w 5871882"/>
              <a:gd name="T55" fmla="*/ 411968 h 2281518"/>
              <a:gd name="T56" fmla="*/ 4493044 w 5871882"/>
              <a:gd name="T57" fmla="*/ 371667 h 2281518"/>
              <a:gd name="T58" fmla="*/ 4654472 w 5871882"/>
              <a:gd name="T59" fmla="*/ 277634 h 2281518"/>
              <a:gd name="T60" fmla="*/ 5179101 w 5871882"/>
              <a:gd name="T61" fmla="*/ 116429 h 2281518"/>
              <a:gd name="T62" fmla="*/ 5874122 w 5871882"/>
              <a:gd name="T63" fmla="*/ 0 h 228151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871882"/>
              <a:gd name="T97" fmla="*/ 0 h 2281518"/>
              <a:gd name="T98" fmla="*/ 5871882 w 5871882"/>
              <a:gd name="T99" fmla="*/ 2281518 h 228151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871882" h="2281518">
                <a:moveTo>
                  <a:pt x="0" y="2281518"/>
                </a:moveTo>
                <a:cubicBezTo>
                  <a:pt x="129988" y="2277036"/>
                  <a:pt x="260374" y="2279179"/>
                  <a:pt x="389964" y="2268071"/>
                </a:cubicBezTo>
                <a:cubicBezTo>
                  <a:pt x="489169" y="2259568"/>
                  <a:pt x="445240" y="2243503"/>
                  <a:pt x="510988" y="2214282"/>
                </a:cubicBezTo>
                <a:cubicBezTo>
                  <a:pt x="576815" y="2185026"/>
                  <a:pt x="585282" y="2191994"/>
                  <a:pt x="645458" y="2173941"/>
                </a:cubicBezTo>
                <a:cubicBezTo>
                  <a:pt x="672612" y="2165795"/>
                  <a:pt x="699247" y="2156012"/>
                  <a:pt x="726141" y="2147047"/>
                </a:cubicBezTo>
                <a:cubicBezTo>
                  <a:pt x="820745" y="2115513"/>
                  <a:pt x="703958" y="2156554"/>
                  <a:pt x="820270" y="2106706"/>
                </a:cubicBezTo>
                <a:cubicBezTo>
                  <a:pt x="847279" y="2095131"/>
                  <a:pt x="887104" y="2086636"/>
                  <a:pt x="914400" y="2079812"/>
                </a:cubicBezTo>
                <a:cubicBezTo>
                  <a:pt x="936812" y="2066365"/>
                  <a:pt x="957241" y="2048853"/>
                  <a:pt x="981635" y="2039471"/>
                </a:cubicBezTo>
                <a:cubicBezTo>
                  <a:pt x="1048446" y="2013774"/>
                  <a:pt x="1075052" y="2022486"/>
                  <a:pt x="1129553" y="1999129"/>
                </a:cubicBezTo>
                <a:cubicBezTo>
                  <a:pt x="1147978" y="1991233"/>
                  <a:pt x="1164572" y="1979273"/>
                  <a:pt x="1183341" y="1972235"/>
                </a:cubicBezTo>
                <a:cubicBezTo>
                  <a:pt x="1200645" y="1965746"/>
                  <a:pt x="1219596" y="1964632"/>
                  <a:pt x="1237129" y="1958788"/>
                </a:cubicBezTo>
                <a:cubicBezTo>
                  <a:pt x="1260028" y="1951155"/>
                  <a:pt x="1281763" y="1940369"/>
                  <a:pt x="1304364" y="1931894"/>
                </a:cubicBezTo>
                <a:cubicBezTo>
                  <a:pt x="1317636" y="1926917"/>
                  <a:pt x="1331259" y="1922929"/>
                  <a:pt x="1344706" y="1918447"/>
                </a:cubicBezTo>
                <a:cubicBezTo>
                  <a:pt x="1474768" y="1820900"/>
                  <a:pt x="1336164" y="1915994"/>
                  <a:pt x="1438835" y="1864659"/>
                </a:cubicBezTo>
                <a:cubicBezTo>
                  <a:pt x="1543105" y="1812524"/>
                  <a:pt x="1418119" y="1858117"/>
                  <a:pt x="1519517" y="1824318"/>
                </a:cubicBezTo>
                <a:cubicBezTo>
                  <a:pt x="1635127" y="1747245"/>
                  <a:pt x="1488854" y="1839650"/>
                  <a:pt x="1600200" y="1783976"/>
                </a:cubicBezTo>
                <a:cubicBezTo>
                  <a:pt x="1614655" y="1776748"/>
                  <a:pt x="1625686" y="1763448"/>
                  <a:pt x="1640541" y="1757082"/>
                </a:cubicBezTo>
                <a:cubicBezTo>
                  <a:pt x="1672242" y="1743496"/>
                  <a:pt x="1766645" y="1733304"/>
                  <a:pt x="1788458" y="1730188"/>
                </a:cubicBezTo>
                <a:cubicBezTo>
                  <a:pt x="1924054" y="1684990"/>
                  <a:pt x="1713714" y="1753956"/>
                  <a:pt x="1882588" y="1703294"/>
                </a:cubicBezTo>
                <a:cubicBezTo>
                  <a:pt x="1909741" y="1695148"/>
                  <a:pt x="1938961" y="1690985"/>
                  <a:pt x="1963270" y="1676400"/>
                </a:cubicBezTo>
                <a:cubicBezTo>
                  <a:pt x="1985682" y="1662953"/>
                  <a:pt x="2007658" y="1648752"/>
                  <a:pt x="2030506" y="1636059"/>
                </a:cubicBezTo>
                <a:cubicBezTo>
                  <a:pt x="2048029" y="1626324"/>
                  <a:pt x="2066890" y="1619110"/>
                  <a:pt x="2084294" y="1609165"/>
                </a:cubicBezTo>
                <a:cubicBezTo>
                  <a:pt x="2098326" y="1601147"/>
                  <a:pt x="2109503" y="1587946"/>
                  <a:pt x="2124635" y="1582271"/>
                </a:cubicBezTo>
                <a:cubicBezTo>
                  <a:pt x="2146035" y="1574246"/>
                  <a:pt x="2169458" y="1573306"/>
                  <a:pt x="2191870" y="1568824"/>
                </a:cubicBezTo>
                <a:lnTo>
                  <a:pt x="2272553" y="1515035"/>
                </a:lnTo>
                <a:cubicBezTo>
                  <a:pt x="2286000" y="1506070"/>
                  <a:pt x="2298439" y="1495369"/>
                  <a:pt x="2312894" y="1488141"/>
                </a:cubicBezTo>
                <a:cubicBezTo>
                  <a:pt x="2365421" y="1461878"/>
                  <a:pt x="2362674" y="1466031"/>
                  <a:pt x="2407023" y="1434353"/>
                </a:cubicBezTo>
                <a:cubicBezTo>
                  <a:pt x="2425260" y="1421326"/>
                  <a:pt x="2443795" y="1408597"/>
                  <a:pt x="2460811" y="1394012"/>
                </a:cubicBezTo>
                <a:cubicBezTo>
                  <a:pt x="2475250" y="1381636"/>
                  <a:pt x="2485027" y="1363750"/>
                  <a:pt x="2501153" y="1353671"/>
                </a:cubicBezTo>
                <a:cubicBezTo>
                  <a:pt x="2521622" y="1340878"/>
                  <a:pt x="2546798" y="1337571"/>
                  <a:pt x="2568388" y="1326776"/>
                </a:cubicBezTo>
                <a:cubicBezTo>
                  <a:pt x="2582843" y="1319548"/>
                  <a:pt x="2593961" y="1306446"/>
                  <a:pt x="2608729" y="1299882"/>
                </a:cubicBezTo>
                <a:cubicBezTo>
                  <a:pt x="2634634" y="1288368"/>
                  <a:pt x="2664055" y="1285666"/>
                  <a:pt x="2689411" y="1272988"/>
                </a:cubicBezTo>
                <a:cubicBezTo>
                  <a:pt x="2759730" y="1237829"/>
                  <a:pt x="2723753" y="1250956"/>
                  <a:pt x="2796988" y="1232647"/>
                </a:cubicBezTo>
                <a:cubicBezTo>
                  <a:pt x="2837502" y="1205638"/>
                  <a:pt x="2843347" y="1199332"/>
                  <a:pt x="2891117" y="1178859"/>
                </a:cubicBezTo>
                <a:cubicBezTo>
                  <a:pt x="2904145" y="1173275"/>
                  <a:pt x="2918430" y="1170996"/>
                  <a:pt x="2931458" y="1165412"/>
                </a:cubicBezTo>
                <a:cubicBezTo>
                  <a:pt x="3096454" y="1094700"/>
                  <a:pt x="2890565" y="1179137"/>
                  <a:pt x="3025588" y="1111624"/>
                </a:cubicBezTo>
                <a:cubicBezTo>
                  <a:pt x="3038266" y="1105285"/>
                  <a:pt x="3052482" y="1102659"/>
                  <a:pt x="3065929" y="1098176"/>
                </a:cubicBezTo>
                <a:cubicBezTo>
                  <a:pt x="3079376" y="1084729"/>
                  <a:pt x="3090447" y="1068384"/>
                  <a:pt x="3106270" y="1057835"/>
                </a:cubicBezTo>
                <a:cubicBezTo>
                  <a:pt x="3118064" y="1049972"/>
                  <a:pt x="3133933" y="1050727"/>
                  <a:pt x="3146611" y="1044388"/>
                </a:cubicBezTo>
                <a:cubicBezTo>
                  <a:pt x="3161066" y="1037160"/>
                  <a:pt x="3172921" y="1025512"/>
                  <a:pt x="3186953" y="1017494"/>
                </a:cubicBezTo>
                <a:cubicBezTo>
                  <a:pt x="3204358" y="1007549"/>
                  <a:pt x="3222812" y="999565"/>
                  <a:pt x="3240741" y="990600"/>
                </a:cubicBezTo>
                <a:cubicBezTo>
                  <a:pt x="3282987" y="927232"/>
                  <a:pt x="3247930" y="965361"/>
                  <a:pt x="3321423" y="923365"/>
                </a:cubicBezTo>
                <a:cubicBezTo>
                  <a:pt x="3335455" y="915347"/>
                  <a:pt x="3349144" y="906567"/>
                  <a:pt x="3361764" y="896471"/>
                </a:cubicBezTo>
                <a:cubicBezTo>
                  <a:pt x="3371664" y="888551"/>
                  <a:pt x="3377787" y="876099"/>
                  <a:pt x="3388658" y="869576"/>
                </a:cubicBezTo>
                <a:cubicBezTo>
                  <a:pt x="3400813" y="862283"/>
                  <a:pt x="3415553" y="860611"/>
                  <a:pt x="3429000" y="856129"/>
                </a:cubicBezTo>
                <a:cubicBezTo>
                  <a:pt x="3432093" y="853809"/>
                  <a:pt x="3510020" y="793810"/>
                  <a:pt x="3523129" y="788894"/>
                </a:cubicBezTo>
                <a:cubicBezTo>
                  <a:pt x="3544529" y="780869"/>
                  <a:pt x="3567952" y="779929"/>
                  <a:pt x="3590364" y="775447"/>
                </a:cubicBezTo>
                <a:cubicBezTo>
                  <a:pt x="3661673" y="704140"/>
                  <a:pt x="3595996" y="761311"/>
                  <a:pt x="3684494" y="708212"/>
                </a:cubicBezTo>
                <a:cubicBezTo>
                  <a:pt x="3798851" y="639598"/>
                  <a:pt x="3723356" y="664880"/>
                  <a:pt x="3818964" y="640976"/>
                </a:cubicBezTo>
                <a:cubicBezTo>
                  <a:pt x="3832411" y="632011"/>
                  <a:pt x="3844851" y="621310"/>
                  <a:pt x="3859306" y="614082"/>
                </a:cubicBezTo>
                <a:cubicBezTo>
                  <a:pt x="3878598" y="604436"/>
                  <a:pt x="3936201" y="591497"/>
                  <a:pt x="3953435" y="587188"/>
                </a:cubicBezTo>
                <a:cubicBezTo>
                  <a:pt x="4017364" y="544569"/>
                  <a:pt x="3978444" y="565405"/>
                  <a:pt x="4074458" y="533400"/>
                </a:cubicBezTo>
                <a:cubicBezTo>
                  <a:pt x="4093475" y="527061"/>
                  <a:pt x="4109635" y="513951"/>
                  <a:pt x="4128247" y="506506"/>
                </a:cubicBezTo>
                <a:cubicBezTo>
                  <a:pt x="4154568" y="495978"/>
                  <a:pt x="4182035" y="488577"/>
                  <a:pt x="4208929" y="479612"/>
                </a:cubicBezTo>
                <a:lnTo>
                  <a:pt x="4249270" y="466165"/>
                </a:lnTo>
                <a:cubicBezTo>
                  <a:pt x="4334672" y="402114"/>
                  <a:pt x="4267488" y="440414"/>
                  <a:pt x="4370294" y="412376"/>
                </a:cubicBezTo>
                <a:cubicBezTo>
                  <a:pt x="4397644" y="404917"/>
                  <a:pt x="4424082" y="394447"/>
                  <a:pt x="4450976" y="385482"/>
                </a:cubicBezTo>
                <a:lnTo>
                  <a:pt x="4491317" y="372035"/>
                </a:lnTo>
                <a:cubicBezTo>
                  <a:pt x="4504764" y="363070"/>
                  <a:pt x="4517203" y="352368"/>
                  <a:pt x="4531658" y="345141"/>
                </a:cubicBezTo>
                <a:cubicBezTo>
                  <a:pt x="4599297" y="311322"/>
                  <a:pt x="4567884" y="362704"/>
                  <a:pt x="4652682" y="277906"/>
                </a:cubicBezTo>
                <a:cubicBezTo>
                  <a:pt x="4746811" y="244288"/>
                  <a:pt x="5009029" y="170329"/>
                  <a:pt x="5096435" y="143435"/>
                </a:cubicBezTo>
                <a:lnTo>
                  <a:pt x="5177117" y="116541"/>
                </a:lnTo>
                <a:cubicBezTo>
                  <a:pt x="5192449" y="111430"/>
                  <a:pt x="5201643" y="92976"/>
                  <a:pt x="5217458" y="89647"/>
                </a:cubicBezTo>
                <a:cubicBezTo>
                  <a:pt x="5440276" y="42738"/>
                  <a:pt x="5655885" y="0"/>
                  <a:pt x="5871882" y="0"/>
                </a:cubicBezTo>
              </a:path>
            </a:pathLst>
          </a:custGeom>
          <a:noFill/>
          <a:ln w="38100" cap="flat" cmpd="sng">
            <a:solidFill>
              <a:srgbClr val="D26638"/>
            </a:solidFill>
            <a:prstDash val="dash"/>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a:lstStyle/>
          <a:p>
            <a:pPr defTabSz="914400">
              <a:defRPr/>
            </a:pPr>
            <a:endParaRPr lang="en-US" sz="900" kern="0">
              <a:solidFill>
                <a:prstClr val="black"/>
              </a:solidFill>
              <a:latin typeface="Agency FB" panose="020B0503020202020204" pitchFamily="34" charset="0"/>
            </a:endParaRPr>
          </a:p>
        </p:txBody>
      </p:sp>
      <p:sp>
        <p:nvSpPr>
          <p:cNvPr id="81" name="Freeform 12">
            <a:extLst>
              <a:ext uri="{FF2B5EF4-FFF2-40B4-BE49-F238E27FC236}">
                <a16:creationId xmlns:a16="http://schemas.microsoft.com/office/drawing/2014/main" id="{1E5F61E4-964C-42B6-BD4C-DF89D54653C4}"/>
              </a:ext>
            </a:extLst>
          </p:cNvPr>
          <p:cNvSpPr>
            <a:spLocks/>
          </p:cNvSpPr>
          <p:nvPr/>
        </p:nvSpPr>
        <p:spPr bwMode="auto">
          <a:xfrm>
            <a:off x="5452451" y="3572579"/>
            <a:ext cx="3269524" cy="796952"/>
          </a:xfrm>
          <a:custGeom>
            <a:avLst/>
            <a:gdLst>
              <a:gd name="T0" fmla="*/ 641148 w 5871882"/>
              <a:gd name="T1" fmla="*/ 132818 h 2281518"/>
              <a:gd name="T2" fmla="*/ 1061207 w 5871882"/>
              <a:gd name="T3" fmla="*/ 127307 h 2281518"/>
              <a:gd name="T4" fmla="*/ 1348620 w 5871882"/>
              <a:gd name="T5" fmla="*/ 123369 h 2281518"/>
              <a:gd name="T6" fmla="*/ 1613925 w 5871882"/>
              <a:gd name="T7" fmla="*/ 119432 h 2281518"/>
              <a:gd name="T8" fmla="*/ 1945552 w 5871882"/>
              <a:gd name="T9" fmla="*/ 115495 h 2281518"/>
              <a:gd name="T10" fmla="*/ 2144527 w 5871882"/>
              <a:gd name="T11" fmla="*/ 113132 h 2281518"/>
              <a:gd name="T12" fmla="*/ 2365615 w 5871882"/>
              <a:gd name="T13" fmla="*/ 109194 h 2281518"/>
              <a:gd name="T14" fmla="*/ 2630916 w 5871882"/>
              <a:gd name="T15" fmla="*/ 104470 h 2281518"/>
              <a:gd name="T16" fmla="*/ 2940435 w 5871882"/>
              <a:gd name="T17" fmla="*/ 101320 h 2281518"/>
              <a:gd name="T18" fmla="*/ 3227846 w 5871882"/>
              <a:gd name="T19" fmla="*/ 98170 h 2281518"/>
              <a:gd name="T20" fmla="*/ 3426824 w 5871882"/>
              <a:gd name="T21" fmla="*/ 94233 h 2281518"/>
              <a:gd name="T22" fmla="*/ 3603689 w 5871882"/>
              <a:gd name="T23" fmla="*/ 91871 h 2281518"/>
              <a:gd name="T24" fmla="*/ 3802669 w 5871882"/>
              <a:gd name="T25" fmla="*/ 87146 h 2281518"/>
              <a:gd name="T26" fmla="*/ 4045862 w 5871882"/>
              <a:gd name="T27" fmla="*/ 81634 h 2281518"/>
              <a:gd name="T28" fmla="*/ 4222734 w 5871882"/>
              <a:gd name="T29" fmla="*/ 77696 h 2281518"/>
              <a:gd name="T30" fmla="*/ 4421705 w 5871882"/>
              <a:gd name="T31" fmla="*/ 74546 h 2281518"/>
              <a:gd name="T32" fmla="*/ 4753330 w 5871882"/>
              <a:gd name="T33" fmla="*/ 69034 h 2281518"/>
              <a:gd name="T34" fmla="*/ 4974416 w 5871882"/>
              <a:gd name="T35" fmla="*/ 65097 h 2281518"/>
              <a:gd name="T36" fmla="*/ 5107069 w 5871882"/>
              <a:gd name="T37" fmla="*/ 61948 h 2281518"/>
              <a:gd name="T38" fmla="*/ 5239719 w 5871882"/>
              <a:gd name="T39" fmla="*/ 59585 h 2281518"/>
              <a:gd name="T40" fmla="*/ 5460805 w 5871882"/>
              <a:gd name="T41" fmla="*/ 54073 h 2281518"/>
              <a:gd name="T42" fmla="*/ 5571350 w 5871882"/>
              <a:gd name="T43" fmla="*/ 50923 h 2281518"/>
              <a:gd name="T44" fmla="*/ 5792436 w 5871882"/>
              <a:gd name="T45" fmla="*/ 46198 h 2281518"/>
              <a:gd name="T46" fmla="*/ 6057735 w 5871882"/>
              <a:gd name="T47" fmla="*/ 41473 h 2281518"/>
              <a:gd name="T48" fmla="*/ 6345141 w 5871882"/>
              <a:gd name="T49" fmla="*/ 35961 h 2281518"/>
              <a:gd name="T50" fmla="*/ 6698877 w 5871882"/>
              <a:gd name="T51" fmla="*/ 31236 h 2281518"/>
              <a:gd name="T52" fmla="*/ 6919972 w 5871882"/>
              <a:gd name="T53" fmla="*/ 28086 h 2281518"/>
              <a:gd name="T54" fmla="*/ 7185270 w 5871882"/>
              <a:gd name="T55" fmla="*/ 24149 h 2281518"/>
              <a:gd name="T56" fmla="*/ 7384244 w 5871882"/>
              <a:gd name="T57" fmla="*/ 21786 h 2281518"/>
              <a:gd name="T58" fmla="*/ 7649547 w 5871882"/>
              <a:gd name="T59" fmla="*/ 16274 h 2281518"/>
              <a:gd name="T60" fmla="*/ 8511784 w 5871882"/>
              <a:gd name="T61" fmla="*/ 6824 h 2281518"/>
              <a:gd name="T62" fmla="*/ 9654044 w 5871882"/>
              <a:gd name="T63" fmla="*/ 0 h 228151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871882"/>
              <a:gd name="T97" fmla="*/ 0 h 2281518"/>
              <a:gd name="T98" fmla="*/ 5871882 w 5871882"/>
              <a:gd name="T99" fmla="*/ 2281518 h 228151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871882" h="2281518">
                <a:moveTo>
                  <a:pt x="0" y="2281518"/>
                </a:moveTo>
                <a:cubicBezTo>
                  <a:pt x="129988" y="2277036"/>
                  <a:pt x="260374" y="2279179"/>
                  <a:pt x="389964" y="2268071"/>
                </a:cubicBezTo>
                <a:cubicBezTo>
                  <a:pt x="489169" y="2259568"/>
                  <a:pt x="445240" y="2243503"/>
                  <a:pt x="510988" y="2214282"/>
                </a:cubicBezTo>
                <a:cubicBezTo>
                  <a:pt x="576815" y="2185026"/>
                  <a:pt x="585282" y="2191994"/>
                  <a:pt x="645458" y="2173941"/>
                </a:cubicBezTo>
                <a:cubicBezTo>
                  <a:pt x="672612" y="2165795"/>
                  <a:pt x="699247" y="2156012"/>
                  <a:pt x="726141" y="2147047"/>
                </a:cubicBezTo>
                <a:cubicBezTo>
                  <a:pt x="820745" y="2115513"/>
                  <a:pt x="703958" y="2156554"/>
                  <a:pt x="820270" y="2106706"/>
                </a:cubicBezTo>
                <a:cubicBezTo>
                  <a:pt x="847279" y="2095131"/>
                  <a:pt x="887104" y="2086636"/>
                  <a:pt x="914400" y="2079812"/>
                </a:cubicBezTo>
                <a:cubicBezTo>
                  <a:pt x="936812" y="2066365"/>
                  <a:pt x="957241" y="2048853"/>
                  <a:pt x="981635" y="2039471"/>
                </a:cubicBezTo>
                <a:cubicBezTo>
                  <a:pt x="1048446" y="2013774"/>
                  <a:pt x="1075052" y="2022486"/>
                  <a:pt x="1129553" y="1999129"/>
                </a:cubicBezTo>
                <a:cubicBezTo>
                  <a:pt x="1147978" y="1991233"/>
                  <a:pt x="1164572" y="1979273"/>
                  <a:pt x="1183341" y="1972235"/>
                </a:cubicBezTo>
                <a:cubicBezTo>
                  <a:pt x="1200645" y="1965746"/>
                  <a:pt x="1219596" y="1964632"/>
                  <a:pt x="1237129" y="1958788"/>
                </a:cubicBezTo>
                <a:cubicBezTo>
                  <a:pt x="1260028" y="1951155"/>
                  <a:pt x="1281763" y="1940369"/>
                  <a:pt x="1304364" y="1931894"/>
                </a:cubicBezTo>
                <a:cubicBezTo>
                  <a:pt x="1317636" y="1926917"/>
                  <a:pt x="1331259" y="1922929"/>
                  <a:pt x="1344706" y="1918447"/>
                </a:cubicBezTo>
                <a:cubicBezTo>
                  <a:pt x="1474768" y="1820900"/>
                  <a:pt x="1336164" y="1915994"/>
                  <a:pt x="1438835" y="1864659"/>
                </a:cubicBezTo>
                <a:cubicBezTo>
                  <a:pt x="1543105" y="1812524"/>
                  <a:pt x="1418119" y="1858117"/>
                  <a:pt x="1519517" y="1824318"/>
                </a:cubicBezTo>
                <a:cubicBezTo>
                  <a:pt x="1635127" y="1747245"/>
                  <a:pt x="1488854" y="1839650"/>
                  <a:pt x="1600200" y="1783976"/>
                </a:cubicBezTo>
                <a:cubicBezTo>
                  <a:pt x="1614655" y="1776748"/>
                  <a:pt x="1625686" y="1763448"/>
                  <a:pt x="1640541" y="1757082"/>
                </a:cubicBezTo>
                <a:cubicBezTo>
                  <a:pt x="1672242" y="1743496"/>
                  <a:pt x="1766645" y="1733304"/>
                  <a:pt x="1788458" y="1730188"/>
                </a:cubicBezTo>
                <a:cubicBezTo>
                  <a:pt x="1924054" y="1684990"/>
                  <a:pt x="1713714" y="1753956"/>
                  <a:pt x="1882588" y="1703294"/>
                </a:cubicBezTo>
                <a:cubicBezTo>
                  <a:pt x="1909741" y="1695148"/>
                  <a:pt x="1938961" y="1690985"/>
                  <a:pt x="1963270" y="1676400"/>
                </a:cubicBezTo>
                <a:cubicBezTo>
                  <a:pt x="1985682" y="1662953"/>
                  <a:pt x="2007658" y="1648752"/>
                  <a:pt x="2030506" y="1636059"/>
                </a:cubicBezTo>
                <a:cubicBezTo>
                  <a:pt x="2048029" y="1626324"/>
                  <a:pt x="2066890" y="1619110"/>
                  <a:pt x="2084294" y="1609165"/>
                </a:cubicBezTo>
                <a:cubicBezTo>
                  <a:pt x="2098326" y="1601147"/>
                  <a:pt x="2109503" y="1587946"/>
                  <a:pt x="2124635" y="1582271"/>
                </a:cubicBezTo>
                <a:cubicBezTo>
                  <a:pt x="2146035" y="1574246"/>
                  <a:pt x="2169458" y="1573306"/>
                  <a:pt x="2191870" y="1568824"/>
                </a:cubicBezTo>
                <a:lnTo>
                  <a:pt x="2272553" y="1515035"/>
                </a:lnTo>
                <a:cubicBezTo>
                  <a:pt x="2286000" y="1506070"/>
                  <a:pt x="2298439" y="1495369"/>
                  <a:pt x="2312894" y="1488141"/>
                </a:cubicBezTo>
                <a:cubicBezTo>
                  <a:pt x="2365421" y="1461878"/>
                  <a:pt x="2362674" y="1466031"/>
                  <a:pt x="2407023" y="1434353"/>
                </a:cubicBezTo>
                <a:cubicBezTo>
                  <a:pt x="2425260" y="1421326"/>
                  <a:pt x="2443795" y="1408597"/>
                  <a:pt x="2460811" y="1394012"/>
                </a:cubicBezTo>
                <a:cubicBezTo>
                  <a:pt x="2475250" y="1381636"/>
                  <a:pt x="2485027" y="1363750"/>
                  <a:pt x="2501153" y="1353671"/>
                </a:cubicBezTo>
                <a:cubicBezTo>
                  <a:pt x="2521622" y="1340878"/>
                  <a:pt x="2546798" y="1337571"/>
                  <a:pt x="2568388" y="1326776"/>
                </a:cubicBezTo>
                <a:cubicBezTo>
                  <a:pt x="2582843" y="1319548"/>
                  <a:pt x="2593961" y="1306446"/>
                  <a:pt x="2608729" y="1299882"/>
                </a:cubicBezTo>
                <a:cubicBezTo>
                  <a:pt x="2634634" y="1288368"/>
                  <a:pt x="2664055" y="1285666"/>
                  <a:pt x="2689411" y="1272988"/>
                </a:cubicBezTo>
                <a:cubicBezTo>
                  <a:pt x="2759730" y="1237829"/>
                  <a:pt x="2723753" y="1250956"/>
                  <a:pt x="2796988" y="1232647"/>
                </a:cubicBezTo>
                <a:cubicBezTo>
                  <a:pt x="2837502" y="1205638"/>
                  <a:pt x="2843347" y="1199332"/>
                  <a:pt x="2891117" y="1178859"/>
                </a:cubicBezTo>
                <a:cubicBezTo>
                  <a:pt x="2904145" y="1173275"/>
                  <a:pt x="2918430" y="1170996"/>
                  <a:pt x="2931458" y="1165412"/>
                </a:cubicBezTo>
                <a:cubicBezTo>
                  <a:pt x="3096454" y="1094700"/>
                  <a:pt x="2890565" y="1179137"/>
                  <a:pt x="3025588" y="1111624"/>
                </a:cubicBezTo>
                <a:cubicBezTo>
                  <a:pt x="3038266" y="1105285"/>
                  <a:pt x="3052482" y="1102659"/>
                  <a:pt x="3065929" y="1098176"/>
                </a:cubicBezTo>
                <a:cubicBezTo>
                  <a:pt x="3079376" y="1084729"/>
                  <a:pt x="3090447" y="1068384"/>
                  <a:pt x="3106270" y="1057835"/>
                </a:cubicBezTo>
                <a:cubicBezTo>
                  <a:pt x="3118064" y="1049972"/>
                  <a:pt x="3133933" y="1050727"/>
                  <a:pt x="3146611" y="1044388"/>
                </a:cubicBezTo>
                <a:cubicBezTo>
                  <a:pt x="3161066" y="1037160"/>
                  <a:pt x="3172921" y="1025512"/>
                  <a:pt x="3186953" y="1017494"/>
                </a:cubicBezTo>
                <a:cubicBezTo>
                  <a:pt x="3204358" y="1007549"/>
                  <a:pt x="3222812" y="999565"/>
                  <a:pt x="3240741" y="990600"/>
                </a:cubicBezTo>
                <a:cubicBezTo>
                  <a:pt x="3282987" y="927232"/>
                  <a:pt x="3247930" y="965361"/>
                  <a:pt x="3321423" y="923365"/>
                </a:cubicBezTo>
                <a:cubicBezTo>
                  <a:pt x="3335455" y="915347"/>
                  <a:pt x="3349144" y="906567"/>
                  <a:pt x="3361764" y="896471"/>
                </a:cubicBezTo>
                <a:cubicBezTo>
                  <a:pt x="3371664" y="888551"/>
                  <a:pt x="3377787" y="876099"/>
                  <a:pt x="3388658" y="869576"/>
                </a:cubicBezTo>
                <a:cubicBezTo>
                  <a:pt x="3400813" y="862283"/>
                  <a:pt x="3415553" y="860611"/>
                  <a:pt x="3429000" y="856129"/>
                </a:cubicBezTo>
                <a:cubicBezTo>
                  <a:pt x="3432093" y="853809"/>
                  <a:pt x="3510020" y="793810"/>
                  <a:pt x="3523129" y="788894"/>
                </a:cubicBezTo>
                <a:cubicBezTo>
                  <a:pt x="3544529" y="780869"/>
                  <a:pt x="3567952" y="779929"/>
                  <a:pt x="3590364" y="775447"/>
                </a:cubicBezTo>
                <a:cubicBezTo>
                  <a:pt x="3661673" y="704140"/>
                  <a:pt x="3595996" y="761311"/>
                  <a:pt x="3684494" y="708212"/>
                </a:cubicBezTo>
                <a:cubicBezTo>
                  <a:pt x="3798851" y="639598"/>
                  <a:pt x="3723356" y="664880"/>
                  <a:pt x="3818964" y="640976"/>
                </a:cubicBezTo>
                <a:cubicBezTo>
                  <a:pt x="3832411" y="632011"/>
                  <a:pt x="3844851" y="621310"/>
                  <a:pt x="3859306" y="614082"/>
                </a:cubicBezTo>
                <a:cubicBezTo>
                  <a:pt x="3878598" y="604436"/>
                  <a:pt x="3936201" y="591497"/>
                  <a:pt x="3953435" y="587188"/>
                </a:cubicBezTo>
                <a:cubicBezTo>
                  <a:pt x="4017364" y="544569"/>
                  <a:pt x="3978444" y="565405"/>
                  <a:pt x="4074458" y="533400"/>
                </a:cubicBezTo>
                <a:cubicBezTo>
                  <a:pt x="4093475" y="527061"/>
                  <a:pt x="4109635" y="513951"/>
                  <a:pt x="4128247" y="506506"/>
                </a:cubicBezTo>
                <a:cubicBezTo>
                  <a:pt x="4154568" y="495978"/>
                  <a:pt x="4182035" y="488577"/>
                  <a:pt x="4208929" y="479612"/>
                </a:cubicBezTo>
                <a:lnTo>
                  <a:pt x="4249270" y="466165"/>
                </a:lnTo>
                <a:cubicBezTo>
                  <a:pt x="4334672" y="402114"/>
                  <a:pt x="4267488" y="440414"/>
                  <a:pt x="4370294" y="412376"/>
                </a:cubicBezTo>
                <a:cubicBezTo>
                  <a:pt x="4397644" y="404917"/>
                  <a:pt x="4424082" y="394447"/>
                  <a:pt x="4450976" y="385482"/>
                </a:cubicBezTo>
                <a:lnTo>
                  <a:pt x="4491317" y="372035"/>
                </a:lnTo>
                <a:cubicBezTo>
                  <a:pt x="4504764" y="363070"/>
                  <a:pt x="4517203" y="352368"/>
                  <a:pt x="4531658" y="345141"/>
                </a:cubicBezTo>
                <a:cubicBezTo>
                  <a:pt x="4599297" y="311322"/>
                  <a:pt x="4567884" y="362704"/>
                  <a:pt x="4652682" y="277906"/>
                </a:cubicBezTo>
                <a:cubicBezTo>
                  <a:pt x="4746811" y="244288"/>
                  <a:pt x="5009029" y="170329"/>
                  <a:pt x="5096435" y="143435"/>
                </a:cubicBezTo>
                <a:lnTo>
                  <a:pt x="5177117" y="116541"/>
                </a:lnTo>
                <a:cubicBezTo>
                  <a:pt x="5192449" y="111430"/>
                  <a:pt x="5201643" y="92976"/>
                  <a:pt x="5217458" y="89647"/>
                </a:cubicBezTo>
                <a:cubicBezTo>
                  <a:pt x="5440276" y="42738"/>
                  <a:pt x="5655885" y="0"/>
                  <a:pt x="5871882" y="0"/>
                </a:cubicBezTo>
              </a:path>
            </a:pathLst>
          </a:custGeom>
          <a:noFill/>
          <a:ln w="38100" cap="flat" cmpd="sng">
            <a:solidFill>
              <a:srgbClr val="19325C"/>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a:lstStyle/>
          <a:p>
            <a:pPr defTabSz="914400">
              <a:defRPr/>
            </a:pPr>
            <a:endParaRPr lang="en-US" sz="900" kern="0">
              <a:solidFill>
                <a:prstClr val="black"/>
              </a:solidFill>
              <a:latin typeface="Agency FB" panose="020B0503020202020204" pitchFamily="34" charset="0"/>
            </a:endParaRPr>
          </a:p>
        </p:txBody>
      </p:sp>
      <p:sp>
        <p:nvSpPr>
          <p:cNvPr id="82" name="Freeform 13">
            <a:extLst>
              <a:ext uri="{FF2B5EF4-FFF2-40B4-BE49-F238E27FC236}">
                <a16:creationId xmlns:a16="http://schemas.microsoft.com/office/drawing/2014/main" id="{AD4F2B33-2C0E-40C9-B86D-CCAD9A8C038A}"/>
              </a:ext>
            </a:extLst>
          </p:cNvPr>
          <p:cNvSpPr>
            <a:spLocks/>
          </p:cNvSpPr>
          <p:nvPr/>
        </p:nvSpPr>
        <p:spPr bwMode="auto">
          <a:xfrm>
            <a:off x="5378575" y="3506810"/>
            <a:ext cx="3269524" cy="796952"/>
          </a:xfrm>
          <a:custGeom>
            <a:avLst/>
            <a:gdLst>
              <a:gd name="T0" fmla="*/ 641148 w 5871882"/>
              <a:gd name="T1" fmla="*/ 132818 h 2281518"/>
              <a:gd name="T2" fmla="*/ 1061207 w 5871882"/>
              <a:gd name="T3" fmla="*/ 127307 h 2281518"/>
              <a:gd name="T4" fmla="*/ 1348620 w 5871882"/>
              <a:gd name="T5" fmla="*/ 123369 h 2281518"/>
              <a:gd name="T6" fmla="*/ 1613925 w 5871882"/>
              <a:gd name="T7" fmla="*/ 119432 h 2281518"/>
              <a:gd name="T8" fmla="*/ 1945552 w 5871882"/>
              <a:gd name="T9" fmla="*/ 115495 h 2281518"/>
              <a:gd name="T10" fmla="*/ 2144527 w 5871882"/>
              <a:gd name="T11" fmla="*/ 113132 h 2281518"/>
              <a:gd name="T12" fmla="*/ 2365615 w 5871882"/>
              <a:gd name="T13" fmla="*/ 109194 h 2281518"/>
              <a:gd name="T14" fmla="*/ 2630916 w 5871882"/>
              <a:gd name="T15" fmla="*/ 104470 h 2281518"/>
              <a:gd name="T16" fmla="*/ 2940435 w 5871882"/>
              <a:gd name="T17" fmla="*/ 101320 h 2281518"/>
              <a:gd name="T18" fmla="*/ 3227846 w 5871882"/>
              <a:gd name="T19" fmla="*/ 98170 h 2281518"/>
              <a:gd name="T20" fmla="*/ 3426824 w 5871882"/>
              <a:gd name="T21" fmla="*/ 94233 h 2281518"/>
              <a:gd name="T22" fmla="*/ 3603689 w 5871882"/>
              <a:gd name="T23" fmla="*/ 91871 h 2281518"/>
              <a:gd name="T24" fmla="*/ 3802669 w 5871882"/>
              <a:gd name="T25" fmla="*/ 87146 h 2281518"/>
              <a:gd name="T26" fmla="*/ 4045862 w 5871882"/>
              <a:gd name="T27" fmla="*/ 81634 h 2281518"/>
              <a:gd name="T28" fmla="*/ 4222734 w 5871882"/>
              <a:gd name="T29" fmla="*/ 77696 h 2281518"/>
              <a:gd name="T30" fmla="*/ 4421705 w 5871882"/>
              <a:gd name="T31" fmla="*/ 74546 h 2281518"/>
              <a:gd name="T32" fmla="*/ 4753330 w 5871882"/>
              <a:gd name="T33" fmla="*/ 69034 h 2281518"/>
              <a:gd name="T34" fmla="*/ 4974416 w 5871882"/>
              <a:gd name="T35" fmla="*/ 65097 h 2281518"/>
              <a:gd name="T36" fmla="*/ 5107069 w 5871882"/>
              <a:gd name="T37" fmla="*/ 61948 h 2281518"/>
              <a:gd name="T38" fmla="*/ 5239719 w 5871882"/>
              <a:gd name="T39" fmla="*/ 59585 h 2281518"/>
              <a:gd name="T40" fmla="*/ 5460805 w 5871882"/>
              <a:gd name="T41" fmla="*/ 54073 h 2281518"/>
              <a:gd name="T42" fmla="*/ 5571350 w 5871882"/>
              <a:gd name="T43" fmla="*/ 50923 h 2281518"/>
              <a:gd name="T44" fmla="*/ 5792436 w 5871882"/>
              <a:gd name="T45" fmla="*/ 46198 h 2281518"/>
              <a:gd name="T46" fmla="*/ 6057735 w 5871882"/>
              <a:gd name="T47" fmla="*/ 41473 h 2281518"/>
              <a:gd name="T48" fmla="*/ 6345141 w 5871882"/>
              <a:gd name="T49" fmla="*/ 35961 h 2281518"/>
              <a:gd name="T50" fmla="*/ 6698877 w 5871882"/>
              <a:gd name="T51" fmla="*/ 31236 h 2281518"/>
              <a:gd name="T52" fmla="*/ 6919972 w 5871882"/>
              <a:gd name="T53" fmla="*/ 28086 h 2281518"/>
              <a:gd name="T54" fmla="*/ 7185270 w 5871882"/>
              <a:gd name="T55" fmla="*/ 24149 h 2281518"/>
              <a:gd name="T56" fmla="*/ 7384244 w 5871882"/>
              <a:gd name="T57" fmla="*/ 21786 h 2281518"/>
              <a:gd name="T58" fmla="*/ 7649547 w 5871882"/>
              <a:gd name="T59" fmla="*/ 16274 h 2281518"/>
              <a:gd name="T60" fmla="*/ 8511784 w 5871882"/>
              <a:gd name="T61" fmla="*/ 6824 h 2281518"/>
              <a:gd name="T62" fmla="*/ 9654044 w 5871882"/>
              <a:gd name="T63" fmla="*/ 0 h 228151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871882"/>
              <a:gd name="T97" fmla="*/ 0 h 2281518"/>
              <a:gd name="T98" fmla="*/ 5871882 w 5871882"/>
              <a:gd name="T99" fmla="*/ 2281518 h 228151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871882" h="2281518">
                <a:moveTo>
                  <a:pt x="0" y="2281518"/>
                </a:moveTo>
                <a:cubicBezTo>
                  <a:pt x="129988" y="2277036"/>
                  <a:pt x="260374" y="2279179"/>
                  <a:pt x="389964" y="2268071"/>
                </a:cubicBezTo>
                <a:cubicBezTo>
                  <a:pt x="489169" y="2259568"/>
                  <a:pt x="445240" y="2243503"/>
                  <a:pt x="510988" y="2214282"/>
                </a:cubicBezTo>
                <a:cubicBezTo>
                  <a:pt x="576815" y="2185026"/>
                  <a:pt x="585282" y="2191994"/>
                  <a:pt x="645458" y="2173941"/>
                </a:cubicBezTo>
                <a:cubicBezTo>
                  <a:pt x="672612" y="2165795"/>
                  <a:pt x="699247" y="2156012"/>
                  <a:pt x="726141" y="2147047"/>
                </a:cubicBezTo>
                <a:cubicBezTo>
                  <a:pt x="820745" y="2115513"/>
                  <a:pt x="703958" y="2156554"/>
                  <a:pt x="820270" y="2106706"/>
                </a:cubicBezTo>
                <a:cubicBezTo>
                  <a:pt x="847279" y="2095131"/>
                  <a:pt x="887104" y="2086636"/>
                  <a:pt x="914400" y="2079812"/>
                </a:cubicBezTo>
                <a:cubicBezTo>
                  <a:pt x="936812" y="2066365"/>
                  <a:pt x="957241" y="2048853"/>
                  <a:pt x="981635" y="2039471"/>
                </a:cubicBezTo>
                <a:cubicBezTo>
                  <a:pt x="1048446" y="2013774"/>
                  <a:pt x="1075052" y="2022486"/>
                  <a:pt x="1129553" y="1999129"/>
                </a:cubicBezTo>
                <a:cubicBezTo>
                  <a:pt x="1147978" y="1991233"/>
                  <a:pt x="1164572" y="1979273"/>
                  <a:pt x="1183341" y="1972235"/>
                </a:cubicBezTo>
                <a:cubicBezTo>
                  <a:pt x="1200645" y="1965746"/>
                  <a:pt x="1219596" y="1964632"/>
                  <a:pt x="1237129" y="1958788"/>
                </a:cubicBezTo>
                <a:cubicBezTo>
                  <a:pt x="1260028" y="1951155"/>
                  <a:pt x="1281763" y="1940369"/>
                  <a:pt x="1304364" y="1931894"/>
                </a:cubicBezTo>
                <a:cubicBezTo>
                  <a:pt x="1317636" y="1926917"/>
                  <a:pt x="1331259" y="1922929"/>
                  <a:pt x="1344706" y="1918447"/>
                </a:cubicBezTo>
                <a:cubicBezTo>
                  <a:pt x="1474768" y="1820900"/>
                  <a:pt x="1336164" y="1915994"/>
                  <a:pt x="1438835" y="1864659"/>
                </a:cubicBezTo>
                <a:cubicBezTo>
                  <a:pt x="1543105" y="1812524"/>
                  <a:pt x="1418119" y="1858117"/>
                  <a:pt x="1519517" y="1824318"/>
                </a:cubicBezTo>
                <a:cubicBezTo>
                  <a:pt x="1635127" y="1747245"/>
                  <a:pt x="1488854" y="1839650"/>
                  <a:pt x="1600200" y="1783976"/>
                </a:cubicBezTo>
                <a:cubicBezTo>
                  <a:pt x="1614655" y="1776748"/>
                  <a:pt x="1625686" y="1763448"/>
                  <a:pt x="1640541" y="1757082"/>
                </a:cubicBezTo>
                <a:cubicBezTo>
                  <a:pt x="1672242" y="1743496"/>
                  <a:pt x="1766645" y="1733304"/>
                  <a:pt x="1788458" y="1730188"/>
                </a:cubicBezTo>
                <a:cubicBezTo>
                  <a:pt x="1924054" y="1684990"/>
                  <a:pt x="1713714" y="1753956"/>
                  <a:pt x="1882588" y="1703294"/>
                </a:cubicBezTo>
                <a:cubicBezTo>
                  <a:pt x="1909741" y="1695148"/>
                  <a:pt x="1938961" y="1690985"/>
                  <a:pt x="1963270" y="1676400"/>
                </a:cubicBezTo>
                <a:cubicBezTo>
                  <a:pt x="1985682" y="1662953"/>
                  <a:pt x="2007658" y="1648752"/>
                  <a:pt x="2030506" y="1636059"/>
                </a:cubicBezTo>
                <a:cubicBezTo>
                  <a:pt x="2048029" y="1626324"/>
                  <a:pt x="2066890" y="1619110"/>
                  <a:pt x="2084294" y="1609165"/>
                </a:cubicBezTo>
                <a:cubicBezTo>
                  <a:pt x="2098326" y="1601147"/>
                  <a:pt x="2109503" y="1587946"/>
                  <a:pt x="2124635" y="1582271"/>
                </a:cubicBezTo>
                <a:cubicBezTo>
                  <a:pt x="2146035" y="1574246"/>
                  <a:pt x="2169458" y="1573306"/>
                  <a:pt x="2191870" y="1568824"/>
                </a:cubicBezTo>
                <a:lnTo>
                  <a:pt x="2272553" y="1515035"/>
                </a:lnTo>
                <a:cubicBezTo>
                  <a:pt x="2286000" y="1506070"/>
                  <a:pt x="2298439" y="1495369"/>
                  <a:pt x="2312894" y="1488141"/>
                </a:cubicBezTo>
                <a:cubicBezTo>
                  <a:pt x="2365421" y="1461878"/>
                  <a:pt x="2362674" y="1466031"/>
                  <a:pt x="2407023" y="1434353"/>
                </a:cubicBezTo>
                <a:cubicBezTo>
                  <a:pt x="2425260" y="1421326"/>
                  <a:pt x="2443795" y="1408597"/>
                  <a:pt x="2460811" y="1394012"/>
                </a:cubicBezTo>
                <a:cubicBezTo>
                  <a:pt x="2475250" y="1381636"/>
                  <a:pt x="2485027" y="1363750"/>
                  <a:pt x="2501153" y="1353671"/>
                </a:cubicBezTo>
                <a:cubicBezTo>
                  <a:pt x="2521622" y="1340878"/>
                  <a:pt x="2546798" y="1337571"/>
                  <a:pt x="2568388" y="1326776"/>
                </a:cubicBezTo>
                <a:cubicBezTo>
                  <a:pt x="2582843" y="1319548"/>
                  <a:pt x="2593961" y="1306446"/>
                  <a:pt x="2608729" y="1299882"/>
                </a:cubicBezTo>
                <a:cubicBezTo>
                  <a:pt x="2634634" y="1288368"/>
                  <a:pt x="2664055" y="1285666"/>
                  <a:pt x="2689411" y="1272988"/>
                </a:cubicBezTo>
                <a:cubicBezTo>
                  <a:pt x="2759730" y="1237829"/>
                  <a:pt x="2723753" y="1250956"/>
                  <a:pt x="2796988" y="1232647"/>
                </a:cubicBezTo>
                <a:cubicBezTo>
                  <a:pt x="2837502" y="1205638"/>
                  <a:pt x="2843347" y="1199332"/>
                  <a:pt x="2891117" y="1178859"/>
                </a:cubicBezTo>
                <a:cubicBezTo>
                  <a:pt x="2904145" y="1173275"/>
                  <a:pt x="2918430" y="1170996"/>
                  <a:pt x="2931458" y="1165412"/>
                </a:cubicBezTo>
                <a:cubicBezTo>
                  <a:pt x="3096454" y="1094700"/>
                  <a:pt x="2890565" y="1179137"/>
                  <a:pt x="3025588" y="1111624"/>
                </a:cubicBezTo>
                <a:cubicBezTo>
                  <a:pt x="3038266" y="1105285"/>
                  <a:pt x="3052482" y="1102659"/>
                  <a:pt x="3065929" y="1098176"/>
                </a:cubicBezTo>
                <a:cubicBezTo>
                  <a:pt x="3079376" y="1084729"/>
                  <a:pt x="3090447" y="1068384"/>
                  <a:pt x="3106270" y="1057835"/>
                </a:cubicBezTo>
                <a:cubicBezTo>
                  <a:pt x="3118064" y="1049972"/>
                  <a:pt x="3133933" y="1050727"/>
                  <a:pt x="3146611" y="1044388"/>
                </a:cubicBezTo>
                <a:cubicBezTo>
                  <a:pt x="3161066" y="1037160"/>
                  <a:pt x="3172921" y="1025512"/>
                  <a:pt x="3186953" y="1017494"/>
                </a:cubicBezTo>
                <a:cubicBezTo>
                  <a:pt x="3204358" y="1007549"/>
                  <a:pt x="3222812" y="999565"/>
                  <a:pt x="3240741" y="990600"/>
                </a:cubicBezTo>
                <a:cubicBezTo>
                  <a:pt x="3282987" y="927232"/>
                  <a:pt x="3247930" y="965361"/>
                  <a:pt x="3321423" y="923365"/>
                </a:cubicBezTo>
                <a:cubicBezTo>
                  <a:pt x="3335455" y="915347"/>
                  <a:pt x="3349144" y="906567"/>
                  <a:pt x="3361764" y="896471"/>
                </a:cubicBezTo>
                <a:cubicBezTo>
                  <a:pt x="3371664" y="888551"/>
                  <a:pt x="3377787" y="876099"/>
                  <a:pt x="3388658" y="869576"/>
                </a:cubicBezTo>
                <a:cubicBezTo>
                  <a:pt x="3400813" y="862283"/>
                  <a:pt x="3415553" y="860611"/>
                  <a:pt x="3429000" y="856129"/>
                </a:cubicBezTo>
                <a:cubicBezTo>
                  <a:pt x="3432093" y="853809"/>
                  <a:pt x="3510020" y="793810"/>
                  <a:pt x="3523129" y="788894"/>
                </a:cubicBezTo>
                <a:cubicBezTo>
                  <a:pt x="3544529" y="780869"/>
                  <a:pt x="3567952" y="779929"/>
                  <a:pt x="3590364" y="775447"/>
                </a:cubicBezTo>
                <a:cubicBezTo>
                  <a:pt x="3661673" y="704140"/>
                  <a:pt x="3595996" y="761311"/>
                  <a:pt x="3684494" y="708212"/>
                </a:cubicBezTo>
                <a:cubicBezTo>
                  <a:pt x="3798851" y="639598"/>
                  <a:pt x="3723356" y="664880"/>
                  <a:pt x="3818964" y="640976"/>
                </a:cubicBezTo>
                <a:cubicBezTo>
                  <a:pt x="3832411" y="632011"/>
                  <a:pt x="3844851" y="621310"/>
                  <a:pt x="3859306" y="614082"/>
                </a:cubicBezTo>
                <a:cubicBezTo>
                  <a:pt x="3878598" y="604436"/>
                  <a:pt x="3936201" y="591497"/>
                  <a:pt x="3953435" y="587188"/>
                </a:cubicBezTo>
                <a:cubicBezTo>
                  <a:pt x="4017364" y="544569"/>
                  <a:pt x="3978444" y="565405"/>
                  <a:pt x="4074458" y="533400"/>
                </a:cubicBezTo>
                <a:cubicBezTo>
                  <a:pt x="4093475" y="527061"/>
                  <a:pt x="4109635" y="513951"/>
                  <a:pt x="4128247" y="506506"/>
                </a:cubicBezTo>
                <a:cubicBezTo>
                  <a:pt x="4154568" y="495978"/>
                  <a:pt x="4182035" y="488577"/>
                  <a:pt x="4208929" y="479612"/>
                </a:cubicBezTo>
                <a:lnTo>
                  <a:pt x="4249270" y="466165"/>
                </a:lnTo>
                <a:cubicBezTo>
                  <a:pt x="4334672" y="402114"/>
                  <a:pt x="4267488" y="440414"/>
                  <a:pt x="4370294" y="412376"/>
                </a:cubicBezTo>
                <a:cubicBezTo>
                  <a:pt x="4397644" y="404917"/>
                  <a:pt x="4424082" y="394447"/>
                  <a:pt x="4450976" y="385482"/>
                </a:cubicBezTo>
                <a:lnTo>
                  <a:pt x="4491317" y="372035"/>
                </a:lnTo>
                <a:cubicBezTo>
                  <a:pt x="4504764" y="363070"/>
                  <a:pt x="4517203" y="352368"/>
                  <a:pt x="4531658" y="345141"/>
                </a:cubicBezTo>
                <a:cubicBezTo>
                  <a:pt x="4599297" y="311322"/>
                  <a:pt x="4567884" y="362704"/>
                  <a:pt x="4652682" y="277906"/>
                </a:cubicBezTo>
                <a:cubicBezTo>
                  <a:pt x="4746811" y="244288"/>
                  <a:pt x="5009029" y="170329"/>
                  <a:pt x="5096435" y="143435"/>
                </a:cubicBezTo>
                <a:lnTo>
                  <a:pt x="5177117" y="116541"/>
                </a:lnTo>
                <a:cubicBezTo>
                  <a:pt x="5192449" y="111430"/>
                  <a:pt x="5201643" y="92976"/>
                  <a:pt x="5217458" y="89647"/>
                </a:cubicBezTo>
                <a:cubicBezTo>
                  <a:pt x="5440276" y="42738"/>
                  <a:pt x="5655885" y="0"/>
                  <a:pt x="5871882" y="0"/>
                </a:cubicBezTo>
              </a:path>
            </a:pathLst>
          </a:custGeom>
          <a:noFill/>
          <a:ln w="38100" cap="flat" cmpd="sng">
            <a:solidFill>
              <a:srgbClr val="5BCCDF"/>
            </a:solidFill>
            <a:prstDash val="sysDash"/>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endParaRPr>
          </a:p>
        </p:txBody>
      </p:sp>
      <p:sp>
        <p:nvSpPr>
          <p:cNvPr id="83" name="Freeform 14">
            <a:extLst>
              <a:ext uri="{FF2B5EF4-FFF2-40B4-BE49-F238E27FC236}">
                <a16:creationId xmlns:a16="http://schemas.microsoft.com/office/drawing/2014/main" id="{8DAF95F5-0FF6-4F27-8221-ACCA54619A72}"/>
              </a:ext>
            </a:extLst>
          </p:cNvPr>
          <p:cNvSpPr>
            <a:spLocks/>
          </p:cNvSpPr>
          <p:nvPr/>
        </p:nvSpPr>
        <p:spPr bwMode="auto">
          <a:xfrm>
            <a:off x="5378575" y="3658610"/>
            <a:ext cx="3269524" cy="796952"/>
          </a:xfrm>
          <a:custGeom>
            <a:avLst/>
            <a:gdLst>
              <a:gd name="T0" fmla="*/ 641148 w 5871882"/>
              <a:gd name="T1" fmla="*/ 132818 h 2281518"/>
              <a:gd name="T2" fmla="*/ 1061207 w 5871882"/>
              <a:gd name="T3" fmla="*/ 127307 h 2281518"/>
              <a:gd name="T4" fmla="*/ 1348620 w 5871882"/>
              <a:gd name="T5" fmla="*/ 123369 h 2281518"/>
              <a:gd name="T6" fmla="*/ 1613925 w 5871882"/>
              <a:gd name="T7" fmla="*/ 119432 h 2281518"/>
              <a:gd name="T8" fmla="*/ 1945552 w 5871882"/>
              <a:gd name="T9" fmla="*/ 115495 h 2281518"/>
              <a:gd name="T10" fmla="*/ 2144527 w 5871882"/>
              <a:gd name="T11" fmla="*/ 113132 h 2281518"/>
              <a:gd name="T12" fmla="*/ 2365615 w 5871882"/>
              <a:gd name="T13" fmla="*/ 109194 h 2281518"/>
              <a:gd name="T14" fmla="*/ 2630916 w 5871882"/>
              <a:gd name="T15" fmla="*/ 104470 h 2281518"/>
              <a:gd name="T16" fmla="*/ 2940435 w 5871882"/>
              <a:gd name="T17" fmla="*/ 101320 h 2281518"/>
              <a:gd name="T18" fmla="*/ 3227846 w 5871882"/>
              <a:gd name="T19" fmla="*/ 98170 h 2281518"/>
              <a:gd name="T20" fmla="*/ 3426824 w 5871882"/>
              <a:gd name="T21" fmla="*/ 94233 h 2281518"/>
              <a:gd name="T22" fmla="*/ 3603689 w 5871882"/>
              <a:gd name="T23" fmla="*/ 91871 h 2281518"/>
              <a:gd name="T24" fmla="*/ 3802669 w 5871882"/>
              <a:gd name="T25" fmla="*/ 87146 h 2281518"/>
              <a:gd name="T26" fmla="*/ 4045862 w 5871882"/>
              <a:gd name="T27" fmla="*/ 81634 h 2281518"/>
              <a:gd name="T28" fmla="*/ 4222734 w 5871882"/>
              <a:gd name="T29" fmla="*/ 77696 h 2281518"/>
              <a:gd name="T30" fmla="*/ 4421705 w 5871882"/>
              <a:gd name="T31" fmla="*/ 74546 h 2281518"/>
              <a:gd name="T32" fmla="*/ 4753330 w 5871882"/>
              <a:gd name="T33" fmla="*/ 69034 h 2281518"/>
              <a:gd name="T34" fmla="*/ 4974416 w 5871882"/>
              <a:gd name="T35" fmla="*/ 65097 h 2281518"/>
              <a:gd name="T36" fmla="*/ 5107069 w 5871882"/>
              <a:gd name="T37" fmla="*/ 61948 h 2281518"/>
              <a:gd name="T38" fmla="*/ 5239719 w 5871882"/>
              <a:gd name="T39" fmla="*/ 59585 h 2281518"/>
              <a:gd name="T40" fmla="*/ 5460805 w 5871882"/>
              <a:gd name="T41" fmla="*/ 54073 h 2281518"/>
              <a:gd name="T42" fmla="*/ 5571350 w 5871882"/>
              <a:gd name="T43" fmla="*/ 50923 h 2281518"/>
              <a:gd name="T44" fmla="*/ 5792436 w 5871882"/>
              <a:gd name="T45" fmla="*/ 46198 h 2281518"/>
              <a:gd name="T46" fmla="*/ 6057735 w 5871882"/>
              <a:gd name="T47" fmla="*/ 41473 h 2281518"/>
              <a:gd name="T48" fmla="*/ 6345141 w 5871882"/>
              <a:gd name="T49" fmla="*/ 35961 h 2281518"/>
              <a:gd name="T50" fmla="*/ 6698877 w 5871882"/>
              <a:gd name="T51" fmla="*/ 31236 h 2281518"/>
              <a:gd name="T52" fmla="*/ 6919972 w 5871882"/>
              <a:gd name="T53" fmla="*/ 28086 h 2281518"/>
              <a:gd name="T54" fmla="*/ 7185270 w 5871882"/>
              <a:gd name="T55" fmla="*/ 24149 h 2281518"/>
              <a:gd name="T56" fmla="*/ 7384244 w 5871882"/>
              <a:gd name="T57" fmla="*/ 21786 h 2281518"/>
              <a:gd name="T58" fmla="*/ 7649547 w 5871882"/>
              <a:gd name="T59" fmla="*/ 16274 h 2281518"/>
              <a:gd name="T60" fmla="*/ 8511784 w 5871882"/>
              <a:gd name="T61" fmla="*/ 6824 h 2281518"/>
              <a:gd name="T62" fmla="*/ 9654044 w 5871882"/>
              <a:gd name="T63" fmla="*/ 0 h 228151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871882"/>
              <a:gd name="T97" fmla="*/ 0 h 2281518"/>
              <a:gd name="T98" fmla="*/ 5871882 w 5871882"/>
              <a:gd name="T99" fmla="*/ 2281518 h 228151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871882" h="2281518">
                <a:moveTo>
                  <a:pt x="0" y="2281518"/>
                </a:moveTo>
                <a:cubicBezTo>
                  <a:pt x="129988" y="2277036"/>
                  <a:pt x="260374" y="2279179"/>
                  <a:pt x="389964" y="2268071"/>
                </a:cubicBezTo>
                <a:cubicBezTo>
                  <a:pt x="489169" y="2259568"/>
                  <a:pt x="445240" y="2243503"/>
                  <a:pt x="510988" y="2214282"/>
                </a:cubicBezTo>
                <a:cubicBezTo>
                  <a:pt x="576815" y="2185026"/>
                  <a:pt x="585282" y="2191994"/>
                  <a:pt x="645458" y="2173941"/>
                </a:cubicBezTo>
                <a:cubicBezTo>
                  <a:pt x="672612" y="2165795"/>
                  <a:pt x="699247" y="2156012"/>
                  <a:pt x="726141" y="2147047"/>
                </a:cubicBezTo>
                <a:cubicBezTo>
                  <a:pt x="820745" y="2115513"/>
                  <a:pt x="703958" y="2156554"/>
                  <a:pt x="820270" y="2106706"/>
                </a:cubicBezTo>
                <a:cubicBezTo>
                  <a:pt x="847279" y="2095131"/>
                  <a:pt x="887104" y="2086636"/>
                  <a:pt x="914400" y="2079812"/>
                </a:cubicBezTo>
                <a:cubicBezTo>
                  <a:pt x="936812" y="2066365"/>
                  <a:pt x="957241" y="2048853"/>
                  <a:pt x="981635" y="2039471"/>
                </a:cubicBezTo>
                <a:cubicBezTo>
                  <a:pt x="1048446" y="2013774"/>
                  <a:pt x="1075052" y="2022486"/>
                  <a:pt x="1129553" y="1999129"/>
                </a:cubicBezTo>
                <a:cubicBezTo>
                  <a:pt x="1147978" y="1991233"/>
                  <a:pt x="1164572" y="1979273"/>
                  <a:pt x="1183341" y="1972235"/>
                </a:cubicBezTo>
                <a:cubicBezTo>
                  <a:pt x="1200645" y="1965746"/>
                  <a:pt x="1219596" y="1964632"/>
                  <a:pt x="1237129" y="1958788"/>
                </a:cubicBezTo>
                <a:cubicBezTo>
                  <a:pt x="1260028" y="1951155"/>
                  <a:pt x="1281763" y="1940369"/>
                  <a:pt x="1304364" y="1931894"/>
                </a:cubicBezTo>
                <a:cubicBezTo>
                  <a:pt x="1317636" y="1926917"/>
                  <a:pt x="1331259" y="1922929"/>
                  <a:pt x="1344706" y="1918447"/>
                </a:cubicBezTo>
                <a:cubicBezTo>
                  <a:pt x="1474768" y="1820900"/>
                  <a:pt x="1336164" y="1915994"/>
                  <a:pt x="1438835" y="1864659"/>
                </a:cubicBezTo>
                <a:cubicBezTo>
                  <a:pt x="1543105" y="1812524"/>
                  <a:pt x="1418119" y="1858117"/>
                  <a:pt x="1519517" y="1824318"/>
                </a:cubicBezTo>
                <a:cubicBezTo>
                  <a:pt x="1635127" y="1747245"/>
                  <a:pt x="1488854" y="1839650"/>
                  <a:pt x="1600200" y="1783976"/>
                </a:cubicBezTo>
                <a:cubicBezTo>
                  <a:pt x="1614655" y="1776748"/>
                  <a:pt x="1625686" y="1763448"/>
                  <a:pt x="1640541" y="1757082"/>
                </a:cubicBezTo>
                <a:cubicBezTo>
                  <a:pt x="1672242" y="1743496"/>
                  <a:pt x="1766645" y="1733304"/>
                  <a:pt x="1788458" y="1730188"/>
                </a:cubicBezTo>
                <a:cubicBezTo>
                  <a:pt x="1924054" y="1684990"/>
                  <a:pt x="1713714" y="1753956"/>
                  <a:pt x="1882588" y="1703294"/>
                </a:cubicBezTo>
                <a:cubicBezTo>
                  <a:pt x="1909741" y="1695148"/>
                  <a:pt x="1938961" y="1690985"/>
                  <a:pt x="1963270" y="1676400"/>
                </a:cubicBezTo>
                <a:cubicBezTo>
                  <a:pt x="1985682" y="1662953"/>
                  <a:pt x="2007658" y="1648752"/>
                  <a:pt x="2030506" y="1636059"/>
                </a:cubicBezTo>
                <a:cubicBezTo>
                  <a:pt x="2048029" y="1626324"/>
                  <a:pt x="2066890" y="1619110"/>
                  <a:pt x="2084294" y="1609165"/>
                </a:cubicBezTo>
                <a:cubicBezTo>
                  <a:pt x="2098326" y="1601147"/>
                  <a:pt x="2109503" y="1587946"/>
                  <a:pt x="2124635" y="1582271"/>
                </a:cubicBezTo>
                <a:cubicBezTo>
                  <a:pt x="2146035" y="1574246"/>
                  <a:pt x="2169458" y="1573306"/>
                  <a:pt x="2191870" y="1568824"/>
                </a:cubicBezTo>
                <a:lnTo>
                  <a:pt x="2272553" y="1515035"/>
                </a:lnTo>
                <a:cubicBezTo>
                  <a:pt x="2286000" y="1506070"/>
                  <a:pt x="2298439" y="1495369"/>
                  <a:pt x="2312894" y="1488141"/>
                </a:cubicBezTo>
                <a:cubicBezTo>
                  <a:pt x="2365421" y="1461878"/>
                  <a:pt x="2362674" y="1466031"/>
                  <a:pt x="2407023" y="1434353"/>
                </a:cubicBezTo>
                <a:cubicBezTo>
                  <a:pt x="2425260" y="1421326"/>
                  <a:pt x="2443795" y="1408597"/>
                  <a:pt x="2460811" y="1394012"/>
                </a:cubicBezTo>
                <a:cubicBezTo>
                  <a:pt x="2475250" y="1381636"/>
                  <a:pt x="2485027" y="1363750"/>
                  <a:pt x="2501153" y="1353671"/>
                </a:cubicBezTo>
                <a:cubicBezTo>
                  <a:pt x="2521622" y="1340878"/>
                  <a:pt x="2546798" y="1337571"/>
                  <a:pt x="2568388" y="1326776"/>
                </a:cubicBezTo>
                <a:cubicBezTo>
                  <a:pt x="2582843" y="1319548"/>
                  <a:pt x="2593961" y="1306446"/>
                  <a:pt x="2608729" y="1299882"/>
                </a:cubicBezTo>
                <a:cubicBezTo>
                  <a:pt x="2634634" y="1288368"/>
                  <a:pt x="2664055" y="1285666"/>
                  <a:pt x="2689411" y="1272988"/>
                </a:cubicBezTo>
                <a:cubicBezTo>
                  <a:pt x="2759730" y="1237829"/>
                  <a:pt x="2723753" y="1250956"/>
                  <a:pt x="2796988" y="1232647"/>
                </a:cubicBezTo>
                <a:cubicBezTo>
                  <a:pt x="2837502" y="1205638"/>
                  <a:pt x="2843347" y="1199332"/>
                  <a:pt x="2891117" y="1178859"/>
                </a:cubicBezTo>
                <a:cubicBezTo>
                  <a:pt x="2904145" y="1173275"/>
                  <a:pt x="2918430" y="1170996"/>
                  <a:pt x="2931458" y="1165412"/>
                </a:cubicBezTo>
                <a:cubicBezTo>
                  <a:pt x="3096454" y="1094700"/>
                  <a:pt x="2890565" y="1179137"/>
                  <a:pt x="3025588" y="1111624"/>
                </a:cubicBezTo>
                <a:cubicBezTo>
                  <a:pt x="3038266" y="1105285"/>
                  <a:pt x="3052482" y="1102659"/>
                  <a:pt x="3065929" y="1098176"/>
                </a:cubicBezTo>
                <a:cubicBezTo>
                  <a:pt x="3079376" y="1084729"/>
                  <a:pt x="3090447" y="1068384"/>
                  <a:pt x="3106270" y="1057835"/>
                </a:cubicBezTo>
                <a:cubicBezTo>
                  <a:pt x="3118064" y="1049972"/>
                  <a:pt x="3133933" y="1050727"/>
                  <a:pt x="3146611" y="1044388"/>
                </a:cubicBezTo>
                <a:cubicBezTo>
                  <a:pt x="3161066" y="1037160"/>
                  <a:pt x="3172921" y="1025512"/>
                  <a:pt x="3186953" y="1017494"/>
                </a:cubicBezTo>
                <a:cubicBezTo>
                  <a:pt x="3204358" y="1007549"/>
                  <a:pt x="3222812" y="999565"/>
                  <a:pt x="3240741" y="990600"/>
                </a:cubicBezTo>
                <a:cubicBezTo>
                  <a:pt x="3282987" y="927232"/>
                  <a:pt x="3247930" y="965361"/>
                  <a:pt x="3321423" y="923365"/>
                </a:cubicBezTo>
                <a:cubicBezTo>
                  <a:pt x="3335455" y="915347"/>
                  <a:pt x="3349144" y="906567"/>
                  <a:pt x="3361764" y="896471"/>
                </a:cubicBezTo>
                <a:cubicBezTo>
                  <a:pt x="3371664" y="888551"/>
                  <a:pt x="3377787" y="876099"/>
                  <a:pt x="3388658" y="869576"/>
                </a:cubicBezTo>
                <a:cubicBezTo>
                  <a:pt x="3400813" y="862283"/>
                  <a:pt x="3415553" y="860611"/>
                  <a:pt x="3429000" y="856129"/>
                </a:cubicBezTo>
                <a:cubicBezTo>
                  <a:pt x="3432093" y="853809"/>
                  <a:pt x="3510020" y="793810"/>
                  <a:pt x="3523129" y="788894"/>
                </a:cubicBezTo>
                <a:cubicBezTo>
                  <a:pt x="3544529" y="780869"/>
                  <a:pt x="3567952" y="779929"/>
                  <a:pt x="3590364" y="775447"/>
                </a:cubicBezTo>
                <a:cubicBezTo>
                  <a:pt x="3661673" y="704140"/>
                  <a:pt x="3595996" y="761311"/>
                  <a:pt x="3684494" y="708212"/>
                </a:cubicBezTo>
                <a:cubicBezTo>
                  <a:pt x="3798851" y="639598"/>
                  <a:pt x="3723356" y="664880"/>
                  <a:pt x="3818964" y="640976"/>
                </a:cubicBezTo>
                <a:cubicBezTo>
                  <a:pt x="3832411" y="632011"/>
                  <a:pt x="3844851" y="621310"/>
                  <a:pt x="3859306" y="614082"/>
                </a:cubicBezTo>
                <a:cubicBezTo>
                  <a:pt x="3878598" y="604436"/>
                  <a:pt x="3936201" y="591497"/>
                  <a:pt x="3953435" y="587188"/>
                </a:cubicBezTo>
                <a:cubicBezTo>
                  <a:pt x="4017364" y="544569"/>
                  <a:pt x="3978444" y="565405"/>
                  <a:pt x="4074458" y="533400"/>
                </a:cubicBezTo>
                <a:cubicBezTo>
                  <a:pt x="4093475" y="527061"/>
                  <a:pt x="4109635" y="513951"/>
                  <a:pt x="4128247" y="506506"/>
                </a:cubicBezTo>
                <a:cubicBezTo>
                  <a:pt x="4154568" y="495978"/>
                  <a:pt x="4182035" y="488577"/>
                  <a:pt x="4208929" y="479612"/>
                </a:cubicBezTo>
                <a:lnTo>
                  <a:pt x="4249270" y="466165"/>
                </a:lnTo>
                <a:cubicBezTo>
                  <a:pt x="4334672" y="402114"/>
                  <a:pt x="4267488" y="440414"/>
                  <a:pt x="4370294" y="412376"/>
                </a:cubicBezTo>
                <a:cubicBezTo>
                  <a:pt x="4397644" y="404917"/>
                  <a:pt x="4424082" y="394447"/>
                  <a:pt x="4450976" y="385482"/>
                </a:cubicBezTo>
                <a:lnTo>
                  <a:pt x="4491317" y="372035"/>
                </a:lnTo>
                <a:cubicBezTo>
                  <a:pt x="4504764" y="363070"/>
                  <a:pt x="4517203" y="352368"/>
                  <a:pt x="4531658" y="345141"/>
                </a:cubicBezTo>
                <a:cubicBezTo>
                  <a:pt x="4599297" y="311322"/>
                  <a:pt x="4567884" y="362704"/>
                  <a:pt x="4652682" y="277906"/>
                </a:cubicBezTo>
                <a:cubicBezTo>
                  <a:pt x="4746811" y="244288"/>
                  <a:pt x="5009029" y="170329"/>
                  <a:pt x="5096435" y="143435"/>
                </a:cubicBezTo>
                <a:lnTo>
                  <a:pt x="5177117" y="116541"/>
                </a:lnTo>
                <a:cubicBezTo>
                  <a:pt x="5192449" y="111430"/>
                  <a:pt x="5201643" y="92976"/>
                  <a:pt x="5217458" y="89647"/>
                </a:cubicBezTo>
                <a:cubicBezTo>
                  <a:pt x="5440276" y="42738"/>
                  <a:pt x="5655885" y="0"/>
                  <a:pt x="5871882" y="0"/>
                </a:cubicBezTo>
              </a:path>
            </a:pathLst>
          </a:custGeom>
          <a:noFill/>
          <a:ln w="38100" cap="flat" cmpd="sng">
            <a:solidFill>
              <a:srgbClr val="5BCCDF"/>
            </a:solidFill>
            <a:prstDash val="sysDash"/>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endParaRPr>
          </a:p>
        </p:txBody>
      </p:sp>
      <p:sp>
        <p:nvSpPr>
          <p:cNvPr id="84" name="Oval 15">
            <a:extLst>
              <a:ext uri="{FF2B5EF4-FFF2-40B4-BE49-F238E27FC236}">
                <a16:creationId xmlns:a16="http://schemas.microsoft.com/office/drawing/2014/main" id="{94A2E1E6-AC0E-45E6-A79E-BC60E9D3DC1F}"/>
              </a:ext>
            </a:extLst>
          </p:cNvPr>
          <p:cNvSpPr>
            <a:spLocks noChangeArrowheads="1"/>
          </p:cNvSpPr>
          <p:nvPr/>
        </p:nvSpPr>
        <p:spPr bwMode="auto">
          <a:xfrm>
            <a:off x="5378575" y="4303761"/>
            <a:ext cx="79744" cy="75900"/>
          </a:xfrm>
          <a:prstGeom prst="ellipse">
            <a:avLst/>
          </a:prstGeom>
          <a:solidFill>
            <a:srgbClr val="FFC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400">
              <a:defRPr/>
            </a:pPr>
            <a:endParaRPr lang="en-US" sz="900" b="1" kern="0" dirty="0">
              <a:solidFill>
                <a:sysClr val="windowText" lastClr="000000"/>
              </a:solidFill>
              <a:latin typeface="Agency FB" panose="020B0503020202020204" pitchFamily="34" charset="0"/>
            </a:endParaRPr>
          </a:p>
        </p:txBody>
      </p:sp>
      <p:sp>
        <p:nvSpPr>
          <p:cNvPr id="85" name="Oval 16">
            <a:extLst>
              <a:ext uri="{FF2B5EF4-FFF2-40B4-BE49-F238E27FC236}">
                <a16:creationId xmlns:a16="http://schemas.microsoft.com/office/drawing/2014/main" id="{7C4ACF54-C443-414F-9122-5B8B64D6E3A5}"/>
              </a:ext>
            </a:extLst>
          </p:cNvPr>
          <p:cNvSpPr>
            <a:spLocks noChangeArrowheads="1"/>
          </p:cNvSpPr>
          <p:nvPr/>
        </p:nvSpPr>
        <p:spPr bwMode="auto">
          <a:xfrm>
            <a:off x="5617808" y="4265811"/>
            <a:ext cx="79744" cy="75900"/>
          </a:xfrm>
          <a:prstGeom prst="ellipse">
            <a:avLst/>
          </a:prstGeom>
          <a:solidFill>
            <a:srgbClr val="FFC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400">
              <a:defRPr/>
            </a:pPr>
            <a:endParaRPr lang="en-US" sz="900" kern="0">
              <a:solidFill>
                <a:prstClr val="black"/>
              </a:solidFill>
              <a:latin typeface="Agency FB" panose="020B0503020202020204" pitchFamily="34" charset="0"/>
            </a:endParaRPr>
          </a:p>
        </p:txBody>
      </p:sp>
      <p:sp>
        <p:nvSpPr>
          <p:cNvPr id="86" name="Oval 17">
            <a:extLst>
              <a:ext uri="{FF2B5EF4-FFF2-40B4-BE49-F238E27FC236}">
                <a16:creationId xmlns:a16="http://schemas.microsoft.com/office/drawing/2014/main" id="{36E2B8B5-6687-42B8-9CBA-06A2513AE695}"/>
              </a:ext>
            </a:extLst>
          </p:cNvPr>
          <p:cNvSpPr>
            <a:spLocks noChangeArrowheads="1"/>
          </p:cNvSpPr>
          <p:nvPr/>
        </p:nvSpPr>
        <p:spPr bwMode="auto">
          <a:xfrm>
            <a:off x="5936786" y="4151961"/>
            <a:ext cx="79744" cy="75900"/>
          </a:xfrm>
          <a:prstGeom prst="ellipse">
            <a:avLst/>
          </a:prstGeom>
          <a:solidFill>
            <a:srgbClr val="FFC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400">
              <a:defRPr/>
            </a:pPr>
            <a:endParaRPr lang="en-US" sz="900" kern="0">
              <a:solidFill>
                <a:prstClr val="black"/>
              </a:solidFill>
              <a:latin typeface="Agency FB" panose="020B0503020202020204" pitchFamily="34" charset="0"/>
            </a:endParaRPr>
          </a:p>
        </p:txBody>
      </p:sp>
      <p:sp>
        <p:nvSpPr>
          <p:cNvPr id="87" name="Oval 18">
            <a:extLst>
              <a:ext uri="{FF2B5EF4-FFF2-40B4-BE49-F238E27FC236}">
                <a16:creationId xmlns:a16="http://schemas.microsoft.com/office/drawing/2014/main" id="{AE13B533-85B2-42E6-950C-6456188CB7E5}"/>
              </a:ext>
            </a:extLst>
          </p:cNvPr>
          <p:cNvSpPr>
            <a:spLocks noChangeArrowheads="1"/>
          </p:cNvSpPr>
          <p:nvPr/>
        </p:nvSpPr>
        <p:spPr bwMode="auto">
          <a:xfrm>
            <a:off x="6255765" y="4038111"/>
            <a:ext cx="79744" cy="75900"/>
          </a:xfrm>
          <a:prstGeom prst="ellipse">
            <a:avLst/>
          </a:prstGeom>
          <a:solidFill>
            <a:srgbClr val="FFC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400">
              <a:defRPr/>
            </a:pPr>
            <a:endParaRPr lang="en-US" sz="900" kern="0">
              <a:solidFill>
                <a:prstClr val="black"/>
              </a:solidFill>
              <a:latin typeface="Agency FB" panose="020B0503020202020204" pitchFamily="34" charset="0"/>
            </a:endParaRPr>
          </a:p>
        </p:txBody>
      </p:sp>
      <p:sp>
        <p:nvSpPr>
          <p:cNvPr id="88" name="Oval 19">
            <a:extLst>
              <a:ext uri="{FF2B5EF4-FFF2-40B4-BE49-F238E27FC236}">
                <a16:creationId xmlns:a16="http://schemas.microsoft.com/office/drawing/2014/main" id="{CBD7841C-8D82-4A2D-86EE-3577E4FD69A6}"/>
              </a:ext>
            </a:extLst>
          </p:cNvPr>
          <p:cNvSpPr>
            <a:spLocks noChangeArrowheads="1"/>
          </p:cNvSpPr>
          <p:nvPr/>
        </p:nvSpPr>
        <p:spPr bwMode="auto">
          <a:xfrm>
            <a:off x="6574743" y="3924261"/>
            <a:ext cx="79744" cy="75900"/>
          </a:xfrm>
          <a:prstGeom prst="ellipse">
            <a:avLst/>
          </a:prstGeom>
          <a:solidFill>
            <a:srgbClr val="FFC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400">
              <a:defRPr/>
            </a:pPr>
            <a:endParaRPr lang="en-US" sz="900" kern="0">
              <a:solidFill>
                <a:prstClr val="black"/>
              </a:solidFill>
              <a:latin typeface="Agency FB" panose="020B0503020202020204" pitchFamily="34" charset="0"/>
            </a:endParaRPr>
          </a:p>
        </p:txBody>
      </p:sp>
      <p:sp>
        <p:nvSpPr>
          <p:cNvPr id="89" name="Oval 20">
            <a:extLst>
              <a:ext uri="{FF2B5EF4-FFF2-40B4-BE49-F238E27FC236}">
                <a16:creationId xmlns:a16="http://schemas.microsoft.com/office/drawing/2014/main" id="{AEFF9F83-BDD1-40B1-BD30-163A80EAC398}"/>
              </a:ext>
            </a:extLst>
          </p:cNvPr>
          <p:cNvSpPr>
            <a:spLocks noChangeArrowheads="1"/>
          </p:cNvSpPr>
          <p:nvPr/>
        </p:nvSpPr>
        <p:spPr bwMode="auto">
          <a:xfrm>
            <a:off x="6853848" y="3772460"/>
            <a:ext cx="79744" cy="75900"/>
          </a:xfrm>
          <a:prstGeom prst="ellipse">
            <a:avLst/>
          </a:prstGeom>
          <a:solidFill>
            <a:srgbClr val="FFC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400">
              <a:defRPr/>
            </a:pPr>
            <a:endParaRPr lang="en-US" sz="900" kern="0">
              <a:solidFill>
                <a:prstClr val="black"/>
              </a:solidFill>
              <a:latin typeface="Agency FB" panose="020B0503020202020204" pitchFamily="34" charset="0"/>
            </a:endParaRPr>
          </a:p>
        </p:txBody>
      </p:sp>
      <p:sp>
        <p:nvSpPr>
          <p:cNvPr id="90" name="Oval 21">
            <a:extLst>
              <a:ext uri="{FF2B5EF4-FFF2-40B4-BE49-F238E27FC236}">
                <a16:creationId xmlns:a16="http://schemas.microsoft.com/office/drawing/2014/main" id="{EC71A46E-F5AB-4B1D-9909-5C0A11A76E78}"/>
              </a:ext>
            </a:extLst>
          </p:cNvPr>
          <p:cNvSpPr>
            <a:spLocks noChangeArrowheads="1"/>
          </p:cNvSpPr>
          <p:nvPr/>
        </p:nvSpPr>
        <p:spPr bwMode="auto">
          <a:xfrm>
            <a:off x="7172826" y="3582710"/>
            <a:ext cx="79744" cy="75900"/>
          </a:xfrm>
          <a:prstGeom prst="ellipse">
            <a:avLst/>
          </a:prstGeom>
          <a:solidFill>
            <a:srgbClr val="FFC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400">
              <a:defRPr/>
            </a:pPr>
            <a:endParaRPr lang="en-US" sz="900" kern="0">
              <a:solidFill>
                <a:prstClr val="black"/>
              </a:solidFill>
              <a:latin typeface="Agency FB" panose="020B0503020202020204" pitchFamily="34" charset="0"/>
            </a:endParaRPr>
          </a:p>
        </p:txBody>
      </p:sp>
      <p:sp>
        <p:nvSpPr>
          <p:cNvPr id="91" name="Oval 22">
            <a:extLst>
              <a:ext uri="{FF2B5EF4-FFF2-40B4-BE49-F238E27FC236}">
                <a16:creationId xmlns:a16="http://schemas.microsoft.com/office/drawing/2014/main" id="{2B45F5EB-9C49-4199-A880-71A5D35FA623}"/>
              </a:ext>
            </a:extLst>
          </p:cNvPr>
          <p:cNvSpPr>
            <a:spLocks noChangeArrowheads="1"/>
          </p:cNvSpPr>
          <p:nvPr/>
        </p:nvSpPr>
        <p:spPr bwMode="auto">
          <a:xfrm>
            <a:off x="7491804" y="3430910"/>
            <a:ext cx="79744" cy="75900"/>
          </a:xfrm>
          <a:prstGeom prst="ellipse">
            <a:avLst/>
          </a:prstGeom>
          <a:solidFill>
            <a:srgbClr val="FFC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400">
              <a:defRPr/>
            </a:pPr>
            <a:endParaRPr lang="en-US" sz="900" kern="0">
              <a:solidFill>
                <a:prstClr val="black"/>
              </a:solidFill>
              <a:latin typeface="Agency FB" panose="020B0503020202020204" pitchFamily="34" charset="0"/>
            </a:endParaRPr>
          </a:p>
        </p:txBody>
      </p:sp>
      <p:sp>
        <p:nvSpPr>
          <p:cNvPr id="92" name="Oval 23">
            <a:extLst>
              <a:ext uri="{FF2B5EF4-FFF2-40B4-BE49-F238E27FC236}">
                <a16:creationId xmlns:a16="http://schemas.microsoft.com/office/drawing/2014/main" id="{09718578-1AB6-4171-BC5F-34AE6260EA2E}"/>
              </a:ext>
            </a:extLst>
          </p:cNvPr>
          <p:cNvSpPr>
            <a:spLocks noChangeArrowheads="1"/>
          </p:cNvSpPr>
          <p:nvPr/>
        </p:nvSpPr>
        <p:spPr bwMode="auto">
          <a:xfrm>
            <a:off x="7810782" y="3317059"/>
            <a:ext cx="79744" cy="75900"/>
          </a:xfrm>
          <a:prstGeom prst="ellipse">
            <a:avLst/>
          </a:prstGeom>
          <a:solidFill>
            <a:srgbClr val="FFC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400">
              <a:defRPr/>
            </a:pPr>
            <a:endParaRPr lang="en-US" sz="900" kern="0">
              <a:solidFill>
                <a:prstClr val="black"/>
              </a:solidFill>
              <a:latin typeface="Agency FB" panose="020B0503020202020204" pitchFamily="34" charset="0"/>
            </a:endParaRPr>
          </a:p>
        </p:txBody>
      </p:sp>
      <p:sp>
        <p:nvSpPr>
          <p:cNvPr id="93" name="Oval 24">
            <a:extLst>
              <a:ext uri="{FF2B5EF4-FFF2-40B4-BE49-F238E27FC236}">
                <a16:creationId xmlns:a16="http://schemas.microsoft.com/office/drawing/2014/main" id="{70C15AA9-5CDA-4C51-A8FE-ED90A132F7D8}"/>
              </a:ext>
            </a:extLst>
          </p:cNvPr>
          <p:cNvSpPr>
            <a:spLocks noChangeArrowheads="1"/>
          </p:cNvSpPr>
          <p:nvPr/>
        </p:nvSpPr>
        <p:spPr bwMode="auto">
          <a:xfrm>
            <a:off x="8129760" y="3203210"/>
            <a:ext cx="79744" cy="75900"/>
          </a:xfrm>
          <a:prstGeom prst="ellipse">
            <a:avLst/>
          </a:prstGeom>
          <a:solidFill>
            <a:srgbClr val="FFC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latin typeface="Agency FB" panose="020B0503020202020204" pitchFamily="34" charset="0"/>
            </a:endParaRPr>
          </a:p>
        </p:txBody>
      </p:sp>
      <p:sp>
        <p:nvSpPr>
          <p:cNvPr id="94" name="Oval 25">
            <a:extLst>
              <a:ext uri="{FF2B5EF4-FFF2-40B4-BE49-F238E27FC236}">
                <a16:creationId xmlns:a16="http://schemas.microsoft.com/office/drawing/2014/main" id="{B35015E9-88A8-47F2-9D08-B5A9E26F6D91}"/>
              </a:ext>
            </a:extLst>
          </p:cNvPr>
          <p:cNvSpPr>
            <a:spLocks noChangeArrowheads="1"/>
          </p:cNvSpPr>
          <p:nvPr/>
        </p:nvSpPr>
        <p:spPr bwMode="auto">
          <a:xfrm>
            <a:off x="8448738" y="3165260"/>
            <a:ext cx="79744" cy="75900"/>
          </a:xfrm>
          <a:prstGeom prst="ellipse">
            <a:avLst/>
          </a:prstGeom>
          <a:solidFill>
            <a:srgbClr val="FFC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latin typeface="Agency FB" panose="020B0503020202020204" pitchFamily="34" charset="0"/>
            </a:endParaRPr>
          </a:p>
        </p:txBody>
      </p:sp>
      <p:sp>
        <p:nvSpPr>
          <p:cNvPr id="95" name="TextBox 94">
            <a:extLst>
              <a:ext uri="{FF2B5EF4-FFF2-40B4-BE49-F238E27FC236}">
                <a16:creationId xmlns:a16="http://schemas.microsoft.com/office/drawing/2014/main" id="{4E264CBD-148A-431B-8911-951263E020BC}"/>
              </a:ext>
            </a:extLst>
          </p:cNvPr>
          <p:cNvSpPr txBox="1"/>
          <p:nvPr/>
        </p:nvSpPr>
        <p:spPr>
          <a:xfrm>
            <a:off x="8329121" y="3013459"/>
            <a:ext cx="288862" cy="196208"/>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75" kern="0" dirty="0">
                <a:solidFill>
                  <a:prstClr val="black"/>
                </a:solidFill>
                <a:latin typeface="Agency FB" panose="020B0503020202020204" pitchFamily="34" charset="0"/>
              </a:rPr>
              <a:t>15.9</a:t>
            </a:r>
          </a:p>
        </p:txBody>
      </p:sp>
      <p:sp>
        <p:nvSpPr>
          <p:cNvPr id="96" name="TextBox 95">
            <a:extLst>
              <a:ext uri="{FF2B5EF4-FFF2-40B4-BE49-F238E27FC236}">
                <a16:creationId xmlns:a16="http://schemas.microsoft.com/office/drawing/2014/main" id="{4699A680-F224-4ED5-ADCE-45B5026C0EC5}"/>
              </a:ext>
            </a:extLst>
          </p:cNvPr>
          <p:cNvSpPr txBox="1"/>
          <p:nvPr/>
        </p:nvSpPr>
        <p:spPr>
          <a:xfrm>
            <a:off x="8010143" y="3051409"/>
            <a:ext cx="285656" cy="196208"/>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75" kern="0">
                <a:solidFill>
                  <a:prstClr val="black"/>
                </a:solidFill>
                <a:latin typeface="Agency FB" panose="020B0503020202020204" pitchFamily="34" charset="0"/>
              </a:rPr>
              <a:t>15.2</a:t>
            </a:r>
          </a:p>
        </p:txBody>
      </p:sp>
      <p:sp>
        <p:nvSpPr>
          <p:cNvPr id="97" name="TextBox 96">
            <a:extLst>
              <a:ext uri="{FF2B5EF4-FFF2-40B4-BE49-F238E27FC236}">
                <a16:creationId xmlns:a16="http://schemas.microsoft.com/office/drawing/2014/main" id="{36A8E967-0954-4A1E-8B10-886D9D862238}"/>
              </a:ext>
            </a:extLst>
          </p:cNvPr>
          <p:cNvSpPr txBox="1"/>
          <p:nvPr/>
        </p:nvSpPr>
        <p:spPr>
          <a:xfrm>
            <a:off x="7013337" y="3441879"/>
            <a:ext cx="266420" cy="196208"/>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75" kern="0">
                <a:solidFill>
                  <a:prstClr val="black"/>
                </a:solidFill>
                <a:latin typeface="Agency FB" panose="020B0503020202020204" pitchFamily="34" charset="0"/>
              </a:rPr>
              <a:t>11.7</a:t>
            </a:r>
          </a:p>
        </p:txBody>
      </p:sp>
      <p:sp>
        <p:nvSpPr>
          <p:cNvPr id="98" name="TextBox 97">
            <a:extLst>
              <a:ext uri="{FF2B5EF4-FFF2-40B4-BE49-F238E27FC236}">
                <a16:creationId xmlns:a16="http://schemas.microsoft.com/office/drawing/2014/main" id="{4D4832CD-D2C3-4330-BC4D-2F4D4999D158}"/>
              </a:ext>
            </a:extLst>
          </p:cNvPr>
          <p:cNvSpPr txBox="1"/>
          <p:nvPr/>
        </p:nvSpPr>
        <p:spPr>
          <a:xfrm>
            <a:off x="7332315" y="3279110"/>
            <a:ext cx="271228" cy="196208"/>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75" kern="0">
                <a:solidFill>
                  <a:prstClr val="black"/>
                </a:solidFill>
                <a:latin typeface="Agency FB" panose="020B0503020202020204" pitchFamily="34" charset="0"/>
              </a:rPr>
              <a:t>13.1</a:t>
            </a:r>
          </a:p>
        </p:txBody>
      </p:sp>
      <p:sp>
        <p:nvSpPr>
          <p:cNvPr id="99" name="TextBox 98">
            <a:extLst>
              <a:ext uri="{FF2B5EF4-FFF2-40B4-BE49-F238E27FC236}">
                <a16:creationId xmlns:a16="http://schemas.microsoft.com/office/drawing/2014/main" id="{2C2C3981-FB04-40A8-A50C-0FFCA96F0D02}"/>
              </a:ext>
            </a:extLst>
          </p:cNvPr>
          <p:cNvSpPr txBox="1"/>
          <p:nvPr/>
        </p:nvSpPr>
        <p:spPr>
          <a:xfrm>
            <a:off x="7651292" y="3152560"/>
            <a:ext cx="288862" cy="196208"/>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75" kern="0" dirty="0">
                <a:solidFill>
                  <a:prstClr val="black"/>
                </a:solidFill>
                <a:latin typeface="Agency FB" panose="020B0503020202020204" pitchFamily="34" charset="0"/>
              </a:rPr>
              <a:t>15.9</a:t>
            </a:r>
          </a:p>
        </p:txBody>
      </p:sp>
      <p:sp>
        <p:nvSpPr>
          <p:cNvPr id="100" name="TextBox 99">
            <a:extLst>
              <a:ext uri="{FF2B5EF4-FFF2-40B4-BE49-F238E27FC236}">
                <a16:creationId xmlns:a16="http://schemas.microsoft.com/office/drawing/2014/main" id="{FA149CB0-350F-4E07-9077-DFA48F24C31E}"/>
              </a:ext>
            </a:extLst>
          </p:cNvPr>
          <p:cNvSpPr txBox="1"/>
          <p:nvPr/>
        </p:nvSpPr>
        <p:spPr>
          <a:xfrm>
            <a:off x="6734231" y="3544760"/>
            <a:ext cx="287258" cy="196208"/>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75" kern="0" dirty="0">
                <a:solidFill>
                  <a:prstClr val="black"/>
                </a:solidFill>
                <a:latin typeface="Agency FB" panose="020B0503020202020204" pitchFamily="34" charset="0"/>
              </a:rPr>
              <a:t>10.2</a:t>
            </a:r>
          </a:p>
        </p:txBody>
      </p:sp>
      <p:sp>
        <p:nvSpPr>
          <p:cNvPr id="101" name="TextBox 100">
            <a:extLst>
              <a:ext uri="{FF2B5EF4-FFF2-40B4-BE49-F238E27FC236}">
                <a16:creationId xmlns:a16="http://schemas.microsoft.com/office/drawing/2014/main" id="{E8DAFCAF-94BD-4EA8-B0FC-4E71F745CE6B}"/>
              </a:ext>
            </a:extLst>
          </p:cNvPr>
          <p:cNvSpPr txBox="1"/>
          <p:nvPr/>
        </p:nvSpPr>
        <p:spPr>
          <a:xfrm>
            <a:off x="6455126" y="3734510"/>
            <a:ext cx="272832" cy="196208"/>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75" kern="0">
                <a:solidFill>
                  <a:prstClr val="black"/>
                </a:solidFill>
                <a:latin typeface="Agency FB" panose="020B0503020202020204" pitchFamily="34" charset="0"/>
              </a:rPr>
              <a:t>8.9</a:t>
            </a:r>
          </a:p>
        </p:txBody>
      </p:sp>
      <p:sp>
        <p:nvSpPr>
          <p:cNvPr id="102" name="TextBox 101">
            <a:extLst>
              <a:ext uri="{FF2B5EF4-FFF2-40B4-BE49-F238E27FC236}">
                <a16:creationId xmlns:a16="http://schemas.microsoft.com/office/drawing/2014/main" id="{5D6E64DA-37A7-4D12-B6AB-7F4766F3BA0F}"/>
              </a:ext>
            </a:extLst>
          </p:cNvPr>
          <p:cNvSpPr txBox="1"/>
          <p:nvPr/>
        </p:nvSpPr>
        <p:spPr>
          <a:xfrm>
            <a:off x="5817169" y="3962211"/>
            <a:ext cx="268022" cy="196208"/>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75" kern="0">
                <a:solidFill>
                  <a:prstClr val="black"/>
                </a:solidFill>
                <a:latin typeface="Agency FB" panose="020B0503020202020204" pitchFamily="34" charset="0"/>
              </a:rPr>
              <a:t>6.7</a:t>
            </a:r>
          </a:p>
        </p:txBody>
      </p:sp>
      <p:sp>
        <p:nvSpPr>
          <p:cNvPr id="103" name="TextBox 102">
            <a:extLst>
              <a:ext uri="{FF2B5EF4-FFF2-40B4-BE49-F238E27FC236}">
                <a16:creationId xmlns:a16="http://schemas.microsoft.com/office/drawing/2014/main" id="{6E3CE5CD-3E05-4766-90C8-F1D4CB72CC0D}"/>
              </a:ext>
            </a:extLst>
          </p:cNvPr>
          <p:cNvSpPr txBox="1"/>
          <p:nvPr/>
        </p:nvSpPr>
        <p:spPr>
          <a:xfrm>
            <a:off x="6096275" y="3848360"/>
            <a:ext cx="263214" cy="196208"/>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75" kern="0" dirty="0">
                <a:solidFill>
                  <a:prstClr val="black"/>
                </a:solidFill>
                <a:latin typeface="Agency FB" panose="020B0503020202020204" pitchFamily="34" charset="0"/>
              </a:rPr>
              <a:t>7.7</a:t>
            </a:r>
          </a:p>
        </p:txBody>
      </p:sp>
      <p:sp>
        <p:nvSpPr>
          <p:cNvPr id="104" name="TextBox 103">
            <a:extLst>
              <a:ext uri="{FF2B5EF4-FFF2-40B4-BE49-F238E27FC236}">
                <a16:creationId xmlns:a16="http://schemas.microsoft.com/office/drawing/2014/main" id="{2C82669B-819C-42AF-8944-846A39793909}"/>
              </a:ext>
            </a:extLst>
          </p:cNvPr>
          <p:cNvSpPr txBox="1"/>
          <p:nvPr/>
        </p:nvSpPr>
        <p:spPr>
          <a:xfrm>
            <a:off x="5538064" y="4076061"/>
            <a:ext cx="271228" cy="196208"/>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75" kern="0">
                <a:solidFill>
                  <a:prstClr val="black"/>
                </a:solidFill>
                <a:latin typeface="Agency FB" panose="020B0503020202020204" pitchFamily="34" charset="0"/>
              </a:rPr>
              <a:t>5.9</a:t>
            </a:r>
          </a:p>
        </p:txBody>
      </p:sp>
      <p:sp>
        <p:nvSpPr>
          <p:cNvPr id="105" name="TextBox 104">
            <a:extLst>
              <a:ext uri="{FF2B5EF4-FFF2-40B4-BE49-F238E27FC236}">
                <a16:creationId xmlns:a16="http://schemas.microsoft.com/office/drawing/2014/main" id="{56760901-0D20-4886-9FB9-9409FEFD5DF0}"/>
              </a:ext>
            </a:extLst>
          </p:cNvPr>
          <p:cNvSpPr txBox="1"/>
          <p:nvPr/>
        </p:nvSpPr>
        <p:spPr>
          <a:xfrm>
            <a:off x="5338704" y="4139260"/>
            <a:ext cx="251992" cy="196208"/>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75" kern="0" dirty="0">
                <a:solidFill>
                  <a:prstClr val="black"/>
                </a:solidFill>
                <a:latin typeface="Agency FB" panose="020B0503020202020204" pitchFamily="34" charset="0"/>
              </a:rPr>
              <a:t>5.1</a:t>
            </a:r>
          </a:p>
        </p:txBody>
      </p:sp>
      <p:sp>
        <p:nvSpPr>
          <p:cNvPr id="106" name="Oval 37">
            <a:extLst>
              <a:ext uri="{FF2B5EF4-FFF2-40B4-BE49-F238E27FC236}">
                <a16:creationId xmlns:a16="http://schemas.microsoft.com/office/drawing/2014/main" id="{D21436E6-084D-4EDC-B47D-0D0081F36BD4}"/>
              </a:ext>
            </a:extLst>
          </p:cNvPr>
          <p:cNvSpPr>
            <a:spLocks noChangeArrowheads="1"/>
          </p:cNvSpPr>
          <p:nvPr/>
        </p:nvSpPr>
        <p:spPr bwMode="auto">
          <a:xfrm>
            <a:off x="5657680" y="4303761"/>
            <a:ext cx="79744" cy="75900"/>
          </a:xfrm>
          <a:prstGeom prst="ellipse">
            <a:avLst/>
          </a:prstGeom>
          <a:solidFill>
            <a:srgbClr val="99DFEB"/>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400">
              <a:defRPr/>
            </a:pPr>
            <a:endParaRPr lang="en-US" sz="900" kern="0">
              <a:solidFill>
                <a:prstClr val="black"/>
              </a:solidFill>
              <a:latin typeface="Agency FB" panose="020B0503020202020204" pitchFamily="34" charset="0"/>
            </a:endParaRPr>
          </a:p>
        </p:txBody>
      </p:sp>
      <p:sp>
        <p:nvSpPr>
          <p:cNvPr id="107" name="Oval 38">
            <a:extLst>
              <a:ext uri="{FF2B5EF4-FFF2-40B4-BE49-F238E27FC236}">
                <a16:creationId xmlns:a16="http://schemas.microsoft.com/office/drawing/2014/main" id="{3FCDBD4B-F0DF-480D-A4AF-B329122CCFF0}"/>
              </a:ext>
            </a:extLst>
          </p:cNvPr>
          <p:cNvSpPr>
            <a:spLocks noChangeArrowheads="1"/>
          </p:cNvSpPr>
          <p:nvPr/>
        </p:nvSpPr>
        <p:spPr bwMode="auto">
          <a:xfrm>
            <a:off x="5936786" y="4227862"/>
            <a:ext cx="79744" cy="75900"/>
          </a:xfrm>
          <a:prstGeom prst="ellipse">
            <a:avLst/>
          </a:prstGeom>
          <a:solidFill>
            <a:srgbClr val="99DFEB"/>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400">
              <a:defRPr/>
            </a:pPr>
            <a:endParaRPr lang="en-US" sz="900" kern="0">
              <a:solidFill>
                <a:prstClr val="black"/>
              </a:solidFill>
              <a:latin typeface="Agency FB" panose="020B0503020202020204" pitchFamily="34" charset="0"/>
            </a:endParaRPr>
          </a:p>
        </p:txBody>
      </p:sp>
      <p:sp>
        <p:nvSpPr>
          <p:cNvPr id="108" name="Oval 39">
            <a:extLst>
              <a:ext uri="{FF2B5EF4-FFF2-40B4-BE49-F238E27FC236}">
                <a16:creationId xmlns:a16="http://schemas.microsoft.com/office/drawing/2014/main" id="{5BB5A724-FAA2-4CD9-A6A4-4D2309B5A7A3}"/>
              </a:ext>
            </a:extLst>
          </p:cNvPr>
          <p:cNvSpPr>
            <a:spLocks noChangeArrowheads="1"/>
          </p:cNvSpPr>
          <p:nvPr/>
        </p:nvSpPr>
        <p:spPr bwMode="auto">
          <a:xfrm>
            <a:off x="6255765" y="4151961"/>
            <a:ext cx="79744" cy="75900"/>
          </a:xfrm>
          <a:prstGeom prst="ellipse">
            <a:avLst/>
          </a:prstGeom>
          <a:solidFill>
            <a:srgbClr val="99DFEB"/>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400">
              <a:defRPr/>
            </a:pPr>
            <a:endParaRPr lang="en-US" sz="900" kern="0">
              <a:solidFill>
                <a:prstClr val="black"/>
              </a:solidFill>
              <a:latin typeface="Agency FB" panose="020B0503020202020204" pitchFamily="34" charset="0"/>
            </a:endParaRPr>
          </a:p>
        </p:txBody>
      </p:sp>
      <p:sp>
        <p:nvSpPr>
          <p:cNvPr id="109" name="Oval 40">
            <a:extLst>
              <a:ext uri="{FF2B5EF4-FFF2-40B4-BE49-F238E27FC236}">
                <a16:creationId xmlns:a16="http://schemas.microsoft.com/office/drawing/2014/main" id="{DA9A7A8E-33C3-4507-A3EE-91E17BA32E90}"/>
              </a:ext>
            </a:extLst>
          </p:cNvPr>
          <p:cNvSpPr>
            <a:spLocks noChangeArrowheads="1"/>
          </p:cNvSpPr>
          <p:nvPr/>
        </p:nvSpPr>
        <p:spPr bwMode="auto">
          <a:xfrm>
            <a:off x="6574743" y="4076061"/>
            <a:ext cx="79744" cy="75900"/>
          </a:xfrm>
          <a:prstGeom prst="ellipse">
            <a:avLst/>
          </a:prstGeom>
          <a:solidFill>
            <a:srgbClr val="99DFEB"/>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400">
              <a:defRPr/>
            </a:pPr>
            <a:endParaRPr lang="en-US" sz="900" kern="0">
              <a:solidFill>
                <a:prstClr val="black"/>
              </a:solidFill>
              <a:latin typeface="Agency FB" panose="020B0503020202020204" pitchFamily="34" charset="0"/>
            </a:endParaRPr>
          </a:p>
        </p:txBody>
      </p:sp>
      <p:sp>
        <p:nvSpPr>
          <p:cNvPr id="110" name="Oval 41">
            <a:extLst>
              <a:ext uri="{FF2B5EF4-FFF2-40B4-BE49-F238E27FC236}">
                <a16:creationId xmlns:a16="http://schemas.microsoft.com/office/drawing/2014/main" id="{7E9769C2-2B8A-4927-8E0D-D37D5173623C}"/>
              </a:ext>
            </a:extLst>
          </p:cNvPr>
          <p:cNvSpPr>
            <a:spLocks noChangeArrowheads="1"/>
          </p:cNvSpPr>
          <p:nvPr/>
        </p:nvSpPr>
        <p:spPr bwMode="auto">
          <a:xfrm>
            <a:off x="6853848" y="3962211"/>
            <a:ext cx="79744" cy="75900"/>
          </a:xfrm>
          <a:prstGeom prst="ellipse">
            <a:avLst/>
          </a:prstGeom>
          <a:solidFill>
            <a:srgbClr val="99DFEB"/>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400">
              <a:defRPr/>
            </a:pPr>
            <a:endParaRPr lang="en-US" sz="900" kern="0">
              <a:solidFill>
                <a:prstClr val="black"/>
              </a:solidFill>
              <a:latin typeface="Agency FB" panose="020B0503020202020204" pitchFamily="34" charset="0"/>
            </a:endParaRPr>
          </a:p>
        </p:txBody>
      </p:sp>
      <p:sp>
        <p:nvSpPr>
          <p:cNvPr id="111" name="Oval 42">
            <a:extLst>
              <a:ext uri="{FF2B5EF4-FFF2-40B4-BE49-F238E27FC236}">
                <a16:creationId xmlns:a16="http://schemas.microsoft.com/office/drawing/2014/main" id="{A9292C7E-2675-48C5-8803-BEA9C536DF89}"/>
              </a:ext>
            </a:extLst>
          </p:cNvPr>
          <p:cNvSpPr>
            <a:spLocks noChangeArrowheads="1"/>
          </p:cNvSpPr>
          <p:nvPr/>
        </p:nvSpPr>
        <p:spPr bwMode="auto">
          <a:xfrm>
            <a:off x="7172826" y="3886310"/>
            <a:ext cx="79744" cy="75900"/>
          </a:xfrm>
          <a:prstGeom prst="ellipse">
            <a:avLst/>
          </a:prstGeom>
          <a:solidFill>
            <a:srgbClr val="99DFEB"/>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400">
              <a:defRPr/>
            </a:pPr>
            <a:endParaRPr lang="en-US" sz="900" kern="0">
              <a:solidFill>
                <a:prstClr val="black"/>
              </a:solidFill>
              <a:latin typeface="Agency FB" panose="020B0503020202020204" pitchFamily="34" charset="0"/>
            </a:endParaRPr>
          </a:p>
        </p:txBody>
      </p:sp>
      <p:sp>
        <p:nvSpPr>
          <p:cNvPr id="112" name="Oval 43">
            <a:extLst>
              <a:ext uri="{FF2B5EF4-FFF2-40B4-BE49-F238E27FC236}">
                <a16:creationId xmlns:a16="http://schemas.microsoft.com/office/drawing/2014/main" id="{4A87DB91-322A-49D9-9797-902EB5A4D291}"/>
              </a:ext>
            </a:extLst>
          </p:cNvPr>
          <p:cNvSpPr>
            <a:spLocks noChangeArrowheads="1"/>
          </p:cNvSpPr>
          <p:nvPr/>
        </p:nvSpPr>
        <p:spPr bwMode="auto">
          <a:xfrm>
            <a:off x="7491804" y="3772460"/>
            <a:ext cx="79744" cy="75900"/>
          </a:xfrm>
          <a:prstGeom prst="ellipse">
            <a:avLst/>
          </a:prstGeom>
          <a:solidFill>
            <a:srgbClr val="99DFEB"/>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400">
              <a:defRPr/>
            </a:pPr>
            <a:endParaRPr lang="en-US" sz="900" kern="0">
              <a:solidFill>
                <a:prstClr val="black"/>
              </a:solidFill>
              <a:latin typeface="Agency FB" panose="020B0503020202020204" pitchFamily="34" charset="0"/>
            </a:endParaRPr>
          </a:p>
        </p:txBody>
      </p:sp>
      <p:sp>
        <p:nvSpPr>
          <p:cNvPr id="113" name="Oval 44">
            <a:extLst>
              <a:ext uri="{FF2B5EF4-FFF2-40B4-BE49-F238E27FC236}">
                <a16:creationId xmlns:a16="http://schemas.microsoft.com/office/drawing/2014/main" id="{0C595CF6-23ED-4D26-8586-CD3FF7783AC4}"/>
              </a:ext>
            </a:extLst>
          </p:cNvPr>
          <p:cNvSpPr>
            <a:spLocks noChangeArrowheads="1"/>
          </p:cNvSpPr>
          <p:nvPr/>
        </p:nvSpPr>
        <p:spPr bwMode="auto">
          <a:xfrm>
            <a:off x="7810782" y="3696561"/>
            <a:ext cx="79744" cy="75900"/>
          </a:xfrm>
          <a:prstGeom prst="ellipse">
            <a:avLst/>
          </a:prstGeom>
          <a:solidFill>
            <a:srgbClr val="99DFEB"/>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400">
              <a:defRPr/>
            </a:pPr>
            <a:endParaRPr lang="en-US" sz="900" kern="0">
              <a:solidFill>
                <a:prstClr val="black"/>
              </a:solidFill>
              <a:latin typeface="Agency FB" panose="020B0503020202020204" pitchFamily="34" charset="0"/>
            </a:endParaRPr>
          </a:p>
        </p:txBody>
      </p:sp>
      <p:sp>
        <p:nvSpPr>
          <p:cNvPr id="114" name="Oval 45">
            <a:extLst>
              <a:ext uri="{FF2B5EF4-FFF2-40B4-BE49-F238E27FC236}">
                <a16:creationId xmlns:a16="http://schemas.microsoft.com/office/drawing/2014/main" id="{5400DDC6-03F3-4F25-B4A0-578B5454FF51}"/>
              </a:ext>
            </a:extLst>
          </p:cNvPr>
          <p:cNvSpPr>
            <a:spLocks noChangeArrowheads="1"/>
          </p:cNvSpPr>
          <p:nvPr/>
        </p:nvSpPr>
        <p:spPr bwMode="auto">
          <a:xfrm>
            <a:off x="8129760" y="3620660"/>
            <a:ext cx="79744" cy="75900"/>
          </a:xfrm>
          <a:prstGeom prst="ellipse">
            <a:avLst/>
          </a:prstGeom>
          <a:solidFill>
            <a:srgbClr val="99DFEB"/>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400">
              <a:defRPr/>
            </a:pPr>
            <a:endParaRPr lang="en-US" sz="900" kern="0">
              <a:solidFill>
                <a:prstClr val="black"/>
              </a:solidFill>
              <a:latin typeface="Agency FB" panose="020B0503020202020204" pitchFamily="34" charset="0"/>
            </a:endParaRPr>
          </a:p>
        </p:txBody>
      </p:sp>
      <p:sp>
        <p:nvSpPr>
          <p:cNvPr id="115" name="Oval 46">
            <a:extLst>
              <a:ext uri="{FF2B5EF4-FFF2-40B4-BE49-F238E27FC236}">
                <a16:creationId xmlns:a16="http://schemas.microsoft.com/office/drawing/2014/main" id="{083270CC-D43A-4671-915A-0301F2522AEB}"/>
              </a:ext>
            </a:extLst>
          </p:cNvPr>
          <p:cNvSpPr>
            <a:spLocks noChangeArrowheads="1"/>
          </p:cNvSpPr>
          <p:nvPr/>
        </p:nvSpPr>
        <p:spPr bwMode="auto">
          <a:xfrm>
            <a:off x="8448738" y="3544760"/>
            <a:ext cx="79744" cy="75900"/>
          </a:xfrm>
          <a:prstGeom prst="ellipse">
            <a:avLst/>
          </a:prstGeom>
          <a:solidFill>
            <a:srgbClr val="99DFEB"/>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400">
              <a:defRPr/>
            </a:pPr>
            <a:endParaRPr lang="en-US" sz="900" kern="0">
              <a:solidFill>
                <a:prstClr val="black"/>
              </a:solidFill>
              <a:latin typeface="Agency FB" panose="020B0503020202020204" pitchFamily="34" charset="0"/>
            </a:endParaRPr>
          </a:p>
        </p:txBody>
      </p:sp>
      <p:sp>
        <p:nvSpPr>
          <p:cNvPr id="116" name="TextBox 115">
            <a:extLst>
              <a:ext uri="{FF2B5EF4-FFF2-40B4-BE49-F238E27FC236}">
                <a16:creationId xmlns:a16="http://schemas.microsoft.com/office/drawing/2014/main" id="{61986F88-9F65-4EF6-8495-5D5EC39E2E70}"/>
              </a:ext>
            </a:extLst>
          </p:cNvPr>
          <p:cNvSpPr txBox="1"/>
          <p:nvPr/>
        </p:nvSpPr>
        <p:spPr>
          <a:xfrm>
            <a:off x="8010143" y="3732929"/>
            <a:ext cx="308098" cy="184666"/>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00" kern="0">
                <a:solidFill>
                  <a:prstClr val="black"/>
                </a:solidFill>
                <a:latin typeface="Arial Narrow" panose="020B0606020202030204" pitchFamily="34" charset="0"/>
              </a:rPr>
              <a:t>11.7</a:t>
            </a:r>
          </a:p>
        </p:txBody>
      </p:sp>
      <p:sp>
        <p:nvSpPr>
          <p:cNvPr id="117" name="TextBox 116">
            <a:extLst>
              <a:ext uri="{FF2B5EF4-FFF2-40B4-BE49-F238E27FC236}">
                <a16:creationId xmlns:a16="http://schemas.microsoft.com/office/drawing/2014/main" id="{CB04554A-8146-40DE-8D2B-D2DEBB164AD0}"/>
              </a:ext>
            </a:extLst>
          </p:cNvPr>
          <p:cNvSpPr txBox="1"/>
          <p:nvPr/>
        </p:nvSpPr>
        <p:spPr>
          <a:xfrm>
            <a:off x="8289249" y="3658610"/>
            <a:ext cx="308098" cy="184666"/>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00" kern="0" dirty="0">
                <a:solidFill>
                  <a:prstClr val="black"/>
                </a:solidFill>
                <a:latin typeface="Arial Narrow" panose="020B0606020202030204" pitchFamily="34" charset="0"/>
              </a:rPr>
              <a:t>12.1</a:t>
            </a:r>
          </a:p>
        </p:txBody>
      </p:sp>
      <p:sp>
        <p:nvSpPr>
          <p:cNvPr id="118" name="TextBox 117">
            <a:extLst>
              <a:ext uri="{FF2B5EF4-FFF2-40B4-BE49-F238E27FC236}">
                <a16:creationId xmlns:a16="http://schemas.microsoft.com/office/drawing/2014/main" id="{EDBD214E-0B43-4584-9C7E-F9BD532FE370}"/>
              </a:ext>
            </a:extLst>
          </p:cNvPr>
          <p:cNvSpPr txBox="1"/>
          <p:nvPr/>
        </p:nvSpPr>
        <p:spPr>
          <a:xfrm>
            <a:off x="7691165" y="3808829"/>
            <a:ext cx="308098" cy="184666"/>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00" kern="0" dirty="0">
                <a:solidFill>
                  <a:prstClr val="black"/>
                </a:solidFill>
                <a:latin typeface="Arial Narrow" panose="020B0606020202030204" pitchFamily="34" charset="0"/>
              </a:rPr>
              <a:t>11.1</a:t>
            </a:r>
          </a:p>
        </p:txBody>
      </p:sp>
      <p:sp>
        <p:nvSpPr>
          <p:cNvPr id="119" name="TextBox 118">
            <a:extLst>
              <a:ext uri="{FF2B5EF4-FFF2-40B4-BE49-F238E27FC236}">
                <a16:creationId xmlns:a16="http://schemas.microsoft.com/office/drawing/2014/main" id="{C50289C6-F53B-465A-AF7A-1CEA4F1EE399}"/>
              </a:ext>
            </a:extLst>
          </p:cNvPr>
          <p:cNvSpPr txBox="1"/>
          <p:nvPr/>
        </p:nvSpPr>
        <p:spPr>
          <a:xfrm>
            <a:off x="7451931" y="3884729"/>
            <a:ext cx="308098" cy="184666"/>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00" kern="0">
                <a:solidFill>
                  <a:prstClr val="black"/>
                </a:solidFill>
                <a:latin typeface="Arial Narrow" panose="020B0606020202030204" pitchFamily="34" charset="0"/>
              </a:rPr>
              <a:t>10.3</a:t>
            </a:r>
          </a:p>
        </p:txBody>
      </p:sp>
      <p:sp>
        <p:nvSpPr>
          <p:cNvPr id="120" name="TextBox 119">
            <a:extLst>
              <a:ext uri="{FF2B5EF4-FFF2-40B4-BE49-F238E27FC236}">
                <a16:creationId xmlns:a16="http://schemas.microsoft.com/office/drawing/2014/main" id="{DD7F893A-CC93-4106-B17E-8245F65D4745}"/>
              </a:ext>
            </a:extLst>
          </p:cNvPr>
          <p:cNvSpPr txBox="1"/>
          <p:nvPr/>
        </p:nvSpPr>
        <p:spPr>
          <a:xfrm>
            <a:off x="7093082" y="3998580"/>
            <a:ext cx="272832" cy="184666"/>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00" kern="0">
                <a:solidFill>
                  <a:prstClr val="black"/>
                </a:solidFill>
                <a:latin typeface="Arial Narrow" panose="020B0606020202030204" pitchFamily="34" charset="0"/>
              </a:rPr>
              <a:t>9.4</a:t>
            </a:r>
          </a:p>
        </p:txBody>
      </p:sp>
      <p:sp>
        <p:nvSpPr>
          <p:cNvPr id="121" name="TextBox 120">
            <a:extLst>
              <a:ext uri="{FF2B5EF4-FFF2-40B4-BE49-F238E27FC236}">
                <a16:creationId xmlns:a16="http://schemas.microsoft.com/office/drawing/2014/main" id="{26881442-473E-4E88-A4CD-3A2E7EF6BA33}"/>
              </a:ext>
            </a:extLst>
          </p:cNvPr>
          <p:cNvSpPr txBox="1"/>
          <p:nvPr/>
        </p:nvSpPr>
        <p:spPr>
          <a:xfrm>
            <a:off x="6853848" y="4076061"/>
            <a:ext cx="272832" cy="184666"/>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00" kern="0">
                <a:solidFill>
                  <a:prstClr val="black"/>
                </a:solidFill>
                <a:latin typeface="Arial Narrow" panose="020B0606020202030204" pitchFamily="34" charset="0"/>
              </a:rPr>
              <a:t>8.4</a:t>
            </a:r>
          </a:p>
        </p:txBody>
      </p:sp>
      <p:sp>
        <p:nvSpPr>
          <p:cNvPr id="122" name="TextBox 121">
            <a:extLst>
              <a:ext uri="{FF2B5EF4-FFF2-40B4-BE49-F238E27FC236}">
                <a16:creationId xmlns:a16="http://schemas.microsoft.com/office/drawing/2014/main" id="{6E06A1C0-3D25-40AA-BCC2-8AB5B42BE005}"/>
              </a:ext>
            </a:extLst>
          </p:cNvPr>
          <p:cNvSpPr txBox="1"/>
          <p:nvPr/>
        </p:nvSpPr>
        <p:spPr>
          <a:xfrm>
            <a:off x="6494998" y="4189912"/>
            <a:ext cx="272832" cy="184666"/>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00" kern="0">
                <a:solidFill>
                  <a:prstClr val="black"/>
                </a:solidFill>
                <a:latin typeface="Arial Narrow" panose="020B0606020202030204" pitchFamily="34" charset="0"/>
              </a:rPr>
              <a:t>7.5</a:t>
            </a:r>
          </a:p>
        </p:txBody>
      </p:sp>
      <p:sp>
        <p:nvSpPr>
          <p:cNvPr id="123" name="TextBox 122">
            <a:extLst>
              <a:ext uri="{FF2B5EF4-FFF2-40B4-BE49-F238E27FC236}">
                <a16:creationId xmlns:a16="http://schemas.microsoft.com/office/drawing/2014/main" id="{79E5FEDD-11B2-44DF-86FA-B7E7B1F358B9}"/>
              </a:ext>
            </a:extLst>
          </p:cNvPr>
          <p:cNvSpPr txBox="1"/>
          <p:nvPr/>
        </p:nvSpPr>
        <p:spPr>
          <a:xfrm>
            <a:off x="6176021" y="4302180"/>
            <a:ext cx="272832" cy="184666"/>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00" kern="0">
                <a:solidFill>
                  <a:prstClr val="black"/>
                </a:solidFill>
                <a:latin typeface="Arial Narrow" panose="020B0606020202030204" pitchFamily="34" charset="0"/>
              </a:rPr>
              <a:t>6.8</a:t>
            </a:r>
          </a:p>
        </p:txBody>
      </p:sp>
      <p:sp>
        <p:nvSpPr>
          <p:cNvPr id="124" name="TextBox 123">
            <a:extLst>
              <a:ext uri="{FF2B5EF4-FFF2-40B4-BE49-F238E27FC236}">
                <a16:creationId xmlns:a16="http://schemas.microsoft.com/office/drawing/2014/main" id="{9CFB2309-D750-42C6-8CF8-C6757EDD0C62}"/>
              </a:ext>
            </a:extLst>
          </p:cNvPr>
          <p:cNvSpPr txBox="1"/>
          <p:nvPr/>
        </p:nvSpPr>
        <p:spPr>
          <a:xfrm>
            <a:off x="5896914" y="4340130"/>
            <a:ext cx="272832" cy="184666"/>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00" kern="0">
                <a:solidFill>
                  <a:prstClr val="black"/>
                </a:solidFill>
                <a:latin typeface="Arial Narrow" panose="020B0606020202030204" pitchFamily="34" charset="0"/>
              </a:rPr>
              <a:t>6.1</a:t>
            </a:r>
          </a:p>
        </p:txBody>
      </p:sp>
      <p:sp>
        <p:nvSpPr>
          <p:cNvPr id="125" name="TextBox 124">
            <a:extLst>
              <a:ext uri="{FF2B5EF4-FFF2-40B4-BE49-F238E27FC236}">
                <a16:creationId xmlns:a16="http://schemas.microsoft.com/office/drawing/2014/main" id="{DD259256-959E-4473-8472-6FB7A8185848}"/>
              </a:ext>
            </a:extLst>
          </p:cNvPr>
          <p:cNvSpPr txBox="1"/>
          <p:nvPr/>
        </p:nvSpPr>
        <p:spPr>
          <a:xfrm>
            <a:off x="5577936" y="4453981"/>
            <a:ext cx="272832" cy="184666"/>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00" kern="0">
                <a:solidFill>
                  <a:prstClr val="black"/>
                </a:solidFill>
                <a:latin typeface="Arial Narrow" panose="020B0606020202030204" pitchFamily="34" charset="0"/>
              </a:rPr>
              <a:t>5.6</a:t>
            </a:r>
          </a:p>
        </p:txBody>
      </p:sp>
      <p:sp>
        <p:nvSpPr>
          <p:cNvPr id="126" name="TextBox 125">
            <a:extLst>
              <a:ext uri="{FF2B5EF4-FFF2-40B4-BE49-F238E27FC236}">
                <a16:creationId xmlns:a16="http://schemas.microsoft.com/office/drawing/2014/main" id="{7A93D610-8081-4381-9E52-F5C67D7C5DF8}"/>
              </a:ext>
            </a:extLst>
          </p:cNvPr>
          <p:cNvSpPr txBox="1"/>
          <p:nvPr/>
        </p:nvSpPr>
        <p:spPr>
          <a:xfrm>
            <a:off x="5338704" y="4491931"/>
            <a:ext cx="272832" cy="184666"/>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600" kern="0" dirty="0">
                <a:solidFill>
                  <a:prstClr val="black"/>
                </a:solidFill>
                <a:latin typeface="Arial Narrow" panose="020B0606020202030204" pitchFamily="34" charset="0"/>
              </a:rPr>
              <a:t>5.1</a:t>
            </a:r>
          </a:p>
        </p:txBody>
      </p:sp>
      <p:sp>
        <p:nvSpPr>
          <p:cNvPr id="127" name="TextBox 126">
            <a:extLst>
              <a:ext uri="{FF2B5EF4-FFF2-40B4-BE49-F238E27FC236}">
                <a16:creationId xmlns:a16="http://schemas.microsoft.com/office/drawing/2014/main" id="{C4AD0553-062B-4511-AC74-872B65346A0A}"/>
              </a:ext>
            </a:extLst>
          </p:cNvPr>
          <p:cNvSpPr txBox="1"/>
          <p:nvPr/>
        </p:nvSpPr>
        <p:spPr>
          <a:xfrm>
            <a:off x="5031889" y="4908932"/>
            <a:ext cx="385042" cy="230832"/>
          </a:xfrm>
          <a:prstGeom prst="rect">
            <a:avLst/>
          </a:prstGeom>
          <a:noFill/>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900" kern="0" dirty="0">
                <a:solidFill>
                  <a:srgbClr val="000000"/>
                </a:solidFill>
                <a:latin typeface="Arial Narrow" panose="020B0606020202030204" pitchFamily="34" charset="0"/>
              </a:rPr>
              <a:t>Year</a:t>
            </a:r>
          </a:p>
        </p:txBody>
      </p:sp>
      <p:sp>
        <p:nvSpPr>
          <p:cNvPr id="128" name="TextBox 127">
            <a:extLst>
              <a:ext uri="{FF2B5EF4-FFF2-40B4-BE49-F238E27FC236}">
                <a16:creationId xmlns:a16="http://schemas.microsoft.com/office/drawing/2014/main" id="{40E0D99F-4AB4-426D-8313-5804127DE9A4}"/>
              </a:ext>
            </a:extLst>
          </p:cNvPr>
          <p:cNvSpPr txBox="1"/>
          <p:nvPr/>
        </p:nvSpPr>
        <p:spPr>
          <a:xfrm rot="16200000">
            <a:off x="3843770" y="3933783"/>
            <a:ext cx="1998072" cy="461665"/>
          </a:xfrm>
          <a:prstGeom prst="rect">
            <a:avLst/>
          </a:prstGeom>
          <a:noFill/>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defTabSz="914400" eaLnBrk="1" hangingPunct="1">
              <a:defRPr/>
            </a:pPr>
            <a:r>
              <a:rPr lang="en-US" sz="1200" b="1" kern="0" dirty="0">
                <a:solidFill>
                  <a:prstClr val="black">
                    <a:lumMod val="75000"/>
                    <a:lumOff val="25000"/>
                  </a:prstClr>
                </a:solidFill>
                <a:latin typeface="Arial Narrow" panose="020B0606020202030204" pitchFamily="34" charset="0"/>
                <a:cs typeface="Calibri"/>
              </a:rPr>
              <a:t>Projected Number of Persons with AF (Millions)</a:t>
            </a:r>
          </a:p>
        </p:txBody>
      </p:sp>
      <p:sp>
        <p:nvSpPr>
          <p:cNvPr id="129" name="TextBox 128">
            <a:extLst>
              <a:ext uri="{FF2B5EF4-FFF2-40B4-BE49-F238E27FC236}">
                <a16:creationId xmlns:a16="http://schemas.microsoft.com/office/drawing/2014/main" id="{66B6F492-019C-4395-9638-CF308E0ED3A9}"/>
              </a:ext>
            </a:extLst>
          </p:cNvPr>
          <p:cNvSpPr txBox="1"/>
          <p:nvPr/>
        </p:nvSpPr>
        <p:spPr>
          <a:xfrm>
            <a:off x="5294771" y="4937046"/>
            <a:ext cx="3790282" cy="200055"/>
          </a:xfrm>
          <a:prstGeom prst="rect">
            <a:avLst/>
          </a:prstGeom>
          <a:noFill/>
          <a:ln>
            <a:noFill/>
          </a:ln>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914400" eaLnBrk="1" hangingPunct="1">
              <a:defRPr/>
            </a:pPr>
            <a:r>
              <a:rPr lang="en-US" sz="700" kern="0" dirty="0">
                <a:solidFill>
                  <a:srgbClr val="000000"/>
                </a:solidFill>
                <a:latin typeface="Arial Narrow" panose="020B0606020202030204" pitchFamily="34" charset="0"/>
                <a:cs typeface="Calibri"/>
              </a:rPr>
              <a:t>2000  2005  2010  2015  2020  2025   2030   2035   2040  2045  2050</a:t>
            </a:r>
          </a:p>
        </p:txBody>
      </p:sp>
      <p:cxnSp>
        <p:nvCxnSpPr>
          <p:cNvPr id="130" name="Straight Connector 129">
            <a:extLst>
              <a:ext uri="{FF2B5EF4-FFF2-40B4-BE49-F238E27FC236}">
                <a16:creationId xmlns:a16="http://schemas.microsoft.com/office/drawing/2014/main" id="{1F98D090-F672-4F3C-8715-37037540A5F1}"/>
              </a:ext>
            </a:extLst>
          </p:cNvPr>
          <p:cNvCxnSpPr/>
          <p:nvPr/>
        </p:nvCxnSpPr>
        <p:spPr bwMode="auto">
          <a:xfrm flipH="1" flipV="1">
            <a:off x="6068802" y="3080133"/>
            <a:ext cx="0" cy="1828800"/>
          </a:xfrm>
          <a:prstGeom prst="line">
            <a:avLst/>
          </a:prstGeom>
          <a:solidFill>
            <a:srgbClr val="66CCFF"/>
          </a:solidFill>
          <a:ln w="12700" cap="flat" cmpd="sng" algn="ctr">
            <a:solidFill>
              <a:srgbClr val="283891"/>
            </a:solidFill>
            <a:prstDash val="solid"/>
            <a:round/>
            <a:headEnd type="none" w="med" len="med"/>
            <a:tailEnd type="none" w="med" len="med"/>
          </a:ln>
          <a:effectLst/>
        </p:spPr>
      </p:cxnSp>
      <p:sp>
        <p:nvSpPr>
          <p:cNvPr id="131" name="TextBox 130">
            <a:extLst>
              <a:ext uri="{FF2B5EF4-FFF2-40B4-BE49-F238E27FC236}">
                <a16:creationId xmlns:a16="http://schemas.microsoft.com/office/drawing/2014/main" id="{B5C22EFB-ECA5-4433-AEA9-37686D053EB3}"/>
              </a:ext>
            </a:extLst>
          </p:cNvPr>
          <p:cNvSpPr txBox="1"/>
          <p:nvPr/>
        </p:nvSpPr>
        <p:spPr>
          <a:xfrm>
            <a:off x="5084029" y="3057567"/>
            <a:ext cx="277641" cy="1987532"/>
          </a:xfrm>
          <a:prstGeom prst="rect">
            <a:avLst/>
          </a:prstGeom>
          <a:noFill/>
          <a:ln>
            <a:noFill/>
          </a:ln>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defTabSz="914400" eaLnBrk="1" hangingPunct="1">
              <a:lnSpc>
                <a:spcPct val="50000"/>
              </a:lnSpc>
              <a:spcBef>
                <a:spcPts val="150"/>
              </a:spcBef>
              <a:spcAft>
                <a:spcPts val="1125"/>
              </a:spcAft>
              <a:defRPr/>
            </a:pPr>
            <a:r>
              <a:rPr lang="en-US" sz="800" kern="0" dirty="0">
                <a:solidFill>
                  <a:srgbClr val="000000"/>
                </a:solidFill>
                <a:latin typeface="Arial Narrow" panose="020B0606020202030204" pitchFamily="34" charset="0"/>
                <a:cs typeface="Calibri"/>
              </a:rPr>
              <a:t>16</a:t>
            </a:r>
          </a:p>
          <a:p>
            <a:pPr algn="r" defTabSz="914400" eaLnBrk="1" hangingPunct="1">
              <a:lnSpc>
                <a:spcPct val="50000"/>
              </a:lnSpc>
              <a:spcBef>
                <a:spcPts val="150"/>
              </a:spcBef>
              <a:spcAft>
                <a:spcPts val="1125"/>
              </a:spcAft>
              <a:defRPr/>
            </a:pPr>
            <a:r>
              <a:rPr lang="en-US" sz="800" kern="0" dirty="0">
                <a:solidFill>
                  <a:srgbClr val="000000"/>
                </a:solidFill>
                <a:latin typeface="Arial Narrow" panose="020B0606020202030204" pitchFamily="34" charset="0"/>
                <a:cs typeface="Calibri"/>
              </a:rPr>
              <a:t>14</a:t>
            </a:r>
          </a:p>
          <a:p>
            <a:pPr algn="r" defTabSz="914400" eaLnBrk="1" hangingPunct="1">
              <a:lnSpc>
                <a:spcPct val="50000"/>
              </a:lnSpc>
              <a:spcBef>
                <a:spcPts val="150"/>
              </a:spcBef>
              <a:spcAft>
                <a:spcPts val="1125"/>
              </a:spcAft>
              <a:defRPr/>
            </a:pPr>
            <a:r>
              <a:rPr lang="en-US" sz="800" kern="0" dirty="0">
                <a:solidFill>
                  <a:srgbClr val="000000"/>
                </a:solidFill>
                <a:latin typeface="Arial Narrow" panose="020B0606020202030204" pitchFamily="34" charset="0"/>
                <a:cs typeface="Calibri"/>
              </a:rPr>
              <a:t>12</a:t>
            </a:r>
          </a:p>
          <a:p>
            <a:pPr algn="r" defTabSz="914400" eaLnBrk="1" hangingPunct="1">
              <a:lnSpc>
                <a:spcPct val="50000"/>
              </a:lnSpc>
              <a:spcBef>
                <a:spcPts val="150"/>
              </a:spcBef>
              <a:spcAft>
                <a:spcPts val="1125"/>
              </a:spcAft>
              <a:defRPr/>
            </a:pPr>
            <a:r>
              <a:rPr lang="en-US" sz="800" kern="0" dirty="0">
                <a:solidFill>
                  <a:srgbClr val="000000"/>
                </a:solidFill>
                <a:latin typeface="Arial Narrow" panose="020B0606020202030204" pitchFamily="34" charset="0"/>
                <a:cs typeface="Calibri"/>
              </a:rPr>
              <a:t>10</a:t>
            </a:r>
          </a:p>
          <a:p>
            <a:pPr algn="r" defTabSz="914400" eaLnBrk="1" hangingPunct="1">
              <a:lnSpc>
                <a:spcPct val="50000"/>
              </a:lnSpc>
              <a:spcBef>
                <a:spcPts val="150"/>
              </a:spcBef>
              <a:spcAft>
                <a:spcPts val="1125"/>
              </a:spcAft>
              <a:defRPr/>
            </a:pPr>
            <a:r>
              <a:rPr lang="en-US" sz="800" kern="0" dirty="0">
                <a:solidFill>
                  <a:srgbClr val="000000"/>
                </a:solidFill>
                <a:latin typeface="Arial Narrow" panose="020B0606020202030204" pitchFamily="34" charset="0"/>
                <a:cs typeface="Calibri"/>
              </a:rPr>
              <a:t>8</a:t>
            </a:r>
          </a:p>
          <a:p>
            <a:pPr algn="r" defTabSz="914400" eaLnBrk="1" hangingPunct="1">
              <a:lnSpc>
                <a:spcPct val="50000"/>
              </a:lnSpc>
              <a:spcBef>
                <a:spcPts val="150"/>
              </a:spcBef>
              <a:spcAft>
                <a:spcPts val="1125"/>
              </a:spcAft>
              <a:defRPr/>
            </a:pPr>
            <a:r>
              <a:rPr lang="en-US" sz="800" kern="0" dirty="0">
                <a:solidFill>
                  <a:srgbClr val="000000"/>
                </a:solidFill>
                <a:latin typeface="Arial Narrow" panose="020B0606020202030204" pitchFamily="34" charset="0"/>
                <a:cs typeface="Calibri"/>
              </a:rPr>
              <a:t>6</a:t>
            </a:r>
          </a:p>
          <a:p>
            <a:pPr algn="r" defTabSz="914400" eaLnBrk="1" hangingPunct="1">
              <a:lnSpc>
                <a:spcPct val="50000"/>
              </a:lnSpc>
              <a:spcBef>
                <a:spcPts val="150"/>
              </a:spcBef>
              <a:spcAft>
                <a:spcPts val="1125"/>
              </a:spcAft>
              <a:defRPr/>
            </a:pPr>
            <a:r>
              <a:rPr lang="en-US" sz="800" kern="0" dirty="0">
                <a:solidFill>
                  <a:srgbClr val="000000"/>
                </a:solidFill>
                <a:latin typeface="Arial Narrow" panose="020B0606020202030204" pitchFamily="34" charset="0"/>
                <a:cs typeface="Calibri"/>
              </a:rPr>
              <a:t>4</a:t>
            </a:r>
          </a:p>
          <a:p>
            <a:pPr algn="r" defTabSz="914400" eaLnBrk="1" hangingPunct="1">
              <a:lnSpc>
                <a:spcPct val="50000"/>
              </a:lnSpc>
              <a:spcBef>
                <a:spcPts val="150"/>
              </a:spcBef>
              <a:spcAft>
                <a:spcPts val="1125"/>
              </a:spcAft>
              <a:defRPr/>
            </a:pPr>
            <a:r>
              <a:rPr lang="en-US" sz="800" kern="0" dirty="0">
                <a:solidFill>
                  <a:srgbClr val="000000"/>
                </a:solidFill>
                <a:latin typeface="Arial Narrow" panose="020B0606020202030204" pitchFamily="34" charset="0"/>
                <a:cs typeface="Calibri"/>
              </a:rPr>
              <a:t>2</a:t>
            </a:r>
          </a:p>
          <a:p>
            <a:pPr algn="r" defTabSz="914400" eaLnBrk="1" hangingPunct="1">
              <a:lnSpc>
                <a:spcPct val="50000"/>
              </a:lnSpc>
              <a:spcBef>
                <a:spcPts val="150"/>
              </a:spcBef>
              <a:spcAft>
                <a:spcPts val="1125"/>
              </a:spcAft>
              <a:defRPr/>
            </a:pPr>
            <a:r>
              <a:rPr lang="en-US" sz="800" kern="0" dirty="0">
                <a:solidFill>
                  <a:srgbClr val="000000"/>
                </a:solidFill>
                <a:latin typeface="Arial Narrow" panose="020B0606020202030204" pitchFamily="34" charset="0"/>
                <a:cs typeface="Calibri"/>
              </a:rPr>
              <a:t>0</a:t>
            </a:r>
          </a:p>
        </p:txBody>
      </p:sp>
    </p:spTree>
    <p:extLst>
      <p:ext uri="{BB962C8B-B14F-4D97-AF65-F5344CB8AC3E}">
        <p14:creationId xmlns:p14="http://schemas.microsoft.com/office/powerpoint/2010/main" val="323401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42700"/>
            <a:ext cx="6544628" cy="1631216"/>
          </a:xfrm>
          <a:prstGeom prst="rect">
            <a:avLst/>
          </a:prstGeom>
          <a:noFill/>
        </p:spPr>
        <p:txBody>
          <a:bodyPr wrap="square">
            <a:spAutoFit/>
          </a:bodyPr>
          <a:lstStyle/>
          <a:p>
            <a:pPr lvl="0">
              <a:defRPr/>
            </a:pPr>
            <a:r>
              <a:rPr lang="en-CA" sz="3600" b="1" dirty="0">
                <a:solidFill>
                  <a:srgbClr val="183059"/>
                </a:solidFill>
                <a:latin typeface="Arial Narrow" panose="020B0606020202030204" pitchFamily="34" charset="0"/>
                <a:cs typeface="Aharoni" panose="02010803020104030203" pitchFamily="2" charset="-79"/>
              </a:rPr>
              <a:t>AF Increases the Risk of Ischemic </a:t>
            </a:r>
            <a:br>
              <a:rPr lang="en-CA" sz="3600" b="1" dirty="0">
                <a:solidFill>
                  <a:srgbClr val="183059"/>
                </a:solidFill>
                <a:latin typeface="Arial Narrow" panose="020B0606020202030204" pitchFamily="34" charset="0"/>
                <a:cs typeface="Aharoni" panose="02010803020104030203" pitchFamily="2" charset="-79"/>
              </a:rPr>
            </a:br>
            <a:r>
              <a:rPr lang="en-CA" sz="3600" b="1" dirty="0">
                <a:solidFill>
                  <a:srgbClr val="183059"/>
                </a:solidFill>
                <a:latin typeface="Arial Narrow" panose="020B0606020202030204" pitchFamily="34" charset="0"/>
                <a:cs typeface="Aharoni" panose="02010803020104030203" pitchFamily="2" charset="-79"/>
              </a:rPr>
              <a:t>Stroke by 3 to 5 Times</a:t>
            </a:r>
            <a:r>
              <a:rPr lang="en-CA" sz="3600" b="1" baseline="30000" dirty="0">
                <a:solidFill>
                  <a:srgbClr val="183059"/>
                </a:solidFill>
                <a:latin typeface="Arial Narrow" panose="020B0606020202030204" pitchFamily="34" charset="0"/>
                <a:cs typeface="Aharoni" panose="02010803020104030203" pitchFamily="2" charset="-79"/>
              </a:rPr>
              <a:t>1</a:t>
            </a:r>
            <a:br>
              <a:rPr lang="en-CA" sz="2800" b="1" dirty="0">
                <a:solidFill>
                  <a:srgbClr val="183059"/>
                </a:solidFill>
                <a:latin typeface="Arial Narrow" panose="020B0606020202030204" pitchFamily="34" charset="0"/>
                <a:cs typeface="Aharoni" panose="02010803020104030203" pitchFamily="2" charset="-79"/>
              </a:rPr>
            </a:br>
            <a:endParaRPr lang="en-CA" sz="2800" b="1" dirty="0">
              <a:solidFill>
                <a:srgbClr val="183059"/>
              </a:solidFill>
              <a:latin typeface="Arial Narrow" panose="020B0606020202030204" pitchFamily="34" charset="0"/>
              <a:cs typeface="Aharoni" panose="02010803020104030203" pitchFamily="2" charset="-79"/>
            </a:endParaRPr>
          </a:p>
        </p:txBody>
      </p:sp>
      <p:sp>
        <p:nvSpPr>
          <p:cNvPr id="462" name="TextBox 461">
            <a:extLst>
              <a:ext uri="{FF2B5EF4-FFF2-40B4-BE49-F238E27FC236}">
                <a16:creationId xmlns:a16="http://schemas.microsoft.com/office/drawing/2014/main" id="{06199D53-D677-4CF8-9E7F-83097EFEC7A1}"/>
              </a:ext>
            </a:extLst>
          </p:cNvPr>
          <p:cNvSpPr txBox="1"/>
          <p:nvPr/>
        </p:nvSpPr>
        <p:spPr>
          <a:xfrm>
            <a:off x="71423" y="6320216"/>
            <a:ext cx="8988258" cy="369332"/>
          </a:xfrm>
          <a:prstGeom prst="rect">
            <a:avLst/>
          </a:prstGeom>
          <a:noFill/>
        </p:spPr>
        <p:txBody>
          <a:bodyPr wrap="square" rtlCol="0">
            <a:spAutoFit/>
          </a:bodyPr>
          <a:lstStyle/>
          <a:p>
            <a:pPr marL="228600" lvl="0" indent="-228600">
              <a:buAutoNum type="arabicPeriod"/>
              <a:defRPr/>
            </a:pPr>
            <a:r>
              <a:rPr lang="fr-FR" altLang="en-US" sz="900" dirty="0" err="1">
                <a:solidFill>
                  <a:prstClr val="white"/>
                </a:solidFill>
                <a:latin typeface="Arial Narrow" panose="020B0606020202030204" pitchFamily="34" charset="0"/>
                <a:cs typeface="Lato"/>
              </a:rPr>
              <a:t>European</a:t>
            </a:r>
            <a:r>
              <a:rPr lang="fr-FR" altLang="en-US" sz="900" dirty="0">
                <a:solidFill>
                  <a:prstClr val="white"/>
                </a:solidFill>
                <a:latin typeface="Arial Narrow" panose="020B0606020202030204" pitchFamily="34" charset="0"/>
                <a:cs typeface="Lato"/>
              </a:rPr>
              <a:t> </a:t>
            </a:r>
            <a:r>
              <a:rPr lang="fr-FR" altLang="en-US" sz="900" dirty="0" err="1">
                <a:solidFill>
                  <a:prstClr val="white"/>
                </a:solidFill>
                <a:latin typeface="Arial Narrow" panose="020B0606020202030204" pitchFamily="34" charset="0"/>
                <a:cs typeface="Lato"/>
              </a:rPr>
              <a:t>Heart</a:t>
            </a:r>
            <a:r>
              <a:rPr lang="fr-FR" altLang="en-US" sz="900" dirty="0">
                <a:solidFill>
                  <a:prstClr val="white"/>
                </a:solidFill>
                <a:latin typeface="Arial Narrow" panose="020B0606020202030204" pitchFamily="34" charset="0"/>
                <a:cs typeface="Lato"/>
              </a:rPr>
              <a:t> </a:t>
            </a:r>
            <a:r>
              <a:rPr lang="fr-FR" altLang="en-US" sz="900" dirty="0" err="1">
                <a:solidFill>
                  <a:prstClr val="white"/>
                </a:solidFill>
                <a:latin typeface="Arial Narrow" panose="020B0606020202030204" pitchFamily="34" charset="0"/>
                <a:cs typeface="Lato"/>
              </a:rPr>
              <a:t>Rhythm</a:t>
            </a:r>
            <a:r>
              <a:rPr lang="fr-FR" altLang="en-US" sz="900" dirty="0">
                <a:solidFill>
                  <a:prstClr val="white"/>
                </a:solidFill>
                <a:latin typeface="Arial Narrow" panose="020B0606020202030204" pitchFamily="34" charset="0"/>
                <a:cs typeface="Lato"/>
              </a:rPr>
              <a:t> Associations, et al. </a:t>
            </a:r>
            <a:r>
              <a:rPr lang="fr-FR" altLang="en-US" sz="900" dirty="0" err="1">
                <a:solidFill>
                  <a:prstClr val="white"/>
                </a:solidFill>
                <a:latin typeface="Arial Narrow" panose="020B0606020202030204" pitchFamily="34" charset="0"/>
                <a:cs typeface="Lato"/>
              </a:rPr>
              <a:t>Eur</a:t>
            </a:r>
            <a:r>
              <a:rPr lang="fr-FR" altLang="en-US" sz="900" dirty="0">
                <a:solidFill>
                  <a:prstClr val="white"/>
                </a:solidFill>
                <a:latin typeface="Arial Narrow" panose="020B0606020202030204" pitchFamily="34" charset="0"/>
                <a:cs typeface="Lato"/>
              </a:rPr>
              <a:t> </a:t>
            </a:r>
            <a:r>
              <a:rPr lang="fr-FR" altLang="en-US" sz="900" dirty="0" err="1">
                <a:solidFill>
                  <a:prstClr val="white"/>
                </a:solidFill>
                <a:latin typeface="Arial Narrow" panose="020B0606020202030204" pitchFamily="34" charset="0"/>
                <a:cs typeface="Lato"/>
              </a:rPr>
              <a:t>Heart</a:t>
            </a:r>
            <a:r>
              <a:rPr lang="fr-FR" altLang="en-US" sz="900" dirty="0">
                <a:solidFill>
                  <a:prstClr val="white"/>
                </a:solidFill>
                <a:latin typeface="Arial Narrow" panose="020B0606020202030204" pitchFamily="34" charset="0"/>
                <a:cs typeface="Lato"/>
              </a:rPr>
              <a:t> J. 2010;31(19):2369-429.</a:t>
            </a:r>
          </a:p>
          <a:p>
            <a:pPr marL="228600" lvl="0" indent="-228600">
              <a:buAutoNum type="arabicPeriod"/>
              <a:defRPr/>
            </a:pPr>
            <a:r>
              <a:rPr lang="fr-FR" altLang="en-US" sz="900" dirty="0">
                <a:solidFill>
                  <a:prstClr val="white"/>
                </a:solidFill>
                <a:latin typeface="Arial Narrow" panose="020B0606020202030204" pitchFamily="34" charset="0"/>
                <a:cs typeface="Lato"/>
              </a:rPr>
              <a:t>Wolf PA, et al. Stroke. 1991;22(8):983-8</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316758"/>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69" name="Content Placeholder 2">
            <a:extLst>
              <a:ext uri="{FF2B5EF4-FFF2-40B4-BE49-F238E27FC236}">
                <a16:creationId xmlns:a16="http://schemas.microsoft.com/office/drawing/2014/main" id="{37B0EFCE-BA76-401F-A4C7-D4C6491F5880}"/>
              </a:ext>
            </a:extLst>
          </p:cNvPr>
          <p:cNvSpPr txBox="1">
            <a:spLocks/>
          </p:cNvSpPr>
          <p:nvPr/>
        </p:nvSpPr>
        <p:spPr>
          <a:xfrm>
            <a:off x="-6448" y="5811428"/>
            <a:ext cx="9150448" cy="477877"/>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Clr>
                <a:srgbClr val="604A7B"/>
              </a:buClr>
              <a:buSzPct val="100000"/>
              <a:buFont typeface="Wingdings 2" panose="05020102010507070707" pitchFamily="18" charset="2"/>
              <a:buChar char=""/>
              <a:defRPr sz="2400" kern="1200">
                <a:solidFill>
                  <a:srgbClr val="3B3B3B"/>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lnSpc>
                <a:spcPct val="90000"/>
              </a:lnSpc>
              <a:spcBef>
                <a:spcPts val="500"/>
              </a:spcBef>
              <a:buClr>
                <a:srgbClr val="4B7975"/>
              </a:buClr>
              <a:buSzPct val="100000"/>
              <a:buFont typeface="Wingdings" panose="05000000000000000000" pitchFamily="2" charset="2"/>
              <a:buChar char="§"/>
              <a:defRPr sz="2000" kern="1200">
                <a:solidFill>
                  <a:srgbClr val="3B3B3B"/>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7AADA8"/>
              </a:buClr>
              <a:buFont typeface="Arial" panose="020B0604020202020204" pitchFamily="34" charset="0"/>
              <a:buChar char="•"/>
              <a:defRPr sz="1800" kern="1200">
                <a:solidFill>
                  <a:srgbClr val="3B3B3B"/>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C6E19E"/>
              </a:buClr>
              <a:buSzPct val="90000"/>
              <a:buFont typeface="Wingdings" panose="05000000000000000000" pitchFamily="2" charset="2"/>
              <a:buChar char="§"/>
              <a:defRPr sz="1600" kern="1200">
                <a:solidFill>
                  <a:srgbClr val="3B3B3B"/>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E4D288"/>
              </a:buClr>
              <a:buFont typeface="Arial" panose="020B0604020202020204" pitchFamily="34" charset="0"/>
              <a:buChar char="•"/>
              <a:defRPr sz="1400" kern="1200">
                <a:solidFill>
                  <a:srgbClr val="3B3B3B"/>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200"/>
              </a:lnSpc>
              <a:spcBef>
                <a:spcPts val="1200"/>
              </a:spcBef>
              <a:buClr>
                <a:prstClr val="black">
                  <a:lumMod val="75000"/>
                  <a:lumOff val="25000"/>
                </a:prstClr>
              </a:buClr>
              <a:buSzTx/>
              <a:buFont typeface="Wingdings 2" panose="05020102010507070707" pitchFamily="18" charset="2"/>
              <a:buNone/>
              <a:defRPr/>
            </a:pPr>
            <a:r>
              <a:rPr lang="en-US" altLang="en-US" baseline="30000" dirty="0">
                <a:solidFill>
                  <a:srgbClr val="356AC1"/>
                </a:solidFill>
                <a:latin typeface="Arial Narrow" panose="020B0606020202030204" pitchFamily="34" charset="0"/>
              </a:rPr>
              <a:t>~</a:t>
            </a:r>
            <a:r>
              <a:rPr lang="en-US" altLang="en-US" b="1" dirty="0">
                <a:solidFill>
                  <a:srgbClr val="356AC1"/>
                </a:solidFill>
                <a:latin typeface="Arial Narrow" panose="020B0606020202030204" pitchFamily="34" charset="0"/>
              </a:rPr>
              <a:t>20% of all strokes are caused by AF</a:t>
            </a:r>
            <a:r>
              <a:rPr lang="en-US" altLang="en-US" b="1" baseline="30000" dirty="0">
                <a:solidFill>
                  <a:srgbClr val="356AC1"/>
                </a:solidFill>
                <a:latin typeface="Arial Narrow" panose="020B0606020202030204" pitchFamily="34" charset="0"/>
              </a:rPr>
              <a:t>2</a:t>
            </a:r>
          </a:p>
        </p:txBody>
      </p:sp>
      <p:sp>
        <p:nvSpPr>
          <p:cNvPr id="71" name="TextBox 70">
            <a:extLst>
              <a:ext uri="{FF2B5EF4-FFF2-40B4-BE49-F238E27FC236}">
                <a16:creationId xmlns:a16="http://schemas.microsoft.com/office/drawing/2014/main" id="{44037D19-2A44-4D54-A06D-09C5981EE3E3}"/>
              </a:ext>
            </a:extLst>
          </p:cNvPr>
          <p:cNvSpPr txBox="1"/>
          <p:nvPr/>
        </p:nvSpPr>
        <p:spPr>
          <a:xfrm>
            <a:off x="0" y="1421190"/>
            <a:ext cx="9144000" cy="461665"/>
          </a:xfrm>
          <a:prstGeom prst="rect">
            <a:avLst/>
          </a:prstGeom>
          <a:noFill/>
        </p:spPr>
        <p:txBody>
          <a:bodyPr wrap="square" rtlCol="0">
            <a:spAutoFit/>
          </a:bodyPr>
          <a:lstStyle/>
          <a:p>
            <a:pPr algn="ctr"/>
            <a:r>
              <a:rPr lang="en-US" altLang="en-US" sz="2400" b="1" dirty="0">
                <a:solidFill>
                  <a:srgbClr val="356AC1"/>
                </a:solidFill>
                <a:latin typeface="Arial Narrow" panose="020B0606020202030204" pitchFamily="34" charset="0"/>
              </a:rPr>
              <a:t>Risk of stroke in AF patients by age group</a:t>
            </a:r>
            <a:r>
              <a:rPr lang="en-US" altLang="en-US" sz="2400" b="1" baseline="30000" dirty="0">
                <a:solidFill>
                  <a:srgbClr val="356AC1"/>
                </a:solidFill>
                <a:latin typeface="Arial Narrow" panose="020B0606020202030204" pitchFamily="34" charset="0"/>
              </a:rPr>
              <a:t>2</a:t>
            </a:r>
            <a:endParaRPr lang="en-US" altLang="en-US" sz="2400" b="1" dirty="0">
              <a:solidFill>
                <a:srgbClr val="356AC1"/>
              </a:solidFill>
              <a:latin typeface="Arial Narrow" panose="020B0606020202030204" pitchFamily="34" charset="0"/>
            </a:endParaRPr>
          </a:p>
        </p:txBody>
      </p:sp>
      <p:graphicFrame>
        <p:nvGraphicFramePr>
          <p:cNvPr id="73" name="Chart 72">
            <a:extLst>
              <a:ext uri="{FF2B5EF4-FFF2-40B4-BE49-F238E27FC236}">
                <a16:creationId xmlns:a16="http://schemas.microsoft.com/office/drawing/2014/main" id="{146EA98D-BAE7-47F9-85E0-7DB9A7793AE7}"/>
              </a:ext>
            </a:extLst>
          </p:cNvPr>
          <p:cNvGraphicFramePr/>
          <p:nvPr>
            <p:extLst>
              <p:ext uri="{D42A27DB-BD31-4B8C-83A1-F6EECF244321}">
                <p14:modId xmlns:p14="http://schemas.microsoft.com/office/powerpoint/2010/main" val="4224994875"/>
              </p:ext>
            </p:extLst>
          </p:nvPr>
        </p:nvGraphicFramePr>
        <p:xfrm>
          <a:off x="1601027" y="1935586"/>
          <a:ext cx="6026692" cy="3776105"/>
        </p:xfrm>
        <a:graphic>
          <a:graphicData uri="http://schemas.openxmlformats.org/drawingml/2006/chart">
            <c:chart xmlns:c="http://schemas.openxmlformats.org/drawingml/2006/chart" xmlns:r="http://schemas.openxmlformats.org/officeDocument/2006/relationships" r:id="rId6"/>
          </a:graphicData>
        </a:graphic>
      </p:graphicFrame>
      <p:sp>
        <p:nvSpPr>
          <p:cNvPr id="2" name="TextBox 1">
            <a:extLst>
              <a:ext uri="{FF2B5EF4-FFF2-40B4-BE49-F238E27FC236}">
                <a16:creationId xmlns:a16="http://schemas.microsoft.com/office/drawing/2014/main" id="{37898506-3762-4B74-92FC-24DC62B054EA}"/>
              </a:ext>
            </a:extLst>
          </p:cNvPr>
          <p:cNvSpPr txBox="1"/>
          <p:nvPr/>
        </p:nvSpPr>
        <p:spPr>
          <a:xfrm>
            <a:off x="1231695" y="2204635"/>
            <a:ext cx="430887" cy="2945346"/>
          </a:xfrm>
          <a:prstGeom prst="rect">
            <a:avLst/>
          </a:prstGeom>
          <a:noFill/>
        </p:spPr>
        <p:txBody>
          <a:bodyPr vert="vert270" wrap="square" rtlCol="0">
            <a:spAutoFit/>
          </a:bodyPr>
          <a:lstStyle/>
          <a:p>
            <a:pPr algn="ctr"/>
            <a:r>
              <a:rPr lang="en-CA" sz="1600" b="1" dirty="0">
                <a:solidFill>
                  <a:schemeClr val="tx1">
                    <a:lumMod val="85000"/>
                    <a:lumOff val="15000"/>
                  </a:schemeClr>
                </a:solidFill>
                <a:latin typeface="Arial Narrow" panose="020B0606020202030204" pitchFamily="34" charset="0"/>
              </a:rPr>
              <a:t>Risk of stroke in AF patients</a:t>
            </a:r>
            <a:endParaRPr lang="en-US" sz="1600" b="1" dirty="0">
              <a:solidFill>
                <a:schemeClr val="tx1">
                  <a:lumMod val="85000"/>
                  <a:lumOff val="15000"/>
                </a:schemeClr>
              </a:solidFill>
              <a:latin typeface="Arial Narrow" panose="020B0606020202030204" pitchFamily="34" charset="0"/>
            </a:endParaRPr>
          </a:p>
        </p:txBody>
      </p:sp>
    </p:spTree>
    <p:extLst>
      <p:ext uri="{BB962C8B-B14F-4D97-AF65-F5344CB8AC3E}">
        <p14:creationId xmlns:p14="http://schemas.microsoft.com/office/powerpoint/2010/main" val="622597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112034"/>
            <a:ext cx="6544628" cy="707886"/>
          </a:xfrm>
          <a:prstGeom prst="rect">
            <a:avLst/>
          </a:prstGeom>
          <a:noFill/>
        </p:spPr>
        <p:txBody>
          <a:bodyPr wrap="square">
            <a:spAutoFit/>
          </a:bodyPr>
          <a:lstStyle/>
          <a:p>
            <a:pPr lvl="0">
              <a:defRPr/>
            </a:pPr>
            <a:r>
              <a:rPr lang="en-CA" sz="4000" b="1" dirty="0">
                <a:solidFill>
                  <a:srgbClr val="183059"/>
                </a:solidFill>
                <a:latin typeface="Arial Narrow" panose="020B0606020202030204" pitchFamily="34" charset="0"/>
                <a:cs typeface="Aharoni" panose="02010803020104030203" pitchFamily="2" charset="-79"/>
              </a:rPr>
              <a:t>Calculate Beth’s Stroke Risk</a:t>
            </a:r>
            <a:endParaRPr lang="en-CA" sz="3200" b="1" dirty="0">
              <a:solidFill>
                <a:srgbClr val="183059"/>
              </a:solidFill>
              <a:latin typeface="Arial Narrow" panose="020B0606020202030204" pitchFamily="34" charset="0"/>
              <a:cs typeface="Aharoni" panose="02010803020104030203" pitchFamily="2" charset="-79"/>
            </a:endParaRPr>
          </a:p>
        </p:txBody>
      </p:sp>
      <p:sp>
        <p:nvSpPr>
          <p:cNvPr id="462" name="TextBox 461">
            <a:extLst>
              <a:ext uri="{FF2B5EF4-FFF2-40B4-BE49-F238E27FC236}">
                <a16:creationId xmlns:a16="http://schemas.microsoft.com/office/drawing/2014/main" id="{06199D53-D677-4CF8-9E7F-83097EFEC7A1}"/>
              </a:ext>
            </a:extLst>
          </p:cNvPr>
          <p:cNvSpPr txBox="1"/>
          <p:nvPr/>
        </p:nvSpPr>
        <p:spPr>
          <a:xfrm>
            <a:off x="71423" y="6407026"/>
            <a:ext cx="8988258" cy="230832"/>
          </a:xfrm>
          <a:prstGeom prst="rect">
            <a:avLst/>
          </a:prstGeom>
          <a:noFill/>
        </p:spPr>
        <p:txBody>
          <a:bodyPr wrap="square" rtlCol="0">
            <a:spAutoFit/>
          </a:bodyPr>
          <a:lstStyle/>
          <a:p>
            <a:pPr lvl="0">
              <a:defRPr/>
            </a:pPr>
            <a:r>
              <a:rPr lang="fr-FR" altLang="en-US" sz="900" dirty="0">
                <a:solidFill>
                  <a:prstClr val="white"/>
                </a:solidFill>
                <a:latin typeface="Arial Narrow" panose="020B0606020202030204" pitchFamily="34" charset="0"/>
                <a:cs typeface="Lato"/>
              </a:rPr>
              <a:t>Gage BF et al. JAMA 2001;285:2864-70</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316758"/>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graphicFrame>
        <p:nvGraphicFramePr>
          <p:cNvPr id="15" name="Table 14">
            <a:extLst>
              <a:ext uri="{FF2B5EF4-FFF2-40B4-BE49-F238E27FC236}">
                <a16:creationId xmlns:a16="http://schemas.microsoft.com/office/drawing/2014/main" id="{AC126231-57CB-4011-8BF2-B02BA90E9FF0}"/>
              </a:ext>
            </a:extLst>
          </p:cNvPr>
          <p:cNvGraphicFramePr>
            <a:graphicFrameLocks noGrp="1"/>
          </p:cNvGraphicFramePr>
          <p:nvPr>
            <p:extLst>
              <p:ext uri="{D42A27DB-BD31-4B8C-83A1-F6EECF244321}">
                <p14:modId xmlns:p14="http://schemas.microsoft.com/office/powerpoint/2010/main" val="1522698934"/>
              </p:ext>
            </p:extLst>
          </p:nvPr>
        </p:nvGraphicFramePr>
        <p:xfrm>
          <a:off x="3182542" y="2393236"/>
          <a:ext cx="5394960" cy="332232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3200400">
                  <a:extLst>
                    <a:ext uri="{9D8B030D-6E8A-4147-A177-3AD203B41FA5}">
                      <a16:colId xmlns:a16="http://schemas.microsoft.com/office/drawing/2014/main" val="3633425361"/>
                    </a:ext>
                  </a:extLst>
                </a:gridCol>
                <a:gridCol w="1097280">
                  <a:extLst>
                    <a:ext uri="{9D8B030D-6E8A-4147-A177-3AD203B41FA5}">
                      <a16:colId xmlns:a16="http://schemas.microsoft.com/office/drawing/2014/main" val="1555552515"/>
                    </a:ext>
                  </a:extLst>
                </a:gridCol>
                <a:gridCol w="1097280">
                  <a:extLst>
                    <a:ext uri="{9D8B030D-6E8A-4147-A177-3AD203B41FA5}">
                      <a16:colId xmlns:a16="http://schemas.microsoft.com/office/drawing/2014/main" val="1163892854"/>
                    </a:ext>
                  </a:extLst>
                </a:gridCol>
              </a:tblGrid>
              <a:tr h="0">
                <a:tc>
                  <a:txBody>
                    <a:bodyPr/>
                    <a:lstStyle/>
                    <a:p>
                      <a:r>
                        <a:rPr lang="en-CA" sz="2800" dirty="0">
                          <a:latin typeface="Arial Narrow" panose="020B0606020202030204" pitchFamily="34" charset="0"/>
                        </a:rPr>
                        <a:t>Risk Factor</a:t>
                      </a:r>
                      <a:endParaRPr lang="en-US" sz="28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tc>
                  <a:txBody>
                    <a:bodyPr/>
                    <a:lstStyle/>
                    <a:p>
                      <a:pPr algn="ctr"/>
                      <a:r>
                        <a:rPr lang="en-CA" sz="2800" dirty="0">
                          <a:latin typeface="Arial Narrow" panose="020B0606020202030204" pitchFamily="34" charset="0"/>
                        </a:rPr>
                        <a:t>Score</a:t>
                      </a:r>
                      <a:endParaRPr lang="en-US" sz="2800" dirty="0">
                        <a:latin typeface="Arial Narrow" panose="020B0606020202030204" pitchFamily="34" charset="0"/>
                      </a:endParaRPr>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6"/>
                    </a:solidFill>
                  </a:tcPr>
                </a:tc>
                <a:tc>
                  <a:txBody>
                    <a:bodyPr/>
                    <a:lstStyle/>
                    <a:p>
                      <a:pPr algn="ctr"/>
                      <a:r>
                        <a:rPr lang="en-CA" sz="2800" dirty="0">
                          <a:latin typeface="Arial Narrow" panose="020B0606020202030204" pitchFamily="34" charset="0"/>
                        </a:rPr>
                        <a:t>Beth</a:t>
                      </a:r>
                      <a:endParaRPr lang="en-US" sz="2800" dirty="0">
                        <a:latin typeface="Arial Narrow" panose="020B060602020203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FF5353"/>
                    </a:solidFill>
                  </a:tcPr>
                </a:tc>
                <a:extLst>
                  <a:ext uri="{0D108BD9-81ED-4DB2-BD59-A6C34878D82A}">
                    <a16:rowId xmlns:a16="http://schemas.microsoft.com/office/drawing/2014/main" val="4187820109"/>
                  </a:ext>
                </a:extLst>
              </a:tr>
              <a:tr h="0">
                <a:tc>
                  <a:txBody>
                    <a:bodyPr/>
                    <a:lstStyle/>
                    <a:p>
                      <a:r>
                        <a:rPr lang="en-CA" sz="2400" b="1" dirty="0">
                          <a:latin typeface="Arial Narrow" panose="020B0606020202030204" pitchFamily="34" charset="0"/>
                        </a:rPr>
                        <a:t>Congestive Heart Failure</a:t>
                      </a:r>
                      <a:endParaRPr lang="en-US" sz="2400"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99DFEB">
                        <a:alpha val="40000"/>
                      </a:srgbClr>
                    </a:solidFill>
                  </a:tcPr>
                </a:tc>
                <a:tc>
                  <a:txBody>
                    <a:bodyPr/>
                    <a:lstStyle/>
                    <a:p>
                      <a:pPr algn="ctr"/>
                      <a:r>
                        <a:rPr lang="en-CA" sz="2400" b="1" dirty="0">
                          <a:latin typeface="Arial Narrow" panose="020B0606020202030204" pitchFamily="34" charset="0"/>
                        </a:rPr>
                        <a:t>1</a:t>
                      </a:r>
                      <a:endParaRPr lang="en-US" sz="2400" b="1" dirty="0">
                        <a:latin typeface="Arial Narrow" panose="020B0606020202030204" pitchFamily="34" charset="0"/>
                      </a:endParaRPr>
                    </a:p>
                  </a:txBody>
                  <a:tcPr>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CA" sz="2400" b="1" dirty="0">
                          <a:latin typeface="Arial Narrow" panose="020B0606020202030204" pitchFamily="34" charset="0"/>
                        </a:rPr>
                        <a:t>0</a:t>
                      </a:r>
                      <a:endParaRPr lang="en-US" sz="2400" b="1" dirty="0">
                        <a:latin typeface="Arial Narrow" panose="020B0606020202030204" pitchFamily="34" charset="0"/>
                      </a:endParaRPr>
                    </a:p>
                  </a:txBody>
                  <a:tcP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73964250"/>
                  </a:ext>
                </a:extLst>
              </a:tr>
              <a:tr h="0">
                <a:tc>
                  <a:txBody>
                    <a:bodyPr/>
                    <a:lstStyle/>
                    <a:p>
                      <a:r>
                        <a:rPr lang="en-CA" sz="2400" b="1" dirty="0">
                          <a:latin typeface="Arial Narrow" panose="020B0606020202030204" pitchFamily="34" charset="0"/>
                        </a:rPr>
                        <a:t>Hypertension (history of)</a:t>
                      </a:r>
                      <a:endParaRPr lang="en-US" sz="2400"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99DFEB">
                        <a:alpha val="40000"/>
                      </a:srgbClr>
                    </a:solidFill>
                  </a:tcPr>
                </a:tc>
                <a:tc>
                  <a:txBody>
                    <a:bodyPr/>
                    <a:lstStyle/>
                    <a:p>
                      <a:pPr algn="ctr"/>
                      <a:r>
                        <a:rPr lang="en-CA" sz="2400" b="1" dirty="0">
                          <a:latin typeface="Arial Narrow" panose="020B0606020202030204" pitchFamily="34" charset="0"/>
                        </a:rPr>
                        <a:t>1</a:t>
                      </a:r>
                      <a:endParaRPr lang="en-US" sz="2400" b="1" dirty="0">
                        <a:latin typeface="Arial Narrow" panose="020B0606020202030204" pitchFamily="34" charset="0"/>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CA" sz="2400" b="1" dirty="0">
                          <a:solidFill>
                            <a:srgbClr val="FF5353"/>
                          </a:solidFill>
                          <a:latin typeface="Arial Narrow" panose="020B0606020202030204" pitchFamily="34" charset="0"/>
                        </a:rPr>
                        <a:t>1</a:t>
                      </a:r>
                      <a:endParaRPr lang="en-US" sz="2400" b="1" dirty="0">
                        <a:solidFill>
                          <a:srgbClr val="FF5353"/>
                        </a:solidFill>
                        <a:latin typeface="Arial Narrow" panose="020B060602020203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04824338"/>
                  </a:ext>
                </a:extLst>
              </a:tr>
              <a:tr h="0">
                <a:tc>
                  <a:txBody>
                    <a:bodyPr/>
                    <a:lstStyle/>
                    <a:p>
                      <a:r>
                        <a:rPr lang="en-CA" sz="2400" b="1" dirty="0">
                          <a:latin typeface="Arial Narrow" panose="020B0606020202030204" pitchFamily="34" charset="0"/>
                        </a:rPr>
                        <a:t>Age ≥ 75</a:t>
                      </a:r>
                      <a:endParaRPr lang="en-US" sz="2400"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99DFEB">
                        <a:alpha val="40000"/>
                      </a:srgbClr>
                    </a:solidFill>
                  </a:tcPr>
                </a:tc>
                <a:tc>
                  <a:txBody>
                    <a:bodyPr/>
                    <a:lstStyle/>
                    <a:p>
                      <a:pPr algn="ctr"/>
                      <a:r>
                        <a:rPr lang="en-CA" sz="2400" b="1" dirty="0">
                          <a:latin typeface="Arial Narrow" panose="020B0606020202030204" pitchFamily="34" charset="0"/>
                        </a:rPr>
                        <a:t>1</a:t>
                      </a:r>
                      <a:endParaRPr lang="en-US" sz="2400" b="1" dirty="0">
                        <a:latin typeface="Arial Narrow" panose="020B0606020202030204" pitchFamily="34" charset="0"/>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CA" sz="2400" b="1" dirty="0">
                          <a:solidFill>
                            <a:srgbClr val="FF5353"/>
                          </a:solidFill>
                          <a:latin typeface="Arial Narrow" panose="020B0606020202030204" pitchFamily="34" charset="0"/>
                        </a:rPr>
                        <a:t>1</a:t>
                      </a:r>
                      <a:endParaRPr lang="en-US" sz="2400" b="1" dirty="0">
                        <a:solidFill>
                          <a:srgbClr val="FF5353"/>
                        </a:solidFill>
                        <a:latin typeface="Arial Narrow" panose="020B060602020203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08045217"/>
                  </a:ext>
                </a:extLst>
              </a:tr>
              <a:tr h="0">
                <a:tc>
                  <a:txBody>
                    <a:bodyPr/>
                    <a:lstStyle/>
                    <a:p>
                      <a:r>
                        <a:rPr lang="en-CA" sz="2400" b="1" dirty="0">
                          <a:latin typeface="Arial Narrow" panose="020B0606020202030204" pitchFamily="34" charset="0"/>
                        </a:rPr>
                        <a:t>Diabetes Mellitus</a:t>
                      </a:r>
                      <a:endParaRPr lang="en-US" sz="2400"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99DFEB">
                        <a:alpha val="40000"/>
                      </a:srgbClr>
                    </a:solidFill>
                  </a:tcPr>
                </a:tc>
                <a:tc>
                  <a:txBody>
                    <a:bodyPr/>
                    <a:lstStyle/>
                    <a:p>
                      <a:pPr algn="ctr"/>
                      <a:r>
                        <a:rPr lang="en-CA" sz="2400" b="1" dirty="0">
                          <a:latin typeface="Arial Narrow" panose="020B0606020202030204" pitchFamily="34" charset="0"/>
                        </a:rPr>
                        <a:t>1</a:t>
                      </a:r>
                      <a:endParaRPr lang="en-US" sz="2400" b="1" dirty="0">
                        <a:latin typeface="Arial Narrow" panose="020B0606020202030204" pitchFamily="34" charset="0"/>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CA" sz="2400" b="1" dirty="0">
                          <a:solidFill>
                            <a:srgbClr val="FF5353"/>
                          </a:solidFill>
                          <a:latin typeface="Arial Narrow" panose="020B0606020202030204" pitchFamily="34" charset="0"/>
                        </a:rPr>
                        <a:t>1</a:t>
                      </a:r>
                      <a:endParaRPr lang="en-US" sz="2400" b="1" dirty="0">
                        <a:solidFill>
                          <a:srgbClr val="FF5353"/>
                        </a:solidFill>
                        <a:latin typeface="Arial Narrow" panose="020B060602020203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94097138"/>
                  </a:ext>
                </a:extLst>
              </a:tr>
              <a:tr h="0">
                <a:tc>
                  <a:txBody>
                    <a:bodyPr/>
                    <a:lstStyle/>
                    <a:p>
                      <a:r>
                        <a:rPr lang="en-CA" sz="2400" b="1" dirty="0">
                          <a:latin typeface="Arial Narrow" panose="020B0606020202030204" pitchFamily="34" charset="0"/>
                        </a:rPr>
                        <a:t>Stroke in the past</a:t>
                      </a:r>
                      <a:endParaRPr lang="en-US" sz="2400"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99DFEB">
                        <a:alpha val="40000"/>
                      </a:srgbClr>
                    </a:solidFill>
                  </a:tcPr>
                </a:tc>
                <a:tc>
                  <a:txBody>
                    <a:bodyPr/>
                    <a:lstStyle/>
                    <a:p>
                      <a:pPr algn="ctr"/>
                      <a:r>
                        <a:rPr lang="en-CA" sz="2400" b="1" dirty="0">
                          <a:latin typeface="Arial Narrow" panose="020B0606020202030204" pitchFamily="34" charset="0"/>
                        </a:rPr>
                        <a:t>2</a:t>
                      </a:r>
                      <a:endParaRPr lang="en-US" sz="2400" b="1" dirty="0">
                        <a:latin typeface="Arial Narrow" panose="020B0606020202030204" pitchFamily="34" charset="0"/>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CA" sz="2400" b="1" dirty="0">
                          <a:latin typeface="Arial Narrow" panose="020B0606020202030204" pitchFamily="34" charset="0"/>
                        </a:rPr>
                        <a:t>0</a:t>
                      </a:r>
                      <a:endParaRPr lang="en-US" sz="2400" b="1" dirty="0">
                        <a:latin typeface="Arial Narrow" panose="020B060602020203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0461434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Maximum Score</a:t>
                      </a:r>
                      <a:endParaRPr kumimoji="0" lang="en-US" sz="2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83059"/>
                    </a:solidFill>
                  </a:tcPr>
                </a:tc>
                <a:tc>
                  <a:txBody>
                    <a:bodyPr/>
                    <a:lstStyle/>
                    <a:p>
                      <a:pPr algn="ctr"/>
                      <a:r>
                        <a:rPr kumimoji="0" lang="en-CA" sz="2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6</a:t>
                      </a:r>
                      <a:endParaRPr lang="en-US" dirty="0">
                        <a:latin typeface="Arial Narrow" panose="020B0606020202030204" pitchFamily="34" charset="0"/>
                      </a:endParaRPr>
                    </a:p>
                  </a:txBody>
                  <a:tcPr anchor="ctr">
                    <a:lnL w="12700" cmpd="sng">
                      <a:noFill/>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0" lang="en-CA" sz="2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3</a:t>
                      </a:r>
                      <a:endParaRPr lang="en-US" dirty="0">
                        <a:latin typeface="Arial Narrow" panose="020B060602020203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5353"/>
                    </a:solidFill>
                  </a:tcPr>
                </a:tc>
                <a:extLst>
                  <a:ext uri="{0D108BD9-81ED-4DB2-BD59-A6C34878D82A}">
                    <a16:rowId xmlns:a16="http://schemas.microsoft.com/office/drawing/2014/main" val="1958033962"/>
                  </a:ext>
                </a:extLst>
              </a:tr>
            </a:tbl>
          </a:graphicData>
        </a:graphic>
      </p:graphicFrame>
      <p:sp>
        <p:nvSpPr>
          <p:cNvPr id="16" name="TextBox 15">
            <a:extLst>
              <a:ext uri="{FF2B5EF4-FFF2-40B4-BE49-F238E27FC236}">
                <a16:creationId xmlns:a16="http://schemas.microsoft.com/office/drawing/2014/main" id="{FC15CE2F-7D74-46A2-BDC6-F27C14CCE190}"/>
              </a:ext>
            </a:extLst>
          </p:cNvPr>
          <p:cNvSpPr txBox="1"/>
          <p:nvPr/>
        </p:nvSpPr>
        <p:spPr>
          <a:xfrm>
            <a:off x="3182542" y="1930922"/>
            <a:ext cx="5394960" cy="461596"/>
          </a:xfrm>
          <a:prstGeom prst="rect">
            <a:avLst/>
          </a:prstGeom>
          <a:noFill/>
        </p:spPr>
        <p:txBody>
          <a:bodyPr wrap="square" lIns="91352" tIns="45686" rIns="91352" bIns="45686"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Narrow" panose="020B0606020202030204" pitchFamily="34" charset="0"/>
              </a:rPr>
              <a:t>Stroke rate/ 100 patient-years</a:t>
            </a:r>
            <a:endParaRPr kumimoji="0" lang="en-CA" sz="2400" b="1"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17" name="TextBox 16">
            <a:extLst>
              <a:ext uri="{FF2B5EF4-FFF2-40B4-BE49-F238E27FC236}">
                <a16:creationId xmlns:a16="http://schemas.microsoft.com/office/drawing/2014/main" id="{F31EFDC8-587C-421F-837B-35BB2B5386C1}"/>
              </a:ext>
            </a:extLst>
          </p:cNvPr>
          <p:cNvSpPr txBox="1"/>
          <p:nvPr/>
        </p:nvSpPr>
        <p:spPr>
          <a:xfrm>
            <a:off x="3182543" y="5710721"/>
            <a:ext cx="5394960" cy="461596"/>
          </a:xfrm>
          <a:prstGeom prst="rect">
            <a:avLst/>
          </a:prstGeom>
          <a:noFill/>
        </p:spPr>
        <p:txBody>
          <a:bodyPr wrap="square" lIns="91352" tIns="45686" rIns="91352" bIns="45686"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tx1">
                    <a:lumMod val="85000"/>
                    <a:lumOff val="15000"/>
                  </a:schemeClr>
                </a:solidFill>
                <a:effectLst/>
                <a:uLnTx/>
                <a:uFillTx/>
                <a:latin typeface="Arial Narrow" panose="020B0606020202030204" pitchFamily="34" charset="0"/>
                <a:cs typeface="Lato"/>
              </a:rPr>
              <a:t>CHADS</a:t>
            </a:r>
            <a:r>
              <a:rPr kumimoji="0" lang="en-US" sz="2400" b="1" i="0" u="none" strike="noStrike" kern="1200" cap="none" spc="0" normalizeH="0" baseline="-25000" noProof="0" dirty="0">
                <a:ln>
                  <a:noFill/>
                </a:ln>
                <a:solidFill>
                  <a:schemeClr val="tx1">
                    <a:lumMod val="85000"/>
                    <a:lumOff val="15000"/>
                  </a:schemeClr>
                </a:solidFill>
                <a:effectLst/>
                <a:uLnTx/>
                <a:uFillTx/>
                <a:latin typeface="Arial Narrow" panose="020B0606020202030204" pitchFamily="34" charset="0"/>
                <a:cs typeface="Lato"/>
              </a:rPr>
              <a:t>2</a:t>
            </a:r>
            <a:endParaRPr kumimoji="0" lang="en-CA" sz="2400" b="1" i="0" u="none" strike="noStrike" kern="1200" cap="none" spc="0" normalizeH="0" baseline="0" noProof="0" dirty="0">
              <a:ln>
                <a:noFill/>
              </a:ln>
              <a:solidFill>
                <a:schemeClr val="tx1">
                  <a:lumMod val="85000"/>
                  <a:lumOff val="15000"/>
                </a:schemeClr>
              </a:solidFill>
              <a:effectLst/>
              <a:uLnTx/>
              <a:uFillTx/>
              <a:latin typeface="Arial Narrow" panose="020B0606020202030204" pitchFamily="34" charset="0"/>
              <a:cs typeface="Lato"/>
            </a:endParaRPr>
          </a:p>
        </p:txBody>
      </p:sp>
      <p:sp>
        <p:nvSpPr>
          <p:cNvPr id="19" name="Text Box 10">
            <a:extLst>
              <a:ext uri="{FF2B5EF4-FFF2-40B4-BE49-F238E27FC236}">
                <a16:creationId xmlns:a16="http://schemas.microsoft.com/office/drawing/2014/main" id="{1DEE26CA-0F28-4AD1-BE9C-7F3BEB2930A3}"/>
              </a:ext>
            </a:extLst>
          </p:cNvPr>
          <p:cNvSpPr txBox="1">
            <a:spLocks noChangeArrowheads="1"/>
          </p:cNvSpPr>
          <p:nvPr/>
        </p:nvSpPr>
        <p:spPr bwMode="auto">
          <a:xfrm>
            <a:off x="581155" y="1388989"/>
            <a:ext cx="7882735" cy="461665"/>
          </a:xfrm>
          <a:prstGeom prst="rect">
            <a:avLst/>
          </a:prstGeom>
          <a:noFill/>
          <a:ln w="9525">
            <a:noFill/>
            <a:miter lim="800000"/>
            <a:headEnd/>
            <a:tailEnd/>
          </a:ln>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6AC1"/>
                </a:solidFill>
                <a:effectLst/>
                <a:uLnTx/>
                <a:uFillTx/>
                <a:latin typeface="Arial Narrow" panose="020B0606020202030204" pitchFamily="34" charset="0"/>
              </a:rPr>
              <a:t>1733 patients from National Registry of Atrial Fibrillation (NRAF)</a:t>
            </a:r>
          </a:p>
        </p:txBody>
      </p:sp>
      <p:graphicFrame>
        <p:nvGraphicFramePr>
          <p:cNvPr id="21" name="Chart 20">
            <a:extLst>
              <a:ext uri="{FF2B5EF4-FFF2-40B4-BE49-F238E27FC236}">
                <a16:creationId xmlns:a16="http://schemas.microsoft.com/office/drawing/2014/main" id="{811D189F-B389-4DE5-A4D6-A77FCC40C930}"/>
              </a:ext>
            </a:extLst>
          </p:cNvPr>
          <p:cNvGraphicFramePr/>
          <p:nvPr>
            <p:extLst>
              <p:ext uri="{D42A27DB-BD31-4B8C-83A1-F6EECF244321}">
                <p14:modId xmlns:p14="http://schemas.microsoft.com/office/powerpoint/2010/main" val="3267725900"/>
              </p:ext>
            </p:extLst>
          </p:nvPr>
        </p:nvGraphicFramePr>
        <p:xfrm>
          <a:off x="2783766" y="2025063"/>
          <a:ext cx="5640237" cy="4490975"/>
        </p:xfrm>
        <a:graphic>
          <a:graphicData uri="http://schemas.openxmlformats.org/drawingml/2006/chart">
            <c:chart xmlns:c="http://schemas.openxmlformats.org/drawingml/2006/chart" xmlns:r="http://schemas.openxmlformats.org/officeDocument/2006/relationships" r:id="rId6"/>
          </a:graphicData>
        </a:graphic>
      </p:graphicFrame>
      <p:sp>
        <p:nvSpPr>
          <p:cNvPr id="22" name="Rectangle 21">
            <a:extLst>
              <a:ext uri="{FF2B5EF4-FFF2-40B4-BE49-F238E27FC236}">
                <a16:creationId xmlns:a16="http://schemas.microsoft.com/office/drawing/2014/main" id="{98BAF50E-BE6B-4CC2-9314-B24305023512}"/>
              </a:ext>
            </a:extLst>
          </p:cNvPr>
          <p:cNvSpPr/>
          <p:nvPr/>
        </p:nvSpPr>
        <p:spPr>
          <a:xfrm>
            <a:off x="161925" y="713629"/>
            <a:ext cx="6544628" cy="523220"/>
          </a:xfrm>
          <a:prstGeom prst="rect">
            <a:avLst/>
          </a:prstGeom>
          <a:noFill/>
        </p:spPr>
        <p:txBody>
          <a:bodyPr wrap="square">
            <a:spAutoFit/>
          </a:bodyPr>
          <a:lstStyle/>
          <a:p>
            <a:pPr lvl="0">
              <a:defRPr/>
            </a:pPr>
            <a:r>
              <a:rPr lang="en-CA" sz="2800" b="1" dirty="0">
                <a:solidFill>
                  <a:srgbClr val="FF5353"/>
                </a:solidFill>
                <a:latin typeface="Arial Narrow" panose="020B0606020202030204" pitchFamily="34" charset="0"/>
                <a:cs typeface="Aharoni" panose="02010803020104030203" pitchFamily="2" charset="-79"/>
              </a:rPr>
              <a:t>Beth’s Stroke Risk = 5.9% / </a:t>
            </a:r>
            <a:r>
              <a:rPr lang="en-CA" sz="2800" b="1" dirty="0" err="1">
                <a:solidFill>
                  <a:srgbClr val="FF5353"/>
                </a:solidFill>
                <a:latin typeface="Arial Narrow" panose="020B0606020202030204" pitchFamily="34" charset="0"/>
                <a:cs typeface="Aharoni" panose="02010803020104030203" pitchFamily="2" charset="-79"/>
              </a:rPr>
              <a:t>yr</a:t>
            </a:r>
            <a:endParaRPr lang="en-CA" sz="2000" b="1" dirty="0">
              <a:solidFill>
                <a:srgbClr val="FF5353"/>
              </a:solidFill>
              <a:latin typeface="Arial Narrow" panose="020B0606020202030204" pitchFamily="34" charset="0"/>
              <a:cs typeface="Aharoni" panose="02010803020104030203" pitchFamily="2" charset="-79"/>
            </a:endParaRPr>
          </a:p>
        </p:txBody>
      </p:sp>
      <p:pic>
        <p:nvPicPr>
          <p:cNvPr id="20" name="Picture 19" descr="A person standing posing for the camera&#10;&#10;Description automatically generated">
            <a:extLst>
              <a:ext uri="{FF2B5EF4-FFF2-40B4-BE49-F238E27FC236}">
                <a16:creationId xmlns:a16="http://schemas.microsoft.com/office/drawing/2014/main" id="{579FFB6E-D7EA-46A2-9FBC-E6748549BD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4860" y="1808691"/>
            <a:ext cx="1479867" cy="4444943"/>
          </a:xfrm>
          <a:prstGeom prst="rect">
            <a:avLst/>
          </a:prstGeom>
        </p:spPr>
      </p:pic>
    </p:spTree>
    <p:extLst>
      <p:ext uri="{BB962C8B-B14F-4D97-AF65-F5344CB8AC3E}">
        <p14:creationId xmlns:p14="http://schemas.microsoft.com/office/powerpoint/2010/main" val="4029420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5"/>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Graphic spid="21" grpId="0">
        <p:bldAsOne/>
      </p:bldGraphic>
      <p:bldP spid="22" grpId="0"/>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colored3">
    <a:dk1>
      <a:srgbClr val="000000"/>
    </a:dk1>
    <a:lt1>
      <a:srgbClr val="FFFFFF"/>
    </a:lt1>
    <a:dk2>
      <a:srgbClr val="5C5C5C"/>
    </a:dk2>
    <a:lt2>
      <a:srgbClr val="FFFFFF"/>
    </a:lt2>
    <a:accent1>
      <a:srgbClr val="404040"/>
    </a:accent1>
    <a:accent2>
      <a:srgbClr val="45B0DC"/>
    </a:accent2>
    <a:accent3>
      <a:srgbClr val="18AA9D"/>
    </a:accent3>
    <a:accent4>
      <a:srgbClr val="F8DD8C"/>
    </a:accent4>
    <a:accent5>
      <a:srgbClr val="F68E2F"/>
    </a:accent5>
    <a:accent6>
      <a:srgbClr val="C62127"/>
    </a:accent6>
    <a:hlink>
      <a:srgbClr val="0066FF"/>
    </a:hlink>
    <a:folHlink>
      <a:srgbClr val="66669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105_template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FFFFFF"/>
    </a:hlink>
    <a:folHlink>
      <a:srgbClr val="99CC00"/>
    </a:folHlink>
  </a:clrScheme>
  <a:fontScheme name="105_template">
    <a:majorFont>
      <a:latin typeface="Arial"/>
      <a:ea typeface="ＭＳ Ｐゴシック"/>
      <a:cs typeface="Arial"/>
    </a:majorFont>
    <a:minorFont>
      <a:latin typeface="Arial"/>
      <a:ea typeface="ＭＳ Ｐゴシック"/>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40781</TotalTime>
  <Words>6838</Words>
  <Application>Microsoft Office PowerPoint</Application>
  <PresentationFormat>On-screen Show (4:3)</PresentationFormat>
  <Paragraphs>855</Paragraphs>
  <Slides>62</Slides>
  <Notes>55</Notes>
  <HiddenSlides>10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62</vt:i4>
      </vt:variant>
    </vt:vector>
  </HeadingPairs>
  <TitlesOfParts>
    <vt:vector size="72" baseType="lpstr">
      <vt:lpstr>Agency FB</vt:lpstr>
      <vt:lpstr>Arial</vt:lpstr>
      <vt:lpstr>Arial Narrow</vt:lpstr>
      <vt:lpstr>Calibri</vt:lpstr>
      <vt:lpstr>Lato</vt:lpstr>
      <vt:lpstr>Open Sans</vt:lpstr>
      <vt:lpstr>Wingdings</vt:lpstr>
      <vt:lpstr>Wingdings 2</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Lianne Goldin</dc:creator>
  <cp:lastModifiedBy>Dija Changkit</cp:lastModifiedBy>
  <cp:revision>597</cp:revision>
  <dcterms:created xsi:type="dcterms:W3CDTF">2018-12-21T21:39:30Z</dcterms:created>
  <dcterms:modified xsi:type="dcterms:W3CDTF">2019-04-01T18:10:53Z</dcterms:modified>
</cp:coreProperties>
</file>